
<file path=[Content_Types].xml><?xml version="1.0" encoding="utf-8"?>
<Types xmlns="http://schemas.openxmlformats.org/package/2006/content-types">
  <Default Extension="gif" ContentType="image/gif"/>
  <Default Extension="glb" ContentType="model/gltf.binary"/>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5"/>
  </p:notesMasterIdLst>
  <p:handoutMasterIdLst>
    <p:handoutMasterId r:id="rId16"/>
  </p:handoutMasterIdLst>
  <p:sldIdLst>
    <p:sldId id="256" r:id="rId2"/>
    <p:sldId id="257" r:id="rId3"/>
    <p:sldId id="267" r:id="rId4"/>
    <p:sldId id="269" r:id="rId5"/>
    <p:sldId id="270" r:id="rId6"/>
    <p:sldId id="271" r:id="rId7"/>
    <p:sldId id="266" r:id="rId8"/>
    <p:sldId id="268" r:id="rId9"/>
    <p:sldId id="261" r:id="rId10"/>
    <p:sldId id="273" r:id="rId11"/>
    <p:sldId id="263" r:id="rId12"/>
    <p:sldId id="265"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jin Cheruvathoor" initials="SC" lastIdx="1" clrIdx="0">
    <p:extLst>
      <p:ext uri="{19B8F6BF-5375-455C-9EA6-DF929625EA0E}">
        <p15:presenceInfo xmlns:p15="http://schemas.microsoft.com/office/powerpoint/2012/main" userId="6a47e243c294e3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5/2/2020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5/2/2020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5/2/2020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5/2/2020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5/2/2020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5/2/2020</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5/2/2020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5/2/2020</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5/2/2020</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5/2/2020</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5/2/2020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5/2/2020</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5/2/2020</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video" Target="https://www.youtube.com/embed/CSlfFUwmyFc?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MDNj5a6qaoU?feature=oembe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17/06/relationships/model3d" Target="../media/model3d1.glb"/><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Layout</a:t>
            </a:r>
          </a:p>
        </p:txBody>
      </p:sp>
      <p:sp>
        <p:nvSpPr>
          <p:cNvPr id="3" name="Subtitle 2"/>
          <p:cNvSpPr>
            <a:spLocks noGrp="1"/>
          </p:cNvSpPr>
          <p:nvPr>
            <p:ph type="subTitle" idx="1"/>
          </p:nvPr>
        </p:nvSpPr>
        <p:spPr/>
        <p:txBody>
          <a:bodyPr/>
          <a:lstStyle/>
          <a:p>
            <a:r>
              <a:rPr lang="en-US" dirty="0"/>
              <a:t>Subtitle</a:t>
            </a:r>
          </a:p>
        </p:txBody>
      </p:sp>
      <p:pic>
        <p:nvPicPr>
          <p:cNvPr id="4" name="Picture 3">
            <a:extLst>
              <a:ext uri="{FF2B5EF4-FFF2-40B4-BE49-F238E27FC236}">
                <a16:creationId xmlns:a16="http://schemas.microsoft.com/office/drawing/2014/main" id="{53AF2B35-0325-45EE-A728-6D519E2AB72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5FCA7CB-6EB8-4296-BC9E-2E213B6F12DF}"/>
              </a:ext>
            </a:extLst>
          </p:cNvPr>
          <p:cNvSpPr txBox="1"/>
          <p:nvPr/>
        </p:nvSpPr>
        <p:spPr>
          <a:xfrm>
            <a:off x="2509520" y="2021840"/>
            <a:ext cx="7680960" cy="523220"/>
          </a:xfrm>
          <a:prstGeom prst="rect">
            <a:avLst/>
          </a:prstGeom>
          <a:noFill/>
        </p:spPr>
        <p:txBody>
          <a:bodyPr wrap="square" rtlCol="0">
            <a:spAutoFit/>
          </a:bodyPr>
          <a:lstStyle/>
          <a:p>
            <a:r>
              <a:rPr lang="en-US" sz="2800" b="1" dirty="0">
                <a:latin typeface="Comic Sans MS" panose="030F0702030302020204" pitchFamily="66" charset="0"/>
              </a:rPr>
              <a:t>I AM THE SHEPHERD AND THE GATE…..</a:t>
            </a:r>
            <a:endParaRPr lang="en-GB" sz="2800" b="1" dirty="0">
              <a:latin typeface="Comic Sans MS" panose="030F0702030302020204" pitchFamily="66" charset="0"/>
            </a:endParaRPr>
          </a:p>
        </p:txBody>
      </p:sp>
      <p:sp>
        <p:nvSpPr>
          <p:cNvPr id="6" name="TextBox 5">
            <a:extLst>
              <a:ext uri="{FF2B5EF4-FFF2-40B4-BE49-F238E27FC236}">
                <a16:creationId xmlns:a16="http://schemas.microsoft.com/office/drawing/2014/main" id="{A4A693A6-B2AB-42A4-BB1C-F9E52183B270}"/>
              </a:ext>
            </a:extLst>
          </p:cNvPr>
          <p:cNvSpPr txBox="1"/>
          <p:nvPr/>
        </p:nvSpPr>
        <p:spPr>
          <a:xfrm>
            <a:off x="3362960" y="2559705"/>
            <a:ext cx="6614160" cy="923330"/>
          </a:xfrm>
          <a:prstGeom prst="rect">
            <a:avLst/>
          </a:prstGeom>
          <a:noFill/>
        </p:spPr>
        <p:txBody>
          <a:bodyPr wrap="square" rtlCol="0">
            <a:spAutoFit/>
          </a:bodyPr>
          <a:lstStyle/>
          <a:p>
            <a:r>
              <a:rPr lang="en-US" dirty="0"/>
              <a:t>Children’s Liturgy -</a:t>
            </a:r>
            <a:r>
              <a:rPr lang="en-GB" b="1" dirty="0"/>
              <a:t>Fourth Sunday of Easter</a:t>
            </a:r>
          </a:p>
          <a:p>
            <a:r>
              <a:rPr lang="en-GB" b="1" dirty="0"/>
              <a:t>                                 3</a:t>
            </a:r>
            <a:r>
              <a:rPr lang="en-GB" b="1" baseline="30000" dirty="0"/>
              <a:t>rd</a:t>
            </a:r>
            <a:r>
              <a:rPr lang="en-GB" b="1" dirty="0"/>
              <a:t> May 2020</a:t>
            </a:r>
          </a:p>
          <a:p>
            <a:endParaRPr lang="en-GB" dirty="0"/>
          </a:p>
        </p:txBody>
      </p:sp>
      <p:sp>
        <p:nvSpPr>
          <p:cNvPr id="7" name="TextBox 6">
            <a:extLst>
              <a:ext uri="{FF2B5EF4-FFF2-40B4-BE49-F238E27FC236}">
                <a16:creationId xmlns:a16="http://schemas.microsoft.com/office/drawing/2014/main" id="{93409166-EFD5-4AB3-BC9C-E6B2DFF23EAE}"/>
              </a:ext>
            </a:extLst>
          </p:cNvPr>
          <p:cNvSpPr txBox="1"/>
          <p:nvPr/>
        </p:nvSpPr>
        <p:spPr>
          <a:xfrm>
            <a:off x="2682240" y="5091753"/>
            <a:ext cx="6614160" cy="738664"/>
          </a:xfrm>
          <a:prstGeom prst="rect">
            <a:avLst/>
          </a:prstGeom>
          <a:noFill/>
        </p:spPr>
        <p:txBody>
          <a:bodyPr wrap="square" rtlCol="0">
            <a:spAutoFit/>
          </a:bodyPr>
          <a:lstStyle/>
          <a:p>
            <a:r>
              <a:rPr lang="en-US" sz="2400" b="1" dirty="0">
                <a:solidFill>
                  <a:schemeClr val="accent3">
                    <a:lumMod val="75000"/>
                  </a:schemeClr>
                </a:solidFill>
              </a:rPr>
              <a:t>                Gospel: John 10:1-10</a:t>
            </a:r>
            <a:endParaRPr lang="en-GB" sz="2400" b="1" dirty="0">
              <a:solidFill>
                <a:schemeClr val="accent3">
                  <a:lumMod val="75000"/>
                </a:schemeClr>
              </a:solidFill>
            </a:endParaRPr>
          </a:p>
          <a:p>
            <a:endParaRPr lang="en-GB" dirty="0"/>
          </a:p>
        </p:txBody>
      </p:sp>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07768" y="-97536"/>
            <a:ext cx="9509759" cy="1088136"/>
          </a:xfrm>
        </p:spPr>
        <p:txBody>
          <a:bodyPr>
            <a:normAutofit fontScale="90000"/>
          </a:bodyPr>
          <a:lstStyle/>
          <a:p>
            <a:pPr algn="ctr"/>
            <a:r>
              <a:rPr lang="en-US" dirty="0">
                <a:solidFill>
                  <a:schemeClr val="accent1">
                    <a:lumMod val="75000"/>
                  </a:schemeClr>
                </a:solidFill>
              </a:rPr>
              <a:t>How can we understand the voice of Jesus?</a:t>
            </a:r>
            <a:br>
              <a:rPr lang="en-US" dirty="0">
                <a:solidFill>
                  <a:schemeClr val="accent1">
                    <a:lumMod val="75000"/>
                  </a:schemeClr>
                </a:solidFill>
              </a:rPr>
            </a:br>
            <a:r>
              <a:rPr lang="en-US" dirty="0">
                <a:solidFill>
                  <a:schemeClr val="accent1">
                    <a:lumMod val="75000"/>
                  </a:schemeClr>
                </a:solidFill>
              </a:rPr>
              <a:t>How can we hear him?</a:t>
            </a:r>
          </a:p>
        </p:txBody>
      </p:sp>
      <p:pic>
        <p:nvPicPr>
          <p:cNvPr id="3" name="Picture 2">
            <a:extLst>
              <a:ext uri="{FF2B5EF4-FFF2-40B4-BE49-F238E27FC236}">
                <a16:creationId xmlns:a16="http://schemas.microsoft.com/office/drawing/2014/main" id="{7852CD01-6CF1-4864-AA91-2523DC0B2BF2}"/>
              </a:ext>
            </a:extLst>
          </p:cNvPr>
          <p:cNvPicPr>
            <a:picLocks noChangeAspect="1"/>
          </p:cNvPicPr>
          <p:nvPr/>
        </p:nvPicPr>
        <p:blipFill>
          <a:blip r:embed="rId2"/>
          <a:stretch>
            <a:fillRect/>
          </a:stretch>
        </p:blipFill>
        <p:spPr>
          <a:xfrm>
            <a:off x="-1" y="5972175"/>
            <a:ext cx="12191999" cy="885825"/>
          </a:xfrm>
          <a:prstGeom prst="rect">
            <a:avLst/>
          </a:prstGeom>
        </p:spPr>
      </p:pic>
      <p:pic>
        <p:nvPicPr>
          <p:cNvPr id="5" name="Picture 4">
            <a:extLst>
              <a:ext uri="{FF2B5EF4-FFF2-40B4-BE49-F238E27FC236}">
                <a16:creationId xmlns:a16="http://schemas.microsoft.com/office/drawing/2014/main" id="{C81C067A-4E20-4746-A851-61EF551FB89B}"/>
              </a:ext>
            </a:extLst>
          </p:cNvPr>
          <p:cNvPicPr>
            <a:picLocks noChangeAspect="1"/>
          </p:cNvPicPr>
          <p:nvPr/>
        </p:nvPicPr>
        <p:blipFill>
          <a:blip r:embed="rId3"/>
          <a:stretch>
            <a:fillRect/>
          </a:stretch>
        </p:blipFill>
        <p:spPr>
          <a:xfrm>
            <a:off x="774384" y="1147448"/>
            <a:ext cx="1653886" cy="1359477"/>
          </a:xfrm>
          <a:prstGeom prst="ellipse">
            <a:avLst/>
          </a:prstGeom>
          <a:ln>
            <a:noFill/>
          </a:ln>
          <a:effectLst>
            <a:softEdge rad="112500"/>
          </a:effectLst>
        </p:spPr>
      </p:pic>
      <p:sp>
        <p:nvSpPr>
          <p:cNvPr id="7" name="Rectangle 6">
            <a:extLst>
              <a:ext uri="{FF2B5EF4-FFF2-40B4-BE49-F238E27FC236}">
                <a16:creationId xmlns:a16="http://schemas.microsoft.com/office/drawing/2014/main" id="{948E3E3E-F1F8-46FE-8D3C-49A05ACC1B75}"/>
              </a:ext>
            </a:extLst>
          </p:cNvPr>
          <p:cNvSpPr/>
          <p:nvPr/>
        </p:nvSpPr>
        <p:spPr>
          <a:xfrm>
            <a:off x="-1204278" y="2468111"/>
            <a:ext cx="6096000" cy="738664"/>
          </a:xfrm>
          <a:prstGeom prst="rect">
            <a:avLst/>
          </a:prstGeom>
        </p:spPr>
        <p:txBody>
          <a:bodyPr>
            <a:spAutoFit/>
          </a:bodyPr>
          <a:lstStyle/>
          <a:p>
            <a:pPr marL="45720" indent="0" algn="ctr">
              <a:lnSpc>
                <a:spcPct val="100000"/>
              </a:lnSpc>
              <a:buNone/>
            </a:pPr>
            <a:r>
              <a:rPr lang="en-US" sz="1400" b="1" dirty="0"/>
              <a:t>THE LIVING WORD </a:t>
            </a:r>
            <a:r>
              <a:rPr lang="en-US" sz="1400" dirty="0"/>
              <a:t>of the </a:t>
            </a:r>
            <a:r>
              <a:rPr lang="en-US" sz="1400" b="1" dirty="0"/>
              <a:t>BIBLE</a:t>
            </a:r>
            <a:r>
              <a:rPr lang="en-US" sz="1400" dirty="0"/>
              <a:t> </a:t>
            </a:r>
          </a:p>
          <a:p>
            <a:pPr marL="45720" indent="0" algn="ctr">
              <a:lnSpc>
                <a:spcPct val="100000"/>
              </a:lnSpc>
              <a:buNone/>
            </a:pPr>
            <a:r>
              <a:rPr lang="en-US" sz="1400" b="1" dirty="0"/>
              <a:t>THE VOICE OF JESUS. </a:t>
            </a:r>
          </a:p>
          <a:p>
            <a:pPr marL="45720" indent="0" algn="ctr">
              <a:lnSpc>
                <a:spcPct val="100000"/>
              </a:lnSpc>
              <a:buNone/>
            </a:pPr>
            <a:r>
              <a:rPr lang="en-US" sz="1400" b="1" dirty="0"/>
              <a:t>THAT LEADS US TO LIFE.</a:t>
            </a:r>
          </a:p>
        </p:txBody>
      </p:sp>
      <p:pic>
        <p:nvPicPr>
          <p:cNvPr id="8" name="Picture 7">
            <a:extLst>
              <a:ext uri="{FF2B5EF4-FFF2-40B4-BE49-F238E27FC236}">
                <a16:creationId xmlns:a16="http://schemas.microsoft.com/office/drawing/2014/main" id="{92934D08-E7E9-4E57-AB09-974340AC55B9}"/>
              </a:ext>
            </a:extLst>
          </p:cNvPr>
          <p:cNvPicPr>
            <a:picLocks noChangeAspect="1"/>
          </p:cNvPicPr>
          <p:nvPr/>
        </p:nvPicPr>
        <p:blipFill>
          <a:blip r:embed="rId4"/>
          <a:stretch>
            <a:fillRect/>
          </a:stretch>
        </p:blipFill>
        <p:spPr>
          <a:xfrm>
            <a:off x="5751833" y="1148425"/>
            <a:ext cx="1200150" cy="1471789"/>
          </a:xfrm>
          <a:prstGeom prst="ellipse">
            <a:avLst/>
          </a:prstGeom>
        </p:spPr>
      </p:pic>
      <p:sp>
        <p:nvSpPr>
          <p:cNvPr id="9" name="Rectangle 8">
            <a:extLst>
              <a:ext uri="{FF2B5EF4-FFF2-40B4-BE49-F238E27FC236}">
                <a16:creationId xmlns:a16="http://schemas.microsoft.com/office/drawing/2014/main" id="{FD28EBD3-70F7-46A4-925A-E6DE1573CC13}"/>
              </a:ext>
            </a:extLst>
          </p:cNvPr>
          <p:cNvSpPr/>
          <p:nvPr/>
        </p:nvSpPr>
        <p:spPr>
          <a:xfrm>
            <a:off x="5631529" y="2850445"/>
            <a:ext cx="1930336" cy="523220"/>
          </a:xfrm>
          <a:prstGeom prst="rect">
            <a:avLst/>
          </a:prstGeom>
        </p:spPr>
        <p:txBody>
          <a:bodyPr wrap="none">
            <a:spAutoFit/>
          </a:bodyPr>
          <a:lstStyle/>
          <a:p>
            <a:pPr algn="ctr"/>
            <a:r>
              <a:rPr lang="en-US" sz="1400" b="1" dirty="0"/>
              <a:t>HOLY SPIRIT</a:t>
            </a:r>
          </a:p>
          <a:p>
            <a:pPr algn="ctr"/>
            <a:r>
              <a:rPr lang="en-US" sz="1400" dirty="0"/>
              <a:t>‘COME HOLY SPIRIT</a:t>
            </a:r>
            <a:endParaRPr lang="en-GB" sz="1400" dirty="0"/>
          </a:p>
        </p:txBody>
      </p:sp>
      <p:pic>
        <p:nvPicPr>
          <p:cNvPr id="1026" name="Picture 2" descr="Assumption Of The Blessed Virgin Mary Clipart | Free Images at ...">
            <a:extLst>
              <a:ext uri="{FF2B5EF4-FFF2-40B4-BE49-F238E27FC236}">
                <a16:creationId xmlns:a16="http://schemas.microsoft.com/office/drawing/2014/main" id="{C702D34E-A6FE-4E8E-8863-1DF049EBF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0078" y="960646"/>
            <a:ext cx="1407449" cy="17505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BF21CA0-1941-4039-A33D-F6DF3CD9C1B2}"/>
              </a:ext>
            </a:extLst>
          </p:cNvPr>
          <p:cNvSpPr/>
          <p:nvPr/>
        </p:nvSpPr>
        <p:spPr>
          <a:xfrm>
            <a:off x="8457125" y="2877573"/>
            <a:ext cx="3113353" cy="738664"/>
          </a:xfrm>
          <a:prstGeom prst="rect">
            <a:avLst/>
          </a:prstGeom>
        </p:spPr>
        <p:txBody>
          <a:bodyPr wrap="none">
            <a:spAutoFit/>
          </a:bodyPr>
          <a:lstStyle/>
          <a:p>
            <a:pPr algn="ctr"/>
            <a:r>
              <a:rPr lang="en-US" sz="1400" b="1" dirty="0"/>
              <a:t>MOTHER MARY</a:t>
            </a:r>
          </a:p>
          <a:p>
            <a:pPr algn="ctr"/>
            <a:r>
              <a:rPr lang="en-GB" sz="1400" dirty="0"/>
              <a:t>She intercedes for us to</a:t>
            </a:r>
          </a:p>
          <a:p>
            <a:pPr algn="ctr"/>
            <a:r>
              <a:rPr lang="en-US" sz="1400" b="1" dirty="0"/>
              <a:t>‘DO WHATEVER JESUS TELLS’</a:t>
            </a:r>
            <a:endParaRPr lang="en-GB" sz="1400" dirty="0"/>
          </a:p>
        </p:txBody>
      </p:sp>
      <p:sp>
        <p:nvSpPr>
          <p:cNvPr id="13" name="TextBox 12">
            <a:extLst>
              <a:ext uri="{FF2B5EF4-FFF2-40B4-BE49-F238E27FC236}">
                <a16:creationId xmlns:a16="http://schemas.microsoft.com/office/drawing/2014/main" id="{C4C869D8-C75D-43E4-B5D1-FD804AE581A2}"/>
              </a:ext>
            </a:extLst>
          </p:cNvPr>
          <p:cNvSpPr txBox="1"/>
          <p:nvPr/>
        </p:nvSpPr>
        <p:spPr>
          <a:xfrm>
            <a:off x="545786" y="3651226"/>
            <a:ext cx="1297936" cy="1477328"/>
          </a:xfrm>
          <a:prstGeom prst="rect">
            <a:avLst/>
          </a:prstGeom>
          <a:noFill/>
        </p:spPr>
        <p:txBody>
          <a:bodyPr wrap="square" rtlCol="0">
            <a:spAutoFit/>
          </a:bodyPr>
          <a:lstStyle/>
          <a:p>
            <a:pPr algn="ctr"/>
            <a:r>
              <a:rPr lang="en-US" b="1" dirty="0"/>
              <a:t>ANGELS </a:t>
            </a:r>
            <a:r>
              <a:rPr lang="en-US" dirty="0"/>
              <a:t>Brings messages from God, guides us..</a:t>
            </a:r>
            <a:endParaRPr lang="en-GB" dirty="0"/>
          </a:p>
        </p:txBody>
      </p:sp>
      <p:sp>
        <p:nvSpPr>
          <p:cNvPr id="14" name="Rectangle 13">
            <a:extLst>
              <a:ext uri="{FF2B5EF4-FFF2-40B4-BE49-F238E27FC236}">
                <a16:creationId xmlns:a16="http://schemas.microsoft.com/office/drawing/2014/main" id="{BAD89CC3-1560-4D71-A721-DF280757984C}"/>
              </a:ext>
            </a:extLst>
          </p:cNvPr>
          <p:cNvSpPr/>
          <p:nvPr/>
        </p:nvSpPr>
        <p:spPr>
          <a:xfrm>
            <a:off x="2173954" y="3755908"/>
            <a:ext cx="6096000" cy="646331"/>
          </a:xfrm>
          <a:prstGeom prst="rect">
            <a:avLst/>
          </a:prstGeom>
        </p:spPr>
        <p:txBody>
          <a:bodyPr>
            <a:spAutoFit/>
          </a:bodyPr>
          <a:lstStyle/>
          <a:p>
            <a:pPr marL="45720" indent="0" algn="ctr">
              <a:lnSpc>
                <a:spcPct val="100000"/>
              </a:lnSpc>
              <a:buNone/>
            </a:pPr>
            <a:r>
              <a:rPr lang="en-US" b="1" dirty="0"/>
              <a:t>SAINTS: </a:t>
            </a:r>
          </a:p>
          <a:p>
            <a:pPr marL="45720" indent="0" algn="ctr">
              <a:lnSpc>
                <a:spcPct val="100000"/>
              </a:lnSpc>
              <a:buNone/>
            </a:pPr>
            <a:r>
              <a:rPr lang="en-US" b="1" dirty="0"/>
              <a:t>Their life shows us how to follow Jesus.</a:t>
            </a:r>
          </a:p>
        </p:txBody>
      </p:sp>
      <p:sp>
        <p:nvSpPr>
          <p:cNvPr id="15" name="Rectangle 14">
            <a:extLst>
              <a:ext uri="{FF2B5EF4-FFF2-40B4-BE49-F238E27FC236}">
                <a16:creationId xmlns:a16="http://schemas.microsoft.com/office/drawing/2014/main" id="{99CA8378-79F9-4B09-8542-879AD1607421}"/>
              </a:ext>
            </a:extLst>
          </p:cNvPr>
          <p:cNvSpPr/>
          <p:nvPr/>
        </p:nvSpPr>
        <p:spPr>
          <a:xfrm>
            <a:off x="6596697" y="4422750"/>
            <a:ext cx="6096000" cy="800219"/>
          </a:xfrm>
          <a:prstGeom prst="rect">
            <a:avLst/>
          </a:prstGeom>
        </p:spPr>
        <p:txBody>
          <a:bodyPr>
            <a:spAutoFit/>
          </a:bodyPr>
          <a:lstStyle/>
          <a:p>
            <a:pPr marL="45720" indent="0" algn="ctr">
              <a:lnSpc>
                <a:spcPct val="100000"/>
              </a:lnSpc>
              <a:buNone/>
            </a:pPr>
            <a:r>
              <a:rPr lang="en-US" sz="1400" dirty="0"/>
              <a:t> </a:t>
            </a:r>
            <a:r>
              <a:rPr lang="en-US" sz="1400" b="1" dirty="0"/>
              <a:t>PRIEST</a:t>
            </a:r>
            <a:r>
              <a:rPr lang="en-US" sz="1400" dirty="0"/>
              <a:t>: </a:t>
            </a:r>
          </a:p>
          <a:p>
            <a:pPr marL="45720" indent="0" algn="ctr">
              <a:lnSpc>
                <a:spcPct val="100000"/>
              </a:lnSpc>
              <a:buNone/>
            </a:pPr>
            <a:r>
              <a:rPr lang="en-US" sz="1400" dirty="0"/>
              <a:t>THE REPRESENTATIVE OF JESUS - THE SHEPHERD. </a:t>
            </a:r>
          </a:p>
          <a:p>
            <a:pPr marL="45720" indent="0" algn="ctr">
              <a:lnSpc>
                <a:spcPct val="100000"/>
              </a:lnSpc>
              <a:buNone/>
            </a:pPr>
            <a:r>
              <a:rPr lang="en-US" sz="1400" dirty="0"/>
              <a:t>HE SHOWS US HOW TO FOLLOW HIS VOICE</a:t>
            </a:r>
            <a:r>
              <a:rPr lang="en-US" dirty="0"/>
              <a:t>.</a:t>
            </a:r>
          </a:p>
        </p:txBody>
      </p:sp>
      <p:sp>
        <p:nvSpPr>
          <p:cNvPr id="16" name="Rectangle 15">
            <a:extLst>
              <a:ext uri="{FF2B5EF4-FFF2-40B4-BE49-F238E27FC236}">
                <a16:creationId xmlns:a16="http://schemas.microsoft.com/office/drawing/2014/main" id="{9A3903AE-AA3E-44EF-B501-05BFE5075541}"/>
              </a:ext>
            </a:extLst>
          </p:cNvPr>
          <p:cNvSpPr/>
          <p:nvPr/>
        </p:nvSpPr>
        <p:spPr>
          <a:xfrm>
            <a:off x="1922783" y="5218912"/>
            <a:ext cx="6096000" cy="923330"/>
          </a:xfrm>
          <a:prstGeom prst="rect">
            <a:avLst/>
          </a:prstGeom>
        </p:spPr>
        <p:txBody>
          <a:bodyPr>
            <a:spAutoFit/>
          </a:bodyPr>
          <a:lstStyle/>
          <a:p>
            <a:pPr algn="ctr"/>
            <a:r>
              <a:rPr lang="en-US" b="1" dirty="0">
                <a:solidFill>
                  <a:schemeClr val="accent2"/>
                </a:solidFill>
              </a:rPr>
              <a:t>OUR PARENTS</a:t>
            </a:r>
          </a:p>
          <a:p>
            <a:pPr algn="ctr"/>
            <a:r>
              <a:rPr lang="en-US" b="1" dirty="0"/>
              <a:t>THEY ARE ENTRUSTED BY GOD TO HELP US GROW LIKE JESUS. LET US OBEY THEM</a:t>
            </a:r>
            <a:endParaRPr lang="en-GB" dirty="0"/>
          </a:p>
        </p:txBody>
      </p:sp>
    </p:spTree>
    <p:extLst>
      <p:ext uri="{BB962C8B-B14F-4D97-AF65-F5344CB8AC3E}">
        <p14:creationId xmlns:p14="http://schemas.microsoft.com/office/powerpoint/2010/main" val="24556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395" y="543997"/>
            <a:ext cx="9509759" cy="1088136"/>
          </a:xfrm>
        </p:spPr>
        <p:txBody>
          <a:bodyPr>
            <a:normAutofit fontScale="90000"/>
          </a:bodyPr>
          <a:lstStyle/>
          <a:p>
            <a:pPr algn="ctr"/>
            <a:r>
              <a:rPr lang="en-US" b="1" dirty="0"/>
              <a:t>Jesus says, ‘I came so that they might have life and have it more abundantly.’</a:t>
            </a:r>
            <a:br>
              <a:rPr lang="en-US" b="1" dirty="0"/>
            </a:br>
            <a:r>
              <a:rPr lang="en-US" b="1" dirty="0"/>
              <a:t>- John 10:10</a:t>
            </a:r>
          </a:p>
        </p:txBody>
      </p:sp>
      <p:sp>
        <p:nvSpPr>
          <p:cNvPr id="3" name="Rectangle 2">
            <a:extLst>
              <a:ext uri="{FF2B5EF4-FFF2-40B4-BE49-F238E27FC236}">
                <a16:creationId xmlns:a16="http://schemas.microsoft.com/office/drawing/2014/main" id="{C38B37FF-7066-4476-8786-E7BDF1C1AA5F}"/>
              </a:ext>
            </a:extLst>
          </p:cNvPr>
          <p:cNvSpPr/>
          <p:nvPr/>
        </p:nvSpPr>
        <p:spPr>
          <a:xfrm>
            <a:off x="1504950" y="1800910"/>
            <a:ext cx="8696324" cy="3016210"/>
          </a:xfrm>
          <a:prstGeom prst="rect">
            <a:avLst/>
          </a:prstGeom>
        </p:spPr>
        <p:txBody>
          <a:bodyPr wrap="square">
            <a:spAutoFit/>
          </a:bodyPr>
          <a:lstStyle/>
          <a:p>
            <a:r>
              <a:rPr lang="en-US" dirty="0"/>
              <a:t>JESUS LEADS US TO LIFE AS WE FOLLOW HIM</a:t>
            </a:r>
          </a:p>
          <a:p>
            <a:endParaRPr lang="en-US" dirty="0"/>
          </a:p>
          <a:p>
            <a:r>
              <a:rPr lang="en-US" dirty="0"/>
              <a:t>LET US REFLECT ON THE LIFE OF JESUS FROM THE GOSPEL.</a:t>
            </a:r>
          </a:p>
          <a:p>
            <a:endParaRPr lang="en-US" dirty="0"/>
          </a:p>
          <a:p>
            <a:pPr algn="ctr"/>
            <a:r>
              <a:rPr lang="en-US" sz="2000" b="1" dirty="0">
                <a:solidFill>
                  <a:srgbClr val="C00000"/>
                </a:solidFill>
              </a:rPr>
              <a:t>Christ LIVED, leaving us an example that we should follow in His footsteps.(1 Peter 2:)</a:t>
            </a:r>
          </a:p>
          <a:p>
            <a:endParaRPr lang="en-US" dirty="0"/>
          </a:p>
          <a:p>
            <a:r>
              <a:rPr lang="en-US" sz="2400" b="1" dirty="0"/>
              <a:t>What all aspects can you remember in Jesus’s life?</a:t>
            </a:r>
          </a:p>
          <a:p>
            <a:endParaRPr lang="en-US" dirty="0"/>
          </a:p>
          <a:p>
            <a:r>
              <a:rPr lang="en-US" dirty="0"/>
              <a:t> </a:t>
            </a:r>
            <a:endParaRPr lang="en-GB" dirty="0"/>
          </a:p>
        </p:txBody>
      </p:sp>
      <p:pic>
        <p:nvPicPr>
          <p:cNvPr id="4" name="Picture 3">
            <a:extLst>
              <a:ext uri="{FF2B5EF4-FFF2-40B4-BE49-F238E27FC236}">
                <a16:creationId xmlns:a16="http://schemas.microsoft.com/office/drawing/2014/main" id="{639D7788-F354-41DD-BDA3-469451D947F0}"/>
              </a:ext>
            </a:extLst>
          </p:cNvPr>
          <p:cNvPicPr>
            <a:picLocks noChangeAspect="1"/>
          </p:cNvPicPr>
          <p:nvPr/>
        </p:nvPicPr>
        <p:blipFill>
          <a:blip r:embed="rId2"/>
          <a:stretch>
            <a:fillRect/>
          </a:stretch>
        </p:blipFill>
        <p:spPr>
          <a:xfrm>
            <a:off x="0" y="5943600"/>
            <a:ext cx="12182475" cy="914400"/>
          </a:xfrm>
          <a:prstGeom prst="rect">
            <a:avLst/>
          </a:prstGeom>
        </p:spPr>
      </p:pic>
      <p:sp>
        <p:nvSpPr>
          <p:cNvPr id="5" name="TextBox 4">
            <a:extLst>
              <a:ext uri="{FF2B5EF4-FFF2-40B4-BE49-F238E27FC236}">
                <a16:creationId xmlns:a16="http://schemas.microsoft.com/office/drawing/2014/main" id="{26FAFB3E-45BF-44AD-871C-779B82994425}"/>
              </a:ext>
            </a:extLst>
          </p:cNvPr>
          <p:cNvSpPr txBox="1"/>
          <p:nvPr/>
        </p:nvSpPr>
        <p:spPr>
          <a:xfrm>
            <a:off x="828675" y="5620434"/>
            <a:ext cx="9848849" cy="646331"/>
          </a:xfrm>
          <a:prstGeom prst="rect">
            <a:avLst/>
          </a:prstGeom>
          <a:noFill/>
        </p:spPr>
        <p:txBody>
          <a:bodyPr wrap="square" rtlCol="0">
            <a:spAutoFit/>
          </a:bodyPr>
          <a:lstStyle/>
          <a:p>
            <a:pPr algn="ctr"/>
            <a:r>
              <a:rPr lang="en-US" dirty="0"/>
              <a:t>FIND OUT MORE ABOUT HIM… </a:t>
            </a:r>
          </a:p>
          <a:p>
            <a:pPr algn="ctr"/>
            <a:r>
              <a:rPr lang="en-US" b="1" dirty="0">
                <a:solidFill>
                  <a:srgbClr val="C00000"/>
                </a:solidFill>
                <a:latin typeface="Comic Sans MS" panose="030F0702030302020204" pitchFamily="66" charset="0"/>
              </a:rPr>
              <a:t>KNOWING JESUS IS ETERNAL LIFE.(JOHN 17:3)</a:t>
            </a:r>
            <a:endParaRPr lang="en-GB" b="1" dirty="0">
              <a:solidFill>
                <a:srgbClr val="C00000"/>
              </a:solidFill>
              <a:latin typeface="Comic Sans MS" panose="030F0702030302020204" pitchFamily="66" charset="0"/>
            </a:endParaRPr>
          </a:p>
        </p:txBody>
      </p:sp>
      <p:sp>
        <p:nvSpPr>
          <p:cNvPr id="6" name="TextBox 5">
            <a:extLst>
              <a:ext uri="{FF2B5EF4-FFF2-40B4-BE49-F238E27FC236}">
                <a16:creationId xmlns:a16="http://schemas.microsoft.com/office/drawing/2014/main" id="{8EE5D2DC-5531-4C00-9030-4CB0FEBBF9EB}"/>
              </a:ext>
            </a:extLst>
          </p:cNvPr>
          <p:cNvSpPr txBox="1"/>
          <p:nvPr/>
        </p:nvSpPr>
        <p:spPr>
          <a:xfrm>
            <a:off x="3514724" y="5084899"/>
            <a:ext cx="1762125" cy="369332"/>
          </a:xfrm>
          <a:prstGeom prst="rect">
            <a:avLst/>
          </a:prstGeom>
          <a:noFill/>
        </p:spPr>
        <p:txBody>
          <a:bodyPr wrap="square" rtlCol="0">
            <a:spAutoFit/>
          </a:bodyPr>
          <a:lstStyle/>
          <a:p>
            <a:r>
              <a:rPr lang="en-US" b="1" dirty="0">
                <a:solidFill>
                  <a:schemeClr val="accent1"/>
                </a:solidFill>
              </a:rPr>
              <a:t>FORGIVING</a:t>
            </a:r>
            <a:endParaRPr lang="en-GB" b="1" dirty="0">
              <a:solidFill>
                <a:schemeClr val="accent1"/>
              </a:solidFill>
            </a:endParaRPr>
          </a:p>
        </p:txBody>
      </p:sp>
      <p:sp>
        <p:nvSpPr>
          <p:cNvPr id="7" name="TextBox 6">
            <a:extLst>
              <a:ext uri="{FF2B5EF4-FFF2-40B4-BE49-F238E27FC236}">
                <a16:creationId xmlns:a16="http://schemas.microsoft.com/office/drawing/2014/main" id="{D9739567-0883-4AD5-B9FB-3D997BF12956}"/>
              </a:ext>
            </a:extLst>
          </p:cNvPr>
          <p:cNvSpPr txBox="1"/>
          <p:nvPr/>
        </p:nvSpPr>
        <p:spPr>
          <a:xfrm>
            <a:off x="5424486" y="4476750"/>
            <a:ext cx="2366964" cy="369332"/>
          </a:xfrm>
          <a:prstGeom prst="rect">
            <a:avLst/>
          </a:prstGeom>
          <a:noFill/>
        </p:spPr>
        <p:txBody>
          <a:bodyPr wrap="square" rtlCol="0">
            <a:spAutoFit/>
          </a:bodyPr>
          <a:lstStyle/>
          <a:p>
            <a:r>
              <a:rPr lang="en-US" b="1" dirty="0">
                <a:solidFill>
                  <a:schemeClr val="accent4">
                    <a:lumMod val="75000"/>
                  </a:schemeClr>
                </a:solidFill>
              </a:rPr>
              <a:t>PERSEVERANCE</a:t>
            </a:r>
            <a:endParaRPr lang="en-GB" b="1" dirty="0">
              <a:solidFill>
                <a:schemeClr val="accent4">
                  <a:lumMod val="75000"/>
                </a:schemeClr>
              </a:solidFill>
            </a:endParaRPr>
          </a:p>
        </p:txBody>
      </p:sp>
      <p:sp>
        <p:nvSpPr>
          <p:cNvPr id="8" name="TextBox 7">
            <a:extLst>
              <a:ext uri="{FF2B5EF4-FFF2-40B4-BE49-F238E27FC236}">
                <a16:creationId xmlns:a16="http://schemas.microsoft.com/office/drawing/2014/main" id="{11786330-E0F5-4DD8-A985-8E1429F91F74}"/>
              </a:ext>
            </a:extLst>
          </p:cNvPr>
          <p:cNvSpPr txBox="1"/>
          <p:nvPr/>
        </p:nvSpPr>
        <p:spPr>
          <a:xfrm>
            <a:off x="7791450" y="5046992"/>
            <a:ext cx="1543050" cy="369332"/>
          </a:xfrm>
          <a:prstGeom prst="rect">
            <a:avLst/>
          </a:prstGeom>
          <a:noFill/>
        </p:spPr>
        <p:txBody>
          <a:bodyPr wrap="square" rtlCol="0">
            <a:spAutoFit/>
          </a:bodyPr>
          <a:lstStyle/>
          <a:p>
            <a:r>
              <a:rPr lang="en-US" dirty="0">
                <a:solidFill>
                  <a:schemeClr val="accent3">
                    <a:lumMod val="75000"/>
                  </a:schemeClr>
                </a:solidFill>
              </a:rPr>
              <a:t>PRAYERFUL</a:t>
            </a:r>
            <a:endParaRPr lang="en-GB" dirty="0">
              <a:solidFill>
                <a:schemeClr val="accent3">
                  <a:lumMod val="75000"/>
                </a:schemeClr>
              </a:solidFill>
            </a:endParaRPr>
          </a:p>
        </p:txBody>
      </p:sp>
      <p:sp>
        <p:nvSpPr>
          <p:cNvPr id="9" name="TextBox 8">
            <a:extLst>
              <a:ext uri="{FF2B5EF4-FFF2-40B4-BE49-F238E27FC236}">
                <a16:creationId xmlns:a16="http://schemas.microsoft.com/office/drawing/2014/main" id="{7B44DDC6-FEF7-4FD5-8AF9-704B14077E8C}"/>
              </a:ext>
            </a:extLst>
          </p:cNvPr>
          <p:cNvSpPr txBox="1"/>
          <p:nvPr/>
        </p:nvSpPr>
        <p:spPr>
          <a:xfrm>
            <a:off x="9686925" y="4535511"/>
            <a:ext cx="1543050" cy="369332"/>
          </a:xfrm>
          <a:prstGeom prst="rect">
            <a:avLst/>
          </a:prstGeom>
          <a:noFill/>
        </p:spPr>
        <p:txBody>
          <a:bodyPr wrap="square" rtlCol="0">
            <a:spAutoFit/>
          </a:bodyPr>
          <a:lstStyle/>
          <a:p>
            <a:r>
              <a:rPr lang="en-US" b="1" dirty="0">
                <a:solidFill>
                  <a:schemeClr val="accent5">
                    <a:lumMod val="75000"/>
                  </a:schemeClr>
                </a:solidFill>
              </a:rPr>
              <a:t>LOVING</a:t>
            </a:r>
            <a:endParaRPr lang="en-GB" b="1" dirty="0">
              <a:solidFill>
                <a:schemeClr val="accent5">
                  <a:lumMod val="75000"/>
                </a:schemeClr>
              </a:solidFill>
            </a:endParaRPr>
          </a:p>
        </p:txBody>
      </p:sp>
      <p:sp>
        <p:nvSpPr>
          <p:cNvPr id="10" name="TextBox 9">
            <a:extLst>
              <a:ext uri="{FF2B5EF4-FFF2-40B4-BE49-F238E27FC236}">
                <a16:creationId xmlns:a16="http://schemas.microsoft.com/office/drawing/2014/main" id="{89430A0F-B307-400F-87B7-CB2A8E7A62A0}"/>
              </a:ext>
            </a:extLst>
          </p:cNvPr>
          <p:cNvSpPr txBox="1"/>
          <p:nvPr/>
        </p:nvSpPr>
        <p:spPr>
          <a:xfrm>
            <a:off x="1657350" y="4629150"/>
            <a:ext cx="1543050" cy="369332"/>
          </a:xfrm>
          <a:prstGeom prst="rect">
            <a:avLst/>
          </a:prstGeom>
          <a:noFill/>
        </p:spPr>
        <p:txBody>
          <a:bodyPr wrap="square" rtlCol="0">
            <a:spAutoFit/>
          </a:bodyPr>
          <a:lstStyle/>
          <a:p>
            <a:r>
              <a:rPr lang="en-US" b="1" dirty="0">
                <a:solidFill>
                  <a:srgbClr val="C00000"/>
                </a:solidFill>
              </a:rPr>
              <a:t>OBEDIENT</a:t>
            </a:r>
            <a:endParaRPr lang="en-GB" b="1" dirty="0">
              <a:solidFill>
                <a:srgbClr val="C00000"/>
              </a:solidFill>
            </a:endParaRPr>
          </a:p>
        </p:txBody>
      </p:sp>
    </p:spTree>
    <p:extLst>
      <p:ext uri="{BB962C8B-B14F-4D97-AF65-F5344CB8AC3E}">
        <p14:creationId xmlns:p14="http://schemas.microsoft.com/office/powerpoint/2010/main" val="16893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randombar(horizontal)">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279" y="27296"/>
            <a:ext cx="9484246" cy="742951"/>
          </a:xfrm>
        </p:spPr>
        <p:txBody>
          <a:bodyPr/>
          <a:lstStyle/>
          <a:p>
            <a:pPr algn="ctr"/>
            <a:r>
              <a:rPr lang="en-US" dirty="0"/>
              <a:t>Jesus says, “Come follow me….”</a:t>
            </a:r>
          </a:p>
        </p:txBody>
      </p:sp>
      <p:sp>
        <p:nvSpPr>
          <p:cNvPr id="5" name="Content Placeholder 4"/>
          <p:cNvSpPr>
            <a:spLocks noGrp="1"/>
          </p:cNvSpPr>
          <p:nvPr>
            <p:ph idx="1"/>
          </p:nvPr>
        </p:nvSpPr>
        <p:spPr>
          <a:xfrm>
            <a:off x="741363" y="864218"/>
            <a:ext cx="6858000" cy="5267325"/>
          </a:xfrm>
        </p:spPr>
        <p:txBody>
          <a:bodyPr>
            <a:normAutofit fontScale="92500" lnSpcReduction="20000"/>
          </a:bodyPr>
          <a:lstStyle/>
          <a:p>
            <a:r>
              <a:rPr lang="en-US" dirty="0"/>
              <a:t>Let us pray Psalms 23 together,</a:t>
            </a:r>
          </a:p>
          <a:p>
            <a:pPr marL="45720" indent="0">
              <a:buNone/>
            </a:pPr>
            <a:r>
              <a:rPr lang="en-US" sz="2200" dirty="0"/>
              <a:t>The </a:t>
            </a:r>
            <a:r>
              <a:rPr lang="en-US" sz="2200" cap="small" dirty="0"/>
              <a:t>Lord</a:t>
            </a:r>
            <a:r>
              <a:rPr lang="en-US" sz="2200" dirty="0"/>
              <a:t> is my shepherd, I shall not want.</a:t>
            </a:r>
            <a:br>
              <a:rPr lang="en-US" sz="2200" dirty="0"/>
            </a:br>
            <a:r>
              <a:rPr lang="en-US" sz="2200" dirty="0"/>
              <a:t>  He makes me lie down in green pastures;</a:t>
            </a:r>
            <a:br>
              <a:rPr lang="en-US" sz="2200" dirty="0"/>
            </a:br>
            <a:r>
              <a:rPr lang="en-US" sz="2200" dirty="0"/>
              <a:t>he leads me beside still waters;</a:t>
            </a:r>
            <a:br>
              <a:rPr lang="en-US" sz="2200" dirty="0"/>
            </a:br>
            <a:r>
              <a:rPr lang="en-US" sz="2200" dirty="0"/>
              <a:t>  he restores my soul.</a:t>
            </a:r>
            <a:br>
              <a:rPr lang="en-US" sz="2200" dirty="0"/>
            </a:br>
            <a:r>
              <a:rPr lang="en-US" sz="2200" dirty="0"/>
              <a:t>He leads me in right paths</a:t>
            </a:r>
            <a:br>
              <a:rPr lang="en-US" sz="2200" dirty="0"/>
            </a:br>
            <a:r>
              <a:rPr lang="en-US" sz="2200" dirty="0"/>
              <a:t>    for his name’s sake.</a:t>
            </a:r>
          </a:p>
          <a:p>
            <a:pPr marL="45720" indent="0">
              <a:buNone/>
            </a:pPr>
            <a:r>
              <a:rPr lang="en-US" sz="2200" b="1" baseline="30000" dirty="0"/>
              <a:t> </a:t>
            </a:r>
            <a:r>
              <a:rPr lang="en-US" sz="2200" dirty="0"/>
              <a:t>Even though I walk through the darkest valley,</a:t>
            </a:r>
            <a:br>
              <a:rPr lang="en-US" sz="2200" dirty="0"/>
            </a:br>
            <a:r>
              <a:rPr lang="en-US" sz="2200" dirty="0"/>
              <a:t>    I fear no evil;</a:t>
            </a:r>
            <a:br>
              <a:rPr lang="en-US" sz="2200" dirty="0"/>
            </a:br>
            <a:r>
              <a:rPr lang="en-US" sz="2200" dirty="0"/>
              <a:t>for you are with me;</a:t>
            </a:r>
            <a:br>
              <a:rPr lang="en-US" sz="2200" dirty="0"/>
            </a:br>
            <a:r>
              <a:rPr lang="en-US" sz="2200" dirty="0"/>
              <a:t>    your rod and your staff—</a:t>
            </a:r>
            <a:br>
              <a:rPr lang="en-US" sz="2200" dirty="0"/>
            </a:br>
            <a:r>
              <a:rPr lang="en-US" sz="2200" dirty="0"/>
              <a:t>    they comfort me.</a:t>
            </a:r>
          </a:p>
          <a:p>
            <a:pPr marL="45720" indent="0">
              <a:buNone/>
            </a:pPr>
            <a:r>
              <a:rPr lang="en-US" sz="2200" b="1" baseline="30000" dirty="0"/>
              <a:t> </a:t>
            </a:r>
            <a:r>
              <a:rPr lang="en-US" sz="2200" dirty="0"/>
              <a:t>You prepare a table before me</a:t>
            </a:r>
            <a:br>
              <a:rPr lang="en-US" sz="2200" dirty="0"/>
            </a:br>
            <a:r>
              <a:rPr lang="en-US" sz="2200" dirty="0"/>
              <a:t>    in the presence of my enemies;</a:t>
            </a:r>
            <a:br>
              <a:rPr lang="en-US" sz="2200" dirty="0"/>
            </a:br>
            <a:r>
              <a:rPr lang="en-US" sz="2200" dirty="0"/>
              <a:t>you anoint my head with oil;</a:t>
            </a:r>
            <a:br>
              <a:rPr lang="en-US" sz="2200" dirty="0"/>
            </a:br>
            <a:r>
              <a:rPr lang="en-US" sz="2200" dirty="0"/>
              <a:t>    my cup overflows.</a:t>
            </a:r>
            <a:br>
              <a:rPr lang="en-US" sz="2200" dirty="0"/>
            </a:br>
            <a:r>
              <a:rPr lang="en-US" sz="2200" dirty="0"/>
              <a:t>Surely</a:t>
            </a:r>
            <a:r>
              <a:rPr lang="en-US" sz="2200" baseline="30000" dirty="0"/>
              <a:t> </a:t>
            </a:r>
            <a:r>
              <a:rPr lang="en-US" sz="2200" dirty="0"/>
              <a:t>goodness and mercy</a:t>
            </a:r>
            <a:r>
              <a:rPr lang="en-US" sz="2200" baseline="30000" dirty="0"/>
              <a:t> </a:t>
            </a:r>
            <a:r>
              <a:rPr lang="en-US" sz="2200" dirty="0"/>
              <a:t> shall follow me</a:t>
            </a:r>
            <a:br>
              <a:rPr lang="en-US" sz="2200" dirty="0"/>
            </a:br>
            <a:r>
              <a:rPr lang="en-US" sz="2200" dirty="0"/>
              <a:t>    all the days of my life,</a:t>
            </a:r>
            <a:br>
              <a:rPr lang="en-US" sz="2200" dirty="0"/>
            </a:br>
            <a:r>
              <a:rPr lang="en-US" sz="2200" dirty="0"/>
              <a:t>and I shall dwell in the house of the </a:t>
            </a:r>
            <a:r>
              <a:rPr lang="en-US" sz="2200" cap="small" dirty="0"/>
              <a:t>Lord</a:t>
            </a:r>
            <a:br>
              <a:rPr lang="en-US" sz="2200" dirty="0"/>
            </a:br>
            <a:r>
              <a:rPr lang="en-US" sz="2200" dirty="0"/>
              <a:t>    my whole life long.</a:t>
            </a:r>
            <a:endParaRPr lang="en-US" dirty="0"/>
          </a:p>
        </p:txBody>
      </p:sp>
      <p:pic>
        <p:nvPicPr>
          <p:cNvPr id="3" name="Picture 2">
            <a:extLst>
              <a:ext uri="{FF2B5EF4-FFF2-40B4-BE49-F238E27FC236}">
                <a16:creationId xmlns:a16="http://schemas.microsoft.com/office/drawing/2014/main" id="{8AE757BE-76E7-4431-929E-7175A25D93E0}"/>
              </a:ext>
            </a:extLst>
          </p:cNvPr>
          <p:cNvPicPr>
            <a:picLocks noChangeAspect="1"/>
          </p:cNvPicPr>
          <p:nvPr/>
        </p:nvPicPr>
        <p:blipFill>
          <a:blip r:embed="rId3"/>
          <a:stretch>
            <a:fillRect/>
          </a:stretch>
        </p:blipFill>
        <p:spPr>
          <a:xfrm>
            <a:off x="0" y="5916304"/>
            <a:ext cx="12182475" cy="914400"/>
          </a:xfrm>
          <a:prstGeom prst="rect">
            <a:avLst/>
          </a:prstGeom>
        </p:spPr>
      </p:pic>
      <p:pic>
        <p:nvPicPr>
          <p:cNvPr id="4" name="Picture 3">
            <a:extLst>
              <a:ext uri="{FF2B5EF4-FFF2-40B4-BE49-F238E27FC236}">
                <a16:creationId xmlns:a16="http://schemas.microsoft.com/office/drawing/2014/main" id="{47C419E3-595D-4015-B4A9-B8D94A9E4793}"/>
              </a:ext>
            </a:extLst>
          </p:cNvPr>
          <p:cNvPicPr>
            <a:picLocks noChangeAspect="1"/>
          </p:cNvPicPr>
          <p:nvPr/>
        </p:nvPicPr>
        <p:blipFill rotWithShape="1">
          <a:blip r:embed="rId4"/>
          <a:srcRect l="-464" r="2319" b="47253"/>
          <a:stretch/>
        </p:blipFill>
        <p:spPr>
          <a:xfrm>
            <a:off x="7334250" y="6010275"/>
            <a:ext cx="5038725" cy="914401"/>
          </a:xfrm>
          <a:prstGeom prst="ellipse">
            <a:avLst/>
          </a:prstGeom>
          <a:ln>
            <a:noFill/>
          </a:ln>
          <a:effectLst>
            <a:softEdge rad="112500"/>
          </a:effectLst>
        </p:spPr>
      </p:pic>
      <p:pic>
        <p:nvPicPr>
          <p:cNvPr id="7" name="Online Media 6" title="The Lord's My Shepherd - Stuart Townend (Lyrics)">
            <a:hlinkClick r:id="" action="ppaction://media"/>
            <a:extLst>
              <a:ext uri="{FF2B5EF4-FFF2-40B4-BE49-F238E27FC236}">
                <a16:creationId xmlns:a16="http://schemas.microsoft.com/office/drawing/2014/main" id="{956792C0-FAE9-4ECB-8687-63EA6D3F5EA3}"/>
              </a:ext>
            </a:extLst>
          </p:cNvPr>
          <p:cNvPicPr>
            <a:picLocks noRot="1" noChangeAspect="1"/>
          </p:cNvPicPr>
          <p:nvPr>
            <a:videoFile r:link="rId1"/>
          </p:nvPr>
        </p:nvPicPr>
        <p:blipFill>
          <a:blip r:embed="rId5"/>
          <a:stretch>
            <a:fillRect/>
          </a:stretch>
        </p:blipFill>
        <p:spPr>
          <a:xfrm>
            <a:off x="6972300" y="2028825"/>
            <a:ext cx="4846453" cy="3632200"/>
          </a:xfrm>
          <a:prstGeom prst="rect">
            <a:avLst/>
          </a:prstGeom>
          <a:ln>
            <a:noFill/>
          </a:ln>
          <a:effectLst>
            <a:softEdge rad="112500"/>
          </a:effectLst>
        </p:spPr>
      </p:pic>
      <p:sp>
        <p:nvSpPr>
          <p:cNvPr id="8" name="TextBox 7">
            <a:extLst>
              <a:ext uri="{FF2B5EF4-FFF2-40B4-BE49-F238E27FC236}">
                <a16:creationId xmlns:a16="http://schemas.microsoft.com/office/drawing/2014/main" id="{6B6CA8B1-AEA2-4C80-BD5D-DC07E5AC2251}"/>
              </a:ext>
            </a:extLst>
          </p:cNvPr>
          <p:cNvSpPr txBox="1"/>
          <p:nvPr/>
        </p:nvSpPr>
        <p:spPr>
          <a:xfrm>
            <a:off x="7258050" y="1531854"/>
            <a:ext cx="4411662" cy="369332"/>
          </a:xfrm>
          <a:prstGeom prst="rect">
            <a:avLst/>
          </a:prstGeom>
          <a:noFill/>
        </p:spPr>
        <p:txBody>
          <a:bodyPr wrap="square" rtlCol="0">
            <a:spAutoFit/>
          </a:bodyPr>
          <a:lstStyle/>
          <a:p>
            <a:pPr algn="ctr"/>
            <a:r>
              <a:rPr lang="en-US" b="1" dirty="0">
                <a:solidFill>
                  <a:srgbClr val="C00000"/>
                </a:solidFill>
              </a:rPr>
              <a:t>LET US SING ALONG</a:t>
            </a:r>
            <a:endParaRPr lang="en-GB" b="1" dirty="0">
              <a:solidFill>
                <a:srgbClr val="C00000"/>
              </a:solidFill>
            </a:endParaRPr>
          </a:p>
        </p:txBody>
      </p:sp>
    </p:spTree>
    <p:extLst>
      <p:ext uri="{BB962C8B-B14F-4D97-AF65-F5344CB8AC3E}">
        <p14:creationId xmlns:p14="http://schemas.microsoft.com/office/powerpoint/2010/main" val="16180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989E-2428-4D4D-9297-835A279B101D}"/>
              </a:ext>
            </a:extLst>
          </p:cNvPr>
          <p:cNvSpPr>
            <a:spLocks noGrp="1"/>
          </p:cNvSpPr>
          <p:nvPr>
            <p:ph type="title"/>
          </p:nvPr>
        </p:nvSpPr>
        <p:spPr>
          <a:xfrm>
            <a:off x="463347" y="1406208"/>
            <a:ext cx="6689928" cy="838200"/>
          </a:xfrm>
        </p:spPr>
        <p:txBody>
          <a:bodyPr>
            <a:normAutofit fontScale="90000"/>
          </a:bodyPr>
          <a:lstStyle/>
          <a:p>
            <a:r>
              <a:rPr lang="en-US" b="1" dirty="0">
                <a:solidFill>
                  <a:schemeClr val="accent2">
                    <a:lumMod val="75000"/>
                  </a:schemeClr>
                </a:solidFill>
              </a:rPr>
              <a:t>DEAR JESUS, TRAIN US TO LISTEN TO YOU AND FOLLOW YOU BY LIVING IN THE HOLY SPIRIT GIVEN TO US. AMEN</a:t>
            </a:r>
            <a:endParaRPr lang="en-GB" b="1" dirty="0">
              <a:solidFill>
                <a:schemeClr val="accent2">
                  <a:lumMod val="75000"/>
                </a:schemeClr>
              </a:solidFill>
            </a:endParaRPr>
          </a:p>
        </p:txBody>
      </p:sp>
      <p:sp>
        <p:nvSpPr>
          <p:cNvPr id="3" name="Content Placeholder 2">
            <a:extLst>
              <a:ext uri="{FF2B5EF4-FFF2-40B4-BE49-F238E27FC236}">
                <a16:creationId xmlns:a16="http://schemas.microsoft.com/office/drawing/2014/main" id="{2163231F-6543-407C-B93F-6FA26A8CBCF7}"/>
              </a:ext>
            </a:extLst>
          </p:cNvPr>
          <p:cNvSpPr>
            <a:spLocks noGrp="1"/>
          </p:cNvSpPr>
          <p:nvPr>
            <p:ph idx="1"/>
          </p:nvPr>
        </p:nvSpPr>
        <p:spPr>
          <a:xfrm>
            <a:off x="8270124" y="3501708"/>
            <a:ext cx="3921876" cy="4559617"/>
          </a:xfrm>
        </p:spPr>
        <p:txBody>
          <a:bodyPr/>
          <a:lstStyle/>
          <a:p>
            <a:pPr marL="228600">
              <a:buClr>
                <a:srgbClr val="000000"/>
              </a:buClr>
              <a:buFont typeface="Arial"/>
              <a:buChar char="•"/>
            </a:pPr>
            <a:r>
              <a:rPr lang="en-US" b="1" spc="-1" dirty="0">
                <a:solidFill>
                  <a:srgbClr val="404040"/>
                </a:solidFill>
                <a:latin typeface="Calibri"/>
              </a:rPr>
              <a:t>For more ideas and activities</a:t>
            </a:r>
            <a:endParaRPr lang="en-US" spc="-1" dirty="0">
              <a:latin typeface="Arial"/>
            </a:endParaRPr>
          </a:p>
          <a:p>
            <a:pPr marL="228600">
              <a:buClr>
                <a:srgbClr val="000000"/>
              </a:buClr>
              <a:buFont typeface="Arial"/>
              <a:buChar char="•"/>
            </a:pPr>
            <a:r>
              <a:rPr lang="en-US" b="1" spc="-1" dirty="0">
                <a:solidFill>
                  <a:srgbClr val="404040"/>
                </a:solidFill>
                <a:latin typeface="Calibri"/>
              </a:rPr>
              <a:t>Please visit:  </a:t>
            </a:r>
            <a:r>
              <a:rPr lang="en-GB" spc="-1" dirty="0">
                <a:solidFill>
                  <a:srgbClr val="404040"/>
                </a:solidFill>
                <a:latin typeface="Arial"/>
                <a:hlinkClick r:id="rId2"/>
              </a:rPr>
              <a:t>http://littleevangelist.com/childrens_liturgy.php</a:t>
            </a:r>
            <a:endParaRPr lang="en-US" spc="-1" dirty="0">
              <a:latin typeface="Arial"/>
            </a:endParaRPr>
          </a:p>
          <a:p>
            <a:pPr marL="228600">
              <a:buClr>
                <a:srgbClr val="000000"/>
              </a:buClr>
              <a:buFont typeface="Arial"/>
              <a:buChar char="•"/>
            </a:pPr>
            <a:r>
              <a:rPr lang="en-GB" spc="-1" dirty="0">
                <a:solidFill>
                  <a:srgbClr val="404040"/>
                </a:solidFill>
                <a:latin typeface="Arial"/>
                <a:hlinkClick r:id="rId3"/>
              </a:rPr>
              <a:t>https://www.youtube.com/channel/UCndM2GK0dnpWg5ECUscdDcA</a:t>
            </a:r>
            <a:endParaRPr lang="en-US" spc="-1" dirty="0">
              <a:latin typeface="Arial"/>
            </a:endParaRPr>
          </a:p>
          <a:p>
            <a:endParaRPr lang="en-GB" dirty="0"/>
          </a:p>
        </p:txBody>
      </p:sp>
      <p:pic>
        <p:nvPicPr>
          <p:cNvPr id="5" name="Picture 4" descr="Jesus Is GIF - Jesus Is My GIFs">
            <a:extLst>
              <a:ext uri="{FF2B5EF4-FFF2-40B4-BE49-F238E27FC236}">
                <a16:creationId xmlns:a16="http://schemas.microsoft.com/office/drawing/2014/main" id="{4420931B-1195-428F-885F-0E62C3646B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03426" y="2673033"/>
            <a:ext cx="2712491" cy="24799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D703AA6-DE62-4118-B402-74CDCB864345}"/>
              </a:ext>
            </a:extLst>
          </p:cNvPr>
          <p:cNvPicPr>
            <a:picLocks noChangeAspect="1"/>
          </p:cNvPicPr>
          <p:nvPr/>
        </p:nvPicPr>
        <p:blipFill>
          <a:blip r:embed="rId5"/>
          <a:stretch>
            <a:fillRect/>
          </a:stretch>
        </p:blipFill>
        <p:spPr>
          <a:xfrm>
            <a:off x="-9525" y="5943650"/>
            <a:ext cx="12192000" cy="780950"/>
          </a:xfrm>
          <a:prstGeom prst="rect">
            <a:avLst/>
          </a:prstGeom>
        </p:spPr>
      </p:pic>
      <p:sp>
        <p:nvSpPr>
          <p:cNvPr id="10" name="TextBox 9">
            <a:extLst>
              <a:ext uri="{FF2B5EF4-FFF2-40B4-BE49-F238E27FC236}">
                <a16:creationId xmlns:a16="http://schemas.microsoft.com/office/drawing/2014/main" id="{4A9F1802-FA39-44CD-B7C0-BBBF246610A9}"/>
              </a:ext>
            </a:extLst>
          </p:cNvPr>
          <p:cNvSpPr txBox="1"/>
          <p:nvPr/>
        </p:nvSpPr>
        <p:spPr>
          <a:xfrm>
            <a:off x="838200" y="5086673"/>
            <a:ext cx="7019925" cy="1323439"/>
          </a:xfrm>
          <a:prstGeom prst="rect">
            <a:avLst/>
          </a:prstGeom>
          <a:noFill/>
        </p:spPr>
        <p:txBody>
          <a:bodyPr wrap="square" rtlCol="0">
            <a:spAutoFit/>
          </a:bodyPr>
          <a:lstStyle/>
          <a:p>
            <a:pPr algn="ctr"/>
            <a:r>
              <a:rPr lang="en-US" sz="2000" b="1" dirty="0">
                <a:solidFill>
                  <a:srgbClr val="C00000"/>
                </a:solidFill>
                <a:latin typeface="Comic Sans MS" panose="030F0702030302020204" pitchFamily="66" charset="0"/>
              </a:rPr>
              <a:t>VERSES:</a:t>
            </a:r>
          </a:p>
          <a:p>
            <a:pPr algn="ctr"/>
            <a:r>
              <a:rPr lang="en-US" sz="2000" b="1" dirty="0">
                <a:solidFill>
                  <a:srgbClr val="C00000"/>
                </a:solidFill>
                <a:latin typeface="Comic Sans MS" panose="030F0702030302020204" pitchFamily="66" charset="0"/>
              </a:rPr>
              <a:t>I am the gate. Whoever enters through me will be saved, and will come in and go out and find pasture. </a:t>
            </a:r>
          </a:p>
          <a:p>
            <a:pPr algn="ctr"/>
            <a:r>
              <a:rPr lang="en-US" sz="2000" b="1" dirty="0">
                <a:solidFill>
                  <a:srgbClr val="C00000"/>
                </a:solidFill>
                <a:latin typeface="Comic Sans MS" panose="030F0702030302020204" pitchFamily="66" charset="0"/>
              </a:rPr>
              <a:t>– John 10:9</a:t>
            </a:r>
            <a:endParaRPr lang="en-GB" sz="2000" b="1" dirty="0">
              <a:solidFill>
                <a:srgbClr val="C00000"/>
              </a:solidFill>
              <a:latin typeface="Comic Sans MS" panose="030F0702030302020204" pitchFamily="66" charset="0"/>
            </a:endParaRPr>
          </a:p>
        </p:txBody>
      </p:sp>
      <p:pic>
        <p:nvPicPr>
          <p:cNvPr id="11" name="Picture 10">
            <a:extLst>
              <a:ext uri="{FF2B5EF4-FFF2-40B4-BE49-F238E27FC236}">
                <a16:creationId xmlns:a16="http://schemas.microsoft.com/office/drawing/2014/main" id="{4A19C0D1-4A8D-46FC-B43A-8DC77DC017E3}"/>
              </a:ext>
            </a:extLst>
          </p:cNvPr>
          <p:cNvPicPr>
            <a:picLocks noChangeAspect="1"/>
          </p:cNvPicPr>
          <p:nvPr/>
        </p:nvPicPr>
        <p:blipFill>
          <a:blip r:embed="rId6"/>
          <a:stretch>
            <a:fillRect/>
          </a:stretch>
        </p:blipFill>
        <p:spPr>
          <a:xfrm>
            <a:off x="7305675" y="276523"/>
            <a:ext cx="4229100" cy="2943225"/>
          </a:xfrm>
          <a:prstGeom prst="rect">
            <a:avLst/>
          </a:prstGeom>
        </p:spPr>
      </p:pic>
      <p:sp>
        <p:nvSpPr>
          <p:cNvPr id="12" name="Rectangle 11">
            <a:extLst>
              <a:ext uri="{FF2B5EF4-FFF2-40B4-BE49-F238E27FC236}">
                <a16:creationId xmlns:a16="http://schemas.microsoft.com/office/drawing/2014/main" id="{7F6D0D3C-4F5E-4E79-8DE5-E87F0D5AF5E9}"/>
              </a:ext>
            </a:extLst>
          </p:cNvPr>
          <p:cNvSpPr/>
          <p:nvPr/>
        </p:nvSpPr>
        <p:spPr>
          <a:xfrm>
            <a:off x="9407565" y="6170077"/>
            <a:ext cx="2917785" cy="584775"/>
          </a:xfrm>
          <a:prstGeom prst="rect">
            <a:avLst/>
          </a:prstGeom>
          <a:noFill/>
        </p:spPr>
        <p:txBody>
          <a:bodyPr wrap="squar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420846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dow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down)">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560" y="3429000"/>
            <a:ext cx="10099040" cy="1088136"/>
          </a:xfrm>
        </p:spPr>
        <p:txBody>
          <a:bodyPr>
            <a:normAutofit fontScale="90000"/>
          </a:bodyPr>
          <a:lstStyle/>
          <a:p>
            <a:r>
              <a:rPr lang="en-US" dirty="0"/>
              <a:t>Have you seen Sheep ? </a:t>
            </a:r>
            <a:br>
              <a:rPr lang="en-US" dirty="0"/>
            </a:br>
            <a:br>
              <a:rPr lang="en-US" dirty="0"/>
            </a:br>
            <a:br>
              <a:rPr lang="en-US" dirty="0"/>
            </a:br>
            <a:br>
              <a:rPr lang="en-US" dirty="0"/>
            </a:br>
            <a:br>
              <a:rPr lang="en-US" dirty="0"/>
            </a:br>
            <a:r>
              <a:rPr lang="en-US" dirty="0"/>
              <a:t>                                                You might have for sure.</a:t>
            </a:r>
            <a:br>
              <a:rPr lang="en-US" dirty="0"/>
            </a:br>
            <a:br>
              <a:rPr lang="en-US" dirty="0"/>
            </a:br>
            <a:r>
              <a:rPr lang="en-US" dirty="0"/>
              <a:t>But, have you seen Shepherds?</a:t>
            </a:r>
          </a:p>
        </p:txBody>
      </p:sp>
      <p:pic>
        <p:nvPicPr>
          <p:cNvPr id="2050" name="Picture 2">
            <a:extLst>
              <a:ext uri="{FF2B5EF4-FFF2-40B4-BE49-F238E27FC236}">
                <a16:creationId xmlns:a16="http://schemas.microsoft.com/office/drawing/2014/main" id="{A03B003A-48BF-4275-B317-DC4FE50A37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93759" y="3820479"/>
            <a:ext cx="2483303" cy="2277544"/>
          </a:xfrm>
          <a:prstGeom prst="rect">
            <a:avLst/>
          </a:prstGeom>
          <a:noFill/>
          <a:extLst>
            <a:ext uri="{909E8E84-426E-40DD-AFC4-6F175D3DCCD1}">
              <a14:hiddenFill xmlns:a14="http://schemas.microsoft.com/office/drawing/2010/main">
                <a:solidFill>
                  <a:srgbClr val="FFFFFF"/>
                </a:solidFill>
              </a14:hiddenFill>
            </a:ext>
          </a:extLst>
        </p:spPr>
      </p:pic>
      <p:pic>
        <p:nvPicPr>
          <p:cNvPr id="3" name="Sheep-SoundBible.com-1847990075">
            <a:hlinkClick r:id="" action="ppaction://media"/>
            <a:extLst>
              <a:ext uri="{FF2B5EF4-FFF2-40B4-BE49-F238E27FC236}">
                <a16:creationId xmlns:a16="http://schemas.microsoft.com/office/drawing/2014/main" id="{882C679F-60F9-43C8-B50C-7AB6EBE1D9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29010" y="1044575"/>
            <a:ext cx="406400" cy="406400"/>
          </a:xfrm>
          <a:prstGeom prst="rect">
            <a:avLst/>
          </a:prstGeom>
        </p:spPr>
      </p:pic>
      <p:pic>
        <p:nvPicPr>
          <p:cNvPr id="1028" name="Picture 4" descr="Clipart sheep, Clipart sheep Transparent FREE for download on ...">
            <a:extLst>
              <a:ext uri="{FF2B5EF4-FFF2-40B4-BE49-F238E27FC236}">
                <a16:creationId xmlns:a16="http://schemas.microsoft.com/office/drawing/2014/main" id="{0C0E5432-595A-4FA5-B474-2AEDDC434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6588" y="857250"/>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0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Layout</a:t>
            </a:r>
          </a:p>
        </p:txBody>
      </p:sp>
      <p:sp>
        <p:nvSpPr>
          <p:cNvPr id="3" name="Subtitle 2"/>
          <p:cNvSpPr>
            <a:spLocks noGrp="1"/>
          </p:cNvSpPr>
          <p:nvPr>
            <p:ph type="subTitle" idx="1"/>
          </p:nvPr>
        </p:nvSpPr>
        <p:spPr/>
        <p:txBody>
          <a:bodyPr/>
          <a:lstStyle/>
          <a:p>
            <a:r>
              <a:rPr lang="en-US" dirty="0"/>
              <a:t>Subtitle</a:t>
            </a:r>
          </a:p>
        </p:txBody>
      </p:sp>
      <p:pic>
        <p:nvPicPr>
          <p:cNvPr id="4" name="Picture 3">
            <a:extLst>
              <a:ext uri="{FF2B5EF4-FFF2-40B4-BE49-F238E27FC236}">
                <a16:creationId xmlns:a16="http://schemas.microsoft.com/office/drawing/2014/main" id="{53AF2B35-0325-45EE-A728-6D519E2AB725}"/>
              </a:ext>
            </a:extLst>
          </p:cNvPr>
          <p:cNvPicPr>
            <a:picLocks noChangeAspect="1"/>
          </p:cNvPicPr>
          <p:nvPr/>
        </p:nvPicPr>
        <p:blipFill rotWithShape="1">
          <a:blip r:embed="rId2"/>
          <a:srcRect r="36797"/>
          <a:stretch/>
        </p:blipFill>
        <p:spPr>
          <a:xfrm>
            <a:off x="-152400" y="0"/>
            <a:ext cx="12192000" cy="6858000"/>
          </a:xfrm>
          <a:prstGeom prst="rect">
            <a:avLst/>
          </a:prstGeom>
        </p:spPr>
      </p:pic>
      <p:sp>
        <p:nvSpPr>
          <p:cNvPr id="5" name="TextBox 4">
            <a:extLst>
              <a:ext uri="{FF2B5EF4-FFF2-40B4-BE49-F238E27FC236}">
                <a16:creationId xmlns:a16="http://schemas.microsoft.com/office/drawing/2014/main" id="{E7E9D2C0-216B-444E-B2AA-B2E4D963E14F}"/>
              </a:ext>
            </a:extLst>
          </p:cNvPr>
          <p:cNvSpPr txBox="1"/>
          <p:nvPr/>
        </p:nvSpPr>
        <p:spPr>
          <a:xfrm>
            <a:off x="1476375" y="881313"/>
            <a:ext cx="6048375" cy="2739211"/>
          </a:xfrm>
          <a:prstGeom prst="rect">
            <a:avLst/>
          </a:prstGeom>
          <a:noFill/>
        </p:spPr>
        <p:txBody>
          <a:bodyPr wrap="square" rtlCol="0">
            <a:spAutoFit/>
          </a:bodyPr>
          <a:lstStyle/>
          <a:p>
            <a:pPr algn="just"/>
            <a:r>
              <a:rPr lang="en-US" sz="2800" dirty="0">
                <a:latin typeface="Comic Sans MS" panose="030F0702030302020204" pitchFamily="66" charset="0"/>
              </a:rPr>
              <a:t>In Jesus’ times, the </a:t>
            </a:r>
            <a:r>
              <a:rPr lang="en-US" sz="2800" b="1" dirty="0">
                <a:latin typeface="Comic Sans MS" panose="030F0702030302020204" pitchFamily="66" charset="0"/>
              </a:rPr>
              <a:t>Sheepfold </a:t>
            </a:r>
            <a:r>
              <a:rPr lang="en-US" sz="2800" dirty="0">
                <a:latin typeface="Comic Sans MS" panose="030F0702030302020204" pitchFamily="66" charset="0"/>
              </a:rPr>
              <a:t>was made of a circle of rocks with an opening in one end. The </a:t>
            </a:r>
            <a:r>
              <a:rPr lang="en-US" sz="3200" b="1" dirty="0">
                <a:solidFill>
                  <a:srgbClr val="FF0000"/>
                </a:solidFill>
                <a:latin typeface="Comic Sans MS" panose="030F0702030302020204" pitchFamily="66" charset="0"/>
              </a:rPr>
              <a:t>Shepherd</a:t>
            </a:r>
            <a:r>
              <a:rPr lang="en-US" sz="2800" dirty="0">
                <a:latin typeface="Comic Sans MS" panose="030F0702030302020204" pitchFamily="66" charset="0"/>
              </a:rPr>
              <a:t> would lie across this opening serving himself as the </a:t>
            </a:r>
            <a:r>
              <a:rPr lang="en-US" sz="2800" b="1" dirty="0">
                <a:solidFill>
                  <a:srgbClr val="FF0000"/>
                </a:solidFill>
                <a:latin typeface="Comic Sans MS" panose="030F0702030302020204" pitchFamily="66" charset="0"/>
              </a:rPr>
              <a:t>Gate, </a:t>
            </a:r>
            <a:r>
              <a:rPr lang="en-US" sz="2800" dirty="0">
                <a:latin typeface="Comic Sans MS" panose="030F0702030302020204" pitchFamily="66" charset="0"/>
              </a:rPr>
              <a:t>guarding the sheep.</a:t>
            </a:r>
            <a:endParaRPr lang="en-GB" sz="2800" dirty="0">
              <a:latin typeface="Comic Sans MS" panose="030F0702030302020204" pitchFamily="66" charset="0"/>
            </a:endParaRPr>
          </a:p>
        </p:txBody>
      </p:sp>
      <p:pic>
        <p:nvPicPr>
          <p:cNvPr id="7" name="Picture 6">
            <a:extLst>
              <a:ext uri="{FF2B5EF4-FFF2-40B4-BE49-F238E27FC236}">
                <a16:creationId xmlns:a16="http://schemas.microsoft.com/office/drawing/2014/main" id="{72C82EFF-DB95-41AF-83C5-7AB4CC029495}"/>
              </a:ext>
            </a:extLst>
          </p:cNvPr>
          <p:cNvPicPr>
            <a:picLocks noChangeAspect="1"/>
          </p:cNvPicPr>
          <p:nvPr/>
        </p:nvPicPr>
        <p:blipFill>
          <a:blip r:embed="rId3"/>
          <a:stretch>
            <a:fillRect/>
          </a:stretch>
        </p:blipFill>
        <p:spPr>
          <a:xfrm>
            <a:off x="6534150" y="2692700"/>
            <a:ext cx="4648200" cy="3508075"/>
          </a:xfrm>
          <a:prstGeom prst="ellipse">
            <a:avLst/>
          </a:prstGeom>
          <a:ln>
            <a:noFill/>
          </a:ln>
          <a:effectLst>
            <a:softEdge rad="112500"/>
          </a:effectLst>
        </p:spPr>
      </p:pic>
    </p:spTree>
    <p:extLst>
      <p:ext uri="{BB962C8B-B14F-4D97-AF65-F5344CB8AC3E}">
        <p14:creationId xmlns:p14="http://schemas.microsoft.com/office/powerpoint/2010/main" val="961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D7ED-F349-4225-9B11-9DF00D0BA518}"/>
              </a:ext>
            </a:extLst>
          </p:cNvPr>
          <p:cNvSpPr>
            <a:spLocks noGrp="1"/>
          </p:cNvSpPr>
          <p:nvPr>
            <p:ph type="title"/>
          </p:nvPr>
        </p:nvSpPr>
        <p:spPr/>
        <p:txBody>
          <a:bodyPr/>
          <a:lstStyle/>
          <a:p>
            <a:r>
              <a:rPr lang="en-US" dirty="0"/>
              <a:t>NO OTHER CALLS PLEASE…</a:t>
            </a:r>
            <a:endParaRPr lang="en-GB" dirty="0"/>
          </a:p>
        </p:txBody>
      </p:sp>
      <p:sp>
        <p:nvSpPr>
          <p:cNvPr id="4" name="Content Placeholder 3">
            <a:extLst>
              <a:ext uri="{FF2B5EF4-FFF2-40B4-BE49-F238E27FC236}">
                <a16:creationId xmlns:a16="http://schemas.microsoft.com/office/drawing/2014/main" id="{0515373C-C8EF-4C17-AC98-AA6979DCDD61}"/>
              </a:ext>
            </a:extLst>
          </p:cNvPr>
          <p:cNvSpPr txBox="1">
            <a:spLocks noGrp="1"/>
          </p:cNvSpPr>
          <p:nvPr>
            <p:ph idx="1"/>
          </p:nvPr>
        </p:nvSpPr>
        <p:spPr>
          <a:xfrm>
            <a:off x="1341438" y="1573213"/>
            <a:ext cx="9509125" cy="1643527"/>
          </a:xfrm>
          <a:prstGeom prst="rect">
            <a:avLst/>
          </a:prstGeom>
          <a:noFill/>
        </p:spPr>
        <p:txBody>
          <a:bodyPr wrap="square" rtlCol="0">
            <a:spAutoFit/>
          </a:bodyPr>
          <a:lstStyle/>
          <a:p>
            <a:pPr marL="45720" indent="0" algn="just">
              <a:buNone/>
            </a:pPr>
            <a:r>
              <a:rPr lang="en-US" sz="2800" dirty="0">
                <a:latin typeface="Comic Sans MS" panose="030F0702030302020204" pitchFamily="66" charset="0"/>
              </a:rPr>
              <a:t>The sheep listen and learn the voice of the shepherd. When the shepherd calls, the sheep follow him. The sheep is sure that he will guide them to green fields for grazing.</a:t>
            </a:r>
            <a:endParaRPr lang="en-GB" sz="2800" dirty="0">
              <a:latin typeface="Comic Sans MS" panose="030F0702030302020204" pitchFamily="66" charset="0"/>
            </a:endParaRPr>
          </a:p>
        </p:txBody>
      </p:sp>
      <p:pic>
        <p:nvPicPr>
          <p:cNvPr id="5" name="Picture 4">
            <a:extLst>
              <a:ext uri="{FF2B5EF4-FFF2-40B4-BE49-F238E27FC236}">
                <a16:creationId xmlns:a16="http://schemas.microsoft.com/office/drawing/2014/main" id="{A2D12E6B-012D-493A-9A60-81A4E9A05EE2}"/>
              </a:ext>
            </a:extLst>
          </p:cNvPr>
          <p:cNvPicPr>
            <a:picLocks noChangeAspect="1"/>
          </p:cNvPicPr>
          <p:nvPr/>
        </p:nvPicPr>
        <p:blipFill>
          <a:blip r:embed="rId3"/>
          <a:stretch>
            <a:fillRect/>
          </a:stretch>
        </p:blipFill>
        <p:spPr>
          <a:xfrm>
            <a:off x="0" y="5610225"/>
            <a:ext cx="12192000" cy="1276350"/>
          </a:xfrm>
          <a:prstGeom prst="rect">
            <a:avLst/>
          </a:prstGeom>
        </p:spPr>
      </p:pic>
      <p:pic>
        <p:nvPicPr>
          <p:cNvPr id="7" name="Online Media 6" title="Hand reared lambs following the voice of the shepherd">
            <a:hlinkClick r:id="" action="ppaction://media"/>
            <a:extLst>
              <a:ext uri="{FF2B5EF4-FFF2-40B4-BE49-F238E27FC236}">
                <a16:creationId xmlns:a16="http://schemas.microsoft.com/office/drawing/2014/main" id="{C3B33EEB-1ED3-4F0A-88D0-A549FBEA6112}"/>
              </a:ext>
            </a:extLst>
          </p:cNvPr>
          <p:cNvPicPr>
            <a:picLocks noRot="1" noChangeAspect="1"/>
          </p:cNvPicPr>
          <p:nvPr>
            <a:videoFile r:link="rId1"/>
          </p:nvPr>
        </p:nvPicPr>
        <p:blipFill>
          <a:blip r:embed="rId4"/>
          <a:stretch>
            <a:fillRect/>
          </a:stretch>
        </p:blipFill>
        <p:spPr>
          <a:xfrm>
            <a:off x="3657600" y="2933700"/>
            <a:ext cx="6096000" cy="3429000"/>
          </a:xfrm>
          <a:prstGeom prst="rect">
            <a:avLst/>
          </a:prstGeom>
          <a:ln>
            <a:noFill/>
          </a:ln>
          <a:effectLst>
            <a:softEdge rad="112500"/>
          </a:effectLst>
        </p:spPr>
      </p:pic>
    </p:spTree>
    <p:extLst>
      <p:ext uri="{BB962C8B-B14F-4D97-AF65-F5344CB8AC3E}">
        <p14:creationId xmlns:p14="http://schemas.microsoft.com/office/powerpoint/2010/main" val="340043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- 1</a:t>
            </a:r>
          </a:p>
        </p:txBody>
      </p:sp>
      <p:sp>
        <p:nvSpPr>
          <p:cNvPr id="4" name="Text Placeholder 3"/>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C4EFB539-4A3D-40BD-9CEF-3D9D4A3989D8}"/>
              </a:ext>
            </a:extLst>
          </p:cNvPr>
          <p:cNvPicPr>
            <a:picLocks noChangeAspect="1"/>
          </p:cNvPicPr>
          <p:nvPr/>
        </p:nvPicPr>
        <p:blipFill>
          <a:blip r:embed="rId2"/>
          <a:stretch>
            <a:fillRect/>
          </a:stretch>
        </p:blipFill>
        <p:spPr>
          <a:xfrm>
            <a:off x="-9525" y="5581650"/>
            <a:ext cx="12239625" cy="1276350"/>
          </a:xfrm>
          <a:prstGeom prst="rect">
            <a:avLst/>
          </a:prstGeom>
        </p:spPr>
      </p:pic>
      <p:pic>
        <p:nvPicPr>
          <p:cNvPr id="5" name="Picture 4">
            <a:extLst>
              <a:ext uri="{FF2B5EF4-FFF2-40B4-BE49-F238E27FC236}">
                <a16:creationId xmlns:a16="http://schemas.microsoft.com/office/drawing/2014/main" id="{FE8B0398-92F0-4E12-A69E-B550ADD4E77B}"/>
              </a:ext>
            </a:extLst>
          </p:cNvPr>
          <p:cNvPicPr>
            <a:picLocks noChangeAspect="1"/>
          </p:cNvPicPr>
          <p:nvPr/>
        </p:nvPicPr>
        <p:blipFill>
          <a:blip r:embed="rId3"/>
          <a:stretch>
            <a:fillRect/>
          </a:stretch>
        </p:blipFill>
        <p:spPr>
          <a:xfrm>
            <a:off x="-9525" y="-19050"/>
            <a:ext cx="12192000" cy="5848349"/>
          </a:xfrm>
          <a:prstGeom prst="rect">
            <a:avLst/>
          </a:prstGeom>
        </p:spPr>
      </p:pic>
      <p:sp>
        <p:nvSpPr>
          <p:cNvPr id="6" name="Rectangle 5">
            <a:extLst>
              <a:ext uri="{FF2B5EF4-FFF2-40B4-BE49-F238E27FC236}">
                <a16:creationId xmlns:a16="http://schemas.microsoft.com/office/drawing/2014/main" id="{7FCA818D-1F34-466D-89B1-D4FF16DAD3EB}"/>
              </a:ext>
            </a:extLst>
          </p:cNvPr>
          <p:cNvSpPr/>
          <p:nvPr/>
        </p:nvSpPr>
        <p:spPr>
          <a:xfrm>
            <a:off x="669925" y="1315906"/>
            <a:ext cx="11331575" cy="3416320"/>
          </a:xfrm>
          <a:prstGeom prst="rect">
            <a:avLst/>
          </a:prstGeom>
        </p:spPr>
        <p:txBody>
          <a:bodyPr wrap="square">
            <a:spAutoFit/>
          </a:bodyPr>
          <a:lstStyle/>
          <a:p>
            <a:pPr algn="ctr"/>
            <a:r>
              <a:rPr lang="en-GB" sz="2400" dirty="0"/>
              <a:t>Jesus says, “whoever enters through the gate is the shepherd of the sheep. </a:t>
            </a:r>
          </a:p>
          <a:p>
            <a:pPr algn="ctr"/>
            <a:r>
              <a:rPr lang="en-GB" sz="2400" dirty="0"/>
              <a:t>The gatekeeper opens it for him, and </a:t>
            </a:r>
          </a:p>
          <a:p>
            <a:pPr algn="ctr"/>
            <a:r>
              <a:rPr lang="en-GB" sz="2400" b="1" dirty="0"/>
              <a:t>the sheep hear his voice, as the shepherd calls his own sheep by name </a:t>
            </a:r>
            <a:r>
              <a:rPr lang="en-GB" sz="2400" dirty="0"/>
              <a:t>and leads them out.</a:t>
            </a:r>
          </a:p>
          <a:p>
            <a:pPr algn="ctr"/>
            <a:r>
              <a:rPr lang="en-GB" sz="2400" dirty="0"/>
              <a:t>He walks ahead of them, and the sheep follow him, </a:t>
            </a:r>
          </a:p>
          <a:p>
            <a:pPr algn="ctr"/>
            <a:r>
              <a:rPr lang="en-GB" sz="2400" dirty="0"/>
              <a:t>because they recognize his voice.</a:t>
            </a:r>
          </a:p>
          <a:p>
            <a:pPr algn="ctr"/>
            <a:endParaRPr lang="en-GB" sz="2400" dirty="0"/>
          </a:p>
          <a:p>
            <a:pPr algn="ctr"/>
            <a:r>
              <a:rPr lang="en-GB" sz="2400" b="1" dirty="0">
                <a:solidFill>
                  <a:srgbClr val="FF0000"/>
                </a:solidFill>
              </a:rPr>
              <a:t>But they will not follow a stranger; they will run away from him, because they do not recognize the voice of strangers.</a:t>
            </a:r>
            <a:r>
              <a:rPr lang="en-GB" sz="2400" dirty="0"/>
              <a:t>”</a:t>
            </a:r>
          </a:p>
        </p:txBody>
      </p:sp>
    </p:spTree>
    <p:extLst>
      <p:ext uri="{BB962C8B-B14F-4D97-AF65-F5344CB8AC3E}">
        <p14:creationId xmlns:p14="http://schemas.microsoft.com/office/powerpoint/2010/main" val="33060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Who are the strangers? How do they come?</a:t>
            </a:r>
          </a:p>
        </p:txBody>
      </p:sp>
      <p:pic>
        <p:nvPicPr>
          <p:cNvPr id="3" name="Picture 2">
            <a:extLst>
              <a:ext uri="{FF2B5EF4-FFF2-40B4-BE49-F238E27FC236}">
                <a16:creationId xmlns:a16="http://schemas.microsoft.com/office/drawing/2014/main" id="{7852CD01-6CF1-4864-AA91-2523DC0B2BF2}"/>
              </a:ext>
            </a:extLst>
          </p:cNvPr>
          <p:cNvPicPr>
            <a:picLocks noChangeAspect="1"/>
          </p:cNvPicPr>
          <p:nvPr/>
        </p:nvPicPr>
        <p:blipFill>
          <a:blip r:embed="rId2"/>
          <a:stretch>
            <a:fillRect/>
          </a:stretch>
        </p:blipFill>
        <p:spPr>
          <a:xfrm>
            <a:off x="-1" y="5972175"/>
            <a:ext cx="12191999" cy="885825"/>
          </a:xfrm>
          <a:prstGeom prst="rect">
            <a:avLst/>
          </a:prstGeom>
        </p:spPr>
      </p:pic>
      <p:pic>
        <p:nvPicPr>
          <p:cNvPr id="2" name="Picture 1">
            <a:extLst>
              <a:ext uri="{FF2B5EF4-FFF2-40B4-BE49-F238E27FC236}">
                <a16:creationId xmlns:a16="http://schemas.microsoft.com/office/drawing/2014/main" id="{80758275-42BA-4AF2-A278-3656CD4E3F42}"/>
              </a:ext>
            </a:extLst>
          </p:cNvPr>
          <p:cNvPicPr>
            <a:picLocks noChangeAspect="1"/>
          </p:cNvPicPr>
          <p:nvPr/>
        </p:nvPicPr>
        <p:blipFill>
          <a:blip r:embed="rId3"/>
          <a:stretch>
            <a:fillRect/>
          </a:stretch>
        </p:blipFill>
        <p:spPr>
          <a:xfrm>
            <a:off x="609600" y="3429000"/>
            <a:ext cx="2721259" cy="2271712"/>
          </a:xfrm>
          <a:prstGeom prst="ellipse">
            <a:avLst/>
          </a:prstGeom>
          <a:ln>
            <a:noFill/>
          </a:ln>
          <a:effectLst>
            <a:softEdge rad="112500"/>
          </a:effectLst>
        </p:spPr>
      </p:pic>
      <p:sp>
        <p:nvSpPr>
          <p:cNvPr id="10" name="Content Placeholder 9"/>
          <p:cNvSpPr>
            <a:spLocks noGrp="1"/>
          </p:cNvSpPr>
          <p:nvPr>
            <p:ph sz="quarter" idx="4"/>
          </p:nvPr>
        </p:nvSpPr>
        <p:spPr>
          <a:xfrm>
            <a:off x="7448548" y="1881663"/>
            <a:ext cx="3695700" cy="3719037"/>
          </a:xfrm>
        </p:spPr>
        <p:txBody>
          <a:bodyPr>
            <a:normAutofit/>
          </a:bodyPr>
          <a:lstStyle/>
          <a:p>
            <a:pPr marL="45720" indent="0" algn="ctr">
              <a:buNone/>
            </a:pPr>
            <a:r>
              <a:rPr lang="en-US" sz="2400" b="1" dirty="0">
                <a:latin typeface="Comic Sans MS" panose="030F0702030302020204" pitchFamily="66" charset="0"/>
              </a:rPr>
              <a:t>Yes, that’s right!</a:t>
            </a:r>
          </a:p>
          <a:p>
            <a:pPr marL="45720" indent="0" algn="ctr">
              <a:buNone/>
            </a:pPr>
            <a:r>
              <a:rPr lang="en-US" sz="2400" b="1" dirty="0">
                <a:latin typeface="Comic Sans MS" panose="030F0702030302020204" pitchFamily="66" charset="0"/>
              </a:rPr>
              <a:t>They are thieves and  robbers. They come only to steal, slaughter and destroy the sheep.</a:t>
            </a:r>
          </a:p>
          <a:p>
            <a:pPr marL="45720" indent="0" algn="ctr">
              <a:buNone/>
            </a:pPr>
            <a:endParaRPr lang="en-US" sz="2400" b="1" dirty="0">
              <a:latin typeface="Comic Sans MS" panose="030F0702030302020204" pitchFamily="66" charset="0"/>
            </a:endParaRPr>
          </a:p>
        </p:txBody>
      </p:sp>
      <p:pic>
        <p:nvPicPr>
          <p:cNvPr id="5" name="Picture 4">
            <a:extLst>
              <a:ext uri="{FF2B5EF4-FFF2-40B4-BE49-F238E27FC236}">
                <a16:creationId xmlns:a16="http://schemas.microsoft.com/office/drawing/2014/main" id="{9905ABE0-A011-487A-ACB8-A2277390C22A}"/>
              </a:ext>
            </a:extLst>
          </p:cNvPr>
          <p:cNvPicPr>
            <a:picLocks noChangeAspect="1"/>
          </p:cNvPicPr>
          <p:nvPr/>
        </p:nvPicPr>
        <p:blipFill rotWithShape="1">
          <a:blip r:embed="rId4"/>
          <a:srcRect l="3159" t="946" r="2553" b="4154"/>
          <a:stretch/>
        </p:blipFill>
        <p:spPr>
          <a:xfrm>
            <a:off x="2494104" y="1353312"/>
            <a:ext cx="4221021" cy="2702719"/>
          </a:xfrm>
          <a:prstGeom prst="ellipse">
            <a:avLst/>
          </a:prstGeom>
          <a:ln>
            <a:noFill/>
          </a:ln>
          <a:effectLst>
            <a:softEdge rad="112500"/>
          </a:effectLst>
        </p:spPr>
      </p:pic>
      <p:pic>
        <p:nvPicPr>
          <p:cNvPr id="1026" name="Picture 2">
            <a:extLst>
              <a:ext uri="{FF2B5EF4-FFF2-40B4-BE49-F238E27FC236}">
                <a16:creationId xmlns:a16="http://schemas.microsoft.com/office/drawing/2014/main" id="{E5B68CA9-64FC-4867-83E1-FD34232741D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764226" y="4496682"/>
            <a:ext cx="1546367" cy="17769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9A2E171-CC3F-448F-AF36-F7DE7A0C7538}"/>
              </a:ext>
            </a:extLst>
          </p:cNvPr>
          <p:cNvPicPr>
            <a:picLocks noChangeAspect="1"/>
          </p:cNvPicPr>
          <p:nvPr/>
        </p:nvPicPr>
        <p:blipFill>
          <a:blip r:embed="rId6"/>
          <a:stretch>
            <a:fillRect/>
          </a:stretch>
        </p:blipFill>
        <p:spPr>
          <a:xfrm>
            <a:off x="8088167" y="5025033"/>
            <a:ext cx="2838450" cy="1771650"/>
          </a:xfrm>
          <a:prstGeom prst="ellipse">
            <a:avLst/>
          </a:prstGeom>
          <a:ln>
            <a:noFill/>
          </a:ln>
          <a:effectLst>
            <a:softEdge rad="112500"/>
          </a:effectLst>
        </p:spPr>
      </p:pic>
    </p:spTree>
    <p:extLst>
      <p:ext uri="{BB962C8B-B14F-4D97-AF65-F5344CB8AC3E}">
        <p14:creationId xmlns:p14="http://schemas.microsoft.com/office/powerpoint/2010/main" val="9203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3046254"/>
            <a:ext cx="6122987" cy="1800225"/>
          </a:xfrm>
        </p:spPr>
        <p:txBody>
          <a:bodyPr/>
          <a:lstStyle/>
          <a:p>
            <a:r>
              <a:rPr lang="en-US" dirty="0"/>
              <a:t>JESUS IS THE SHEPHERD  	            AND </a:t>
            </a:r>
            <a:br>
              <a:rPr lang="en-US" dirty="0"/>
            </a:br>
            <a:r>
              <a:rPr lang="en-US" dirty="0"/>
              <a:t>      WE ARE HIS SHEEP.</a:t>
            </a:r>
          </a:p>
        </p:txBody>
      </p:sp>
      <p:pic>
        <p:nvPicPr>
          <p:cNvPr id="3" name="Picture 2">
            <a:extLst>
              <a:ext uri="{FF2B5EF4-FFF2-40B4-BE49-F238E27FC236}">
                <a16:creationId xmlns:a16="http://schemas.microsoft.com/office/drawing/2014/main" id="{46E42FDA-F080-4FD2-961C-0C3D479375E2}"/>
              </a:ext>
            </a:extLst>
          </p:cNvPr>
          <p:cNvPicPr>
            <a:picLocks noChangeAspect="1"/>
          </p:cNvPicPr>
          <p:nvPr/>
        </p:nvPicPr>
        <p:blipFill>
          <a:blip r:embed="rId2"/>
          <a:stretch>
            <a:fillRect/>
          </a:stretch>
        </p:blipFill>
        <p:spPr>
          <a:xfrm>
            <a:off x="0" y="5581650"/>
            <a:ext cx="12192000" cy="1276350"/>
          </a:xfrm>
          <a:prstGeom prst="rect">
            <a:avLst/>
          </a:prstGeom>
        </p:spPr>
      </p:pic>
      <p:sp>
        <p:nvSpPr>
          <p:cNvPr id="6" name="Text Placeholder 5">
            <a:extLst>
              <a:ext uri="{FF2B5EF4-FFF2-40B4-BE49-F238E27FC236}">
                <a16:creationId xmlns:a16="http://schemas.microsoft.com/office/drawing/2014/main" id="{A0C346B2-E247-4A5F-AC80-E4B44A5808D0}"/>
              </a:ext>
            </a:extLst>
          </p:cNvPr>
          <p:cNvSpPr>
            <a:spLocks noGrp="1"/>
          </p:cNvSpPr>
          <p:nvPr>
            <p:ph type="body" sz="half" idx="2"/>
          </p:nvPr>
        </p:nvSpPr>
        <p:spPr>
          <a:xfrm>
            <a:off x="5888037" y="1738951"/>
            <a:ext cx="5505450" cy="5661974"/>
          </a:xfrm>
        </p:spPr>
        <p:txBody>
          <a:bodyPr>
            <a:normAutofit/>
          </a:bodyPr>
          <a:lstStyle/>
          <a:p>
            <a:pPr algn="ctr"/>
            <a:r>
              <a:rPr lang="en-US" sz="2400" dirty="0"/>
              <a:t>Jesus tells us that, he is </a:t>
            </a:r>
            <a:r>
              <a:rPr lang="en-US" sz="2400" b="1" dirty="0"/>
              <a:t>OUR SHEPHERD </a:t>
            </a:r>
            <a:r>
              <a:rPr lang="en-US" sz="2400" dirty="0"/>
              <a:t>who guides and takes care of us (the sheep) and </a:t>
            </a:r>
            <a:r>
              <a:rPr lang="en-US" sz="2400" b="1" dirty="0"/>
              <a:t>THE GATE </a:t>
            </a:r>
            <a:r>
              <a:rPr lang="en-US" sz="2400" dirty="0"/>
              <a:t>who protects us.</a:t>
            </a:r>
          </a:p>
          <a:p>
            <a:endParaRPr lang="en-US" sz="2400" dirty="0"/>
          </a:p>
          <a:p>
            <a:endParaRPr lang="en-GB" sz="2400" dirty="0"/>
          </a:p>
          <a:p>
            <a:endParaRPr lang="en-GB" sz="2400" dirty="0"/>
          </a:p>
          <a:p>
            <a:endParaRPr lang="en-GB" sz="2400" dirty="0"/>
          </a:p>
          <a:p>
            <a:endParaRPr lang="en-GB" sz="2400" dirty="0"/>
          </a:p>
          <a:p>
            <a:pPr algn="ctr"/>
            <a:r>
              <a:rPr lang="en-GB" sz="1800" b="1" dirty="0"/>
              <a:t>SO, WHAT MUST WE, THE SHEEP, DO??</a:t>
            </a:r>
          </a:p>
        </p:txBody>
      </p:sp>
      <p:pic>
        <p:nvPicPr>
          <p:cNvPr id="8" name="Picture 4" descr="Jesus Is GIF - Jesus Is My GIFs">
            <a:extLst>
              <a:ext uri="{FF2B5EF4-FFF2-40B4-BE49-F238E27FC236}">
                <a16:creationId xmlns:a16="http://schemas.microsoft.com/office/drawing/2014/main" id="{10434A9C-0650-407C-A256-16B0B2C2C5D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05166" y="3181982"/>
            <a:ext cx="2712491" cy="24799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A0AA0A-7127-47FD-B268-9429ED41C04D}"/>
              </a:ext>
            </a:extLst>
          </p:cNvPr>
          <p:cNvSpPr txBox="1"/>
          <p:nvPr/>
        </p:nvSpPr>
        <p:spPr>
          <a:xfrm>
            <a:off x="1096960" y="146894"/>
            <a:ext cx="10296527" cy="1200329"/>
          </a:xfrm>
          <a:prstGeom prst="rect">
            <a:avLst/>
          </a:prstGeom>
          <a:noFill/>
        </p:spPr>
        <p:txBody>
          <a:bodyPr wrap="square" rtlCol="0">
            <a:spAutoFit/>
          </a:bodyPr>
          <a:lstStyle/>
          <a:p>
            <a:pPr algn="ctr"/>
            <a:r>
              <a:rPr lang="en-US" sz="2400" b="1" dirty="0">
                <a:solidFill>
                  <a:srgbClr val="C00000"/>
                </a:solidFill>
              </a:rPr>
              <a:t>All who came before the Shepherd are thieves and robbers, but the sheep did not listen to them</a:t>
            </a:r>
          </a:p>
          <a:p>
            <a:pPr algn="ctr"/>
            <a:r>
              <a:rPr lang="en-US" sz="2400" b="1" dirty="0">
                <a:solidFill>
                  <a:srgbClr val="C00000"/>
                </a:solidFill>
              </a:rPr>
              <a:t> </a:t>
            </a:r>
            <a:r>
              <a:rPr lang="en-GB" sz="2400" b="1" dirty="0">
                <a:solidFill>
                  <a:srgbClr val="FF0000"/>
                </a:solidFill>
              </a:rPr>
              <a:t>because they do not recognize the voice of strangers.</a:t>
            </a:r>
            <a:r>
              <a:rPr lang="en-GB" sz="2400" dirty="0"/>
              <a:t>”</a:t>
            </a:r>
            <a:endParaRPr lang="en-GB" sz="2400" b="1" dirty="0">
              <a:solidFill>
                <a:srgbClr val="C00000"/>
              </a:solidFill>
            </a:endParaRPr>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arn(inVertical)">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Layout</a:t>
            </a:r>
          </a:p>
        </p:txBody>
      </p:sp>
      <p:sp>
        <p:nvSpPr>
          <p:cNvPr id="3" name="Subtitle 2"/>
          <p:cNvSpPr>
            <a:spLocks noGrp="1"/>
          </p:cNvSpPr>
          <p:nvPr>
            <p:ph type="subTitle" idx="1"/>
          </p:nvPr>
        </p:nvSpPr>
        <p:spPr/>
        <p:txBody>
          <a:bodyPr/>
          <a:lstStyle/>
          <a:p>
            <a:r>
              <a:rPr lang="en-US" dirty="0"/>
              <a:t>Subtitle</a:t>
            </a:r>
          </a:p>
        </p:txBody>
      </p:sp>
      <p:pic>
        <p:nvPicPr>
          <p:cNvPr id="4" name="Picture 3">
            <a:extLst>
              <a:ext uri="{FF2B5EF4-FFF2-40B4-BE49-F238E27FC236}">
                <a16:creationId xmlns:a16="http://schemas.microsoft.com/office/drawing/2014/main" id="{53AF2B35-0325-45EE-A728-6D519E2AB725}"/>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C5655B0-D1BE-4612-8E01-925D4F131BCB}"/>
              </a:ext>
            </a:extLst>
          </p:cNvPr>
          <p:cNvSpPr/>
          <p:nvPr/>
        </p:nvSpPr>
        <p:spPr>
          <a:xfrm>
            <a:off x="1953891" y="415662"/>
            <a:ext cx="8156895" cy="5010282"/>
          </a:xfrm>
          <a:prstGeom prst="rect">
            <a:avLst/>
          </a:prstGeom>
        </p:spPr>
        <p:txBody>
          <a:bodyPr wrap="square">
            <a:spAutoFit/>
          </a:bodyPr>
          <a:lstStyle/>
          <a:p>
            <a:pPr algn="ctr"/>
            <a:r>
              <a:rPr lang="en-GB" sz="2400" b="1" dirty="0">
                <a:latin typeface="Abadi" panose="020B0604020202020204" pitchFamily="34" charset="0"/>
              </a:rPr>
              <a:t>FOLLOW HIM ….  THAT’S RIGHT!</a:t>
            </a:r>
          </a:p>
          <a:p>
            <a:pPr algn="ctr"/>
            <a:r>
              <a:rPr lang="en-GB" sz="2400" b="1" dirty="0">
                <a:solidFill>
                  <a:srgbClr val="FF0000"/>
                </a:solidFill>
                <a:latin typeface="Abadi" panose="020B0604020202020204" pitchFamily="34" charset="0"/>
              </a:rPr>
              <a:t>WE MUST FOLLOW ONLY JESUS .</a:t>
            </a:r>
          </a:p>
          <a:p>
            <a:pPr algn="ctr"/>
            <a:r>
              <a:rPr lang="en-GB" sz="2400" b="1" dirty="0">
                <a:solidFill>
                  <a:srgbClr val="FF0000"/>
                </a:solidFill>
                <a:latin typeface="Abadi" panose="020B0604020202020204" pitchFamily="34" charset="0"/>
              </a:rPr>
              <a:t>WHY??</a:t>
            </a:r>
          </a:p>
          <a:p>
            <a:pPr algn="ctr"/>
            <a:endParaRPr lang="en-GB" sz="2400" b="1" dirty="0">
              <a:solidFill>
                <a:srgbClr val="FF0000"/>
              </a:solidFill>
              <a:latin typeface="Abadi" panose="020B0604020202020204" pitchFamily="34" charset="0"/>
            </a:endParaRPr>
          </a:p>
          <a:p>
            <a:pPr algn="ctr"/>
            <a:r>
              <a:rPr lang="en-GB" sz="2400" b="1" dirty="0">
                <a:solidFill>
                  <a:srgbClr val="FF0000"/>
                </a:solidFill>
                <a:latin typeface="Abadi" panose="020B0604020202020204" pitchFamily="34" charset="0"/>
              </a:rPr>
              <a:t>Because HE is our SHEPHERD. He knows what is good for us.</a:t>
            </a:r>
          </a:p>
          <a:p>
            <a:pPr algn="ctr"/>
            <a:r>
              <a:rPr lang="en-GB" sz="2400" b="1" dirty="0">
                <a:solidFill>
                  <a:srgbClr val="FF0000"/>
                </a:solidFill>
                <a:latin typeface="Abadi" panose="020B0604020202020204" pitchFamily="34" charset="0"/>
              </a:rPr>
              <a:t> JESUS says, ‘</a:t>
            </a:r>
            <a:r>
              <a:rPr lang="en-US" sz="2400" b="1" dirty="0">
                <a:solidFill>
                  <a:srgbClr val="FF0000"/>
                </a:solidFill>
                <a:latin typeface="Abadi" panose="020B0604020202020204" pitchFamily="34" charset="0"/>
              </a:rPr>
              <a:t>I am the gate. Whoever enters through me will be saved and will come in and go out and find pasture.’</a:t>
            </a:r>
          </a:p>
          <a:p>
            <a:pPr algn="ctr">
              <a:lnSpc>
                <a:spcPct val="150000"/>
              </a:lnSpc>
            </a:pPr>
            <a:r>
              <a:rPr lang="en-US" sz="2400" b="1" dirty="0">
                <a:solidFill>
                  <a:srgbClr val="FF0000"/>
                </a:solidFill>
                <a:latin typeface="Abadi" panose="020B0604020202020204" pitchFamily="34" charset="0"/>
              </a:rPr>
              <a:t>TO BE SAVED</a:t>
            </a:r>
          </a:p>
          <a:p>
            <a:pPr algn="ctr">
              <a:lnSpc>
                <a:spcPct val="150000"/>
              </a:lnSpc>
            </a:pPr>
            <a:r>
              <a:rPr lang="en-US" sz="2400" b="1" dirty="0">
                <a:solidFill>
                  <a:srgbClr val="FF0000"/>
                </a:solidFill>
                <a:latin typeface="Abadi" panose="020B0604020202020204" pitchFamily="34" charset="0"/>
              </a:rPr>
              <a:t>TO FIND GREEN PASTURES OF LIFE..</a:t>
            </a:r>
          </a:p>
          <a:p>
            <a:pPr algn="ctr">
              <a:lnSpc>
                <a:spcPct val="150000"/>
              </a:lnSpc>
            </a:pPr>
            <a:r>
              <a:rPr lang="en-US" sz="2800" b="1" dirty="0">
                <a:solidFill>
                  <a:schemeClr val="accent2">
                    <a:lumMod val="50000"/>
                  </a:schemeClr>
                </a:solidFill>
                <a:latin typeface="Abadi" panose="020B0604020202020204" pitchFamily="34" charset="0"/>
              </a:rPr>
              <a:t>FOLLOW THE SHEPHERD ‘JESUS’</a:t>
            </a:r>
          </a:p>
          <a:p>
            <a:pPr algn="ctr">
              <a:lnSpc>
                <a:spcPct val="150000"/>
              </a:lnSpc>
            </a:pPr>
            <a:endParaRPr lang="en-GB" sz="2800" b="1" dirty="0">
              <a:solidFill>
                <a:schemeClr val="accent2">
                  <a:lumMod val="50000"/>
                </a:schemeClr>
              </a:solidFill>
              <a:latin typeface="Abadi" panose="020B0604020202020204" pitchFamily="34" charset="0"/>
            </a:endParaRPr>
          </a:p>
        </p:txBody>
      </p:sp>
    </p:spTree>
    <p:extLst>
      <p:ext uri="{BB962C8B-B14F-4D97-AF65-F5344CB8AC3E}">
        <p14:creationId xmlns:p14="http://schemas.microsoft.com/office/powerpoint/2010/main" val="16029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- 1</a:t>
            </a:r>
          </a:p>
        </p:txBody>
      </p:sp>
      <p:sp>
        <p:nvSpPr>
          <p:cNvPr id="4" name="Text Placeholder 3"/>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C4EFB539-4A3D-40BD-9CEF-3D9D4A3989D8}"/>
              </a:ext>
            </a:extLst>
          </p:cNvPr>
          <p:cNvPicPr>
            <a:picLocks noChangeAspect="1"/>
          </p:cNvPicPr>
          <p:nvPr/>
        </p:nvPicPr>
        <p:blipFill>
          <a:blip r:embed="rId2"/>
          <a:stretch>
            <a:fillRect/>
          </a:stretch>
        </p:blipFill>
        <p:spPr>
          <a:xfrm>
            <a:off x="-1" y="5629275"/>
            <a:ext cx="12211051" cy="1276350"/>
          </a:xfrm>
          <a:prstGeom prst="rect">
            <a:avLst/>
          </a:prstGeom>
        </p:spPr>
      </p:pic>
      <p:pic>
        <p:nvPicPr>
          <p:cNvPr id="5" name="Picture 4">
            <a:extLst>
              <a:ext uri="{FF2B5EF4-FFF2-40B4-BE49-F238E27FC236}">
                <a16:creationId xmlns:a16="http://schemas.microsoft.com/office/drawing/2014/main" id="{FE8B0398-92F0-4E12-A69E-B550ADD4E77B}"/>
              </a:ext>
            </a:extLst>
          </p:cNvPr>
          <p:cNvPicPr>
            <a:picLocks noChangeAspect="1"/>
          </p:cNvPicPr>
          <p:nvPr/>
        </p:nvPicPr>
        <p:blipFill>
          <a:blip r:embed="rId3"/>
          <a:stretch>
            <a:fillRect/>
          </a:stretch>
        </p:blipFill>
        <p:spPr>
          <a:xfrm>
            <a:off x="0" y="1"/>
            <a:ext cx="12192000" cy="5576570"/>
          </a:xfrm>
          <a:prstGeom prst="rect">
            <a:avLst/>
          </a:prstGeom>
        </p:spPr>
      </p:pic>
      <p:pic>
        <p:nvPicPr>
          <p:cNvPr id="6" name="Picture 5">
            <a:extLst>
              <a:ext uri="{FF2B5EF4-FFF2-40B4-BE49-F238E27FC236}">
                <a16:creationId xmlns:a16="http://schemas.microsoft.com/office/drawing/2014/main" id="{47A85BB8-4C94-4CA3-A4AF-F3B8F3293A8F}"/>
              </a:ext>
            </a:extLst>
          </p:cNvPr>
          <p:cNvPicPr>
            <a:picLocks noChangeAspect="1"/>
          </p:cNvPicPr>
          <p:nvPr/>
        </p:nvPicPr>
        <p:blipFill>
          <a:blip r:embed="rId3"/>
          <a:stretch>
            <a:fillRect/>
          </a:stretch>
        </p:blipFill>
        <p:spPr>
          <a:xfrm>
            <a:off x="-1" y="119704"/>
            <a:ext cx="12163425" cy="5576570"/>
          </a:xfrm>
          <a:prstGeom prst="rect">
            <a:avLst/>
          </a:prstGeom>
        </p:spPr>
      </p:pic>
      <p:sp>
        <p:nvSpPr>
          <p:cNvPr id="7" name="Rectangle 6">
            <a:extLst>
              <a:ext uri="{FF2B5EF4-FFF2-40B4-BE49-F238E27FC236}">
                <a16:creationId xmlns:a16="http://schemas.microsoft.com/office/drawing/2014/main" id="{2914DEFC-2C5E-4AAA-A9F5-4B6575D2174D}"/>
              </a:ext>
            </a:extLst>
          </p:cNvPr>
          <p:cNvSpPr/>
          <p:nvPr/>
        </p:nvSpPr>
        <p:spPr>
          <a:xfrm>
            <a:off x="1957744" y="4133873"/>
            <a:ext cx="6947219" cy="1200329"/>
          </a:xfrm>
          <a:prstGeom prst="rect">
            <a:avLst/>
          </a:prstGeom>
        </p:spPr>
        <p:txBody>
          <a:bodyPr wrap="square">
            <a:spAutoFit/>
          </a:bodyPr>
          <a:lstStyle/>
          <a:p>
            <a:pPr algn="ctr"/>
            <a:r>
              <a:rPr lang="en-GB" sz="2400" b="1" dirty="0">
                <a:latin typeface="Abadi" panose="020B0604020202020204" pitchFamily="34" charset="0"/>
              </a:rPr>
              <a:t>To follow Him, we must understand His voice</a:t>
            </a:r>
          </a:p>
          <a:p>
            <a:pPr algn="ctr"/>
            <a:r>
              <a:rPr lang="en-GB" sz="2400" b="1" dirty="0">
                <a:solidFill>
                  <a:srgbClr val="FF0000"/>
                </a:solidFill>
                <a:latin typeface="Abadi" panose="020B0604020202020204" pitchFamily="34" charset="0"/>
              </a:rPr>
              <a:t>TO UNDERSTAND HIS VOICE WE MUST LISTEN AND LEARN HIS VOICE CALLING OUT OUR NAME.</a:t>
            </a:r>
          </a:p>
        </p:txBody>
      </p:sp>
      <p:sp>
        <p:nvSpPr>
          <p:cNvPr id="8" name="Rectangle 7">
            <a:extLst>
              <a:ext uri="{FF2B5EF4-FFF2-40B4-BE49-F238E27FC236}">
                <a16:creationId xmlns:a16="http://schemas.microsoft.com/office/drawing/2014/main" id="{5D370B6A-1F46-4CE0-8DA8-328F97CC3450}"/>
              </a:ext>
            </a:extLst>
          </p:cNvPr>
          <p:cNvSpPr/>
          <p:nvPr/>
        </p:nvSpPr>
        <p:spPr>
          <a:xfrm>
            <a:off x="332828" y="864688"/>
            <a:ext cx="6947219" cy="3046988"/>
          </a:xfrm>
          <a:prstGeom prst="rect">
            <a:avLst/>
          </a:prstGeom>
        </p:spPr>
        <p:txBody>
          <a:bodyPr wrap="square">
            <a:spAutoFit/>
          </a:bodyPr>
          <a:lstStyle/>
          <a:p>
            <a:pPr algn="ctr"/>
            <a:r>
              <a:rPr lang="en-GB" sz="2400" b="1" dirty="0">
                <a:solidFill>
                  <a:srgbClr val="FF0000"/>
                </a:solidFill>
                <a:latin typeface="Abadi" panose="020B0604020202020204" pitchFamily="34" charset="0"/>
              </a:rPr>
              <a:t>WE MUST not FOLLOW any other VOICES</a:t>
            </a:r>
          </a:p>
          <a:p>
            <a:pPr algn="ctr"/>
            <a:r>
              <a:rPr lang="en-GB" sz="2400" b="1" dirty="0">
                <a:latin typeface="Abadi" panose="020B0604020202020204" pitchFamily="34" charset="0"/>
              </a:rPr>
              <a:t>GIVE NO EAR TO STRANGE VOICES PLEASE!!</a:t>
            </a:r>
          </a:p>
          <a:p>
            <a:pPr algn="ctr"/>
            <a:endParaRPr lang="en-GB" sz="2400" b="1" dirty="0">
              <a:latin typeface="Abadi" panose="020B0604020202020204" pitchFamily="34" charset="0"/>
            </a:endParaRPr>
          </a:p>
          <a:p>
            <a:pPr algn="ctr"/>
            <a:r>
              <a:rPr lang="en-GB" sz="2400" b="1" dirty="0">
                <a:latin typeface="Abadi" panose="020B0604020202020204" pitchFamily="34" charset="0"/>
              </a:rPr>
              <a:t>WHY??</a:t>
            </a:r>
          </a:p>
          <a:p>
            <a:pPr algn="ctr"/>
            <a:endParaRPr lang="en-GB" sz="2400" b="1" dirty="0">
              <a:latin typeface="Abadi" panose="020B0604020202020204" pitchFamily="34" charset="0"/>
            </a:endParaRPr>
          </a:p>
          <a:p>
            <a:pPr algn="ctr"/>
            <a:r>
              <a:rPr lang="en-GB" sz="2400" b="1" dirty="0">
                <a:solidFill>
                  <a:schemeClr val="accent3">
                    <a:lumMod val="50000"/>
                  </a:schemeClr>
                </a:solidFill>
                <a:latin typeface="Abadi" panose="020B0604020202020204" pitchFamily="34" charset="0"/>
              </a:rPr>
              <a:t>BECAUSE STRANGERS ARE THIEVES AND ROBBERS.</a:t>
            </a:r>
          </a:p>
          <a:p>
            <a:pPr algn="ctr"/>
            <a:r>
              <a:rPr lang="en-US" sz="2400" b="1" dirty="0">
                <a:solidFill>
                  <a:schemeClr val="accent3">
                    <a:lumMod val="50000"/>
                  </a:schemeClr>
                </a:solidFill>
                <a:latin typeface="Abadi" panose="020B0604020202020204" pitchFamily="34" charset="0"/>
              </a:rPr>
              <a:t>THEY COME only to steal and slaughter and destroy. </a:t>
            </a:r>
            <a:endParaRPr lang="en-GB" sz="2400" b="1" dirty="0">
              <a:solidFill>
                <a:schemeClr val="accent3">
                  <a:lumMod val="50000"/>
                </a:schemeClr>
              </a:solidFill>
              <a:latin typeface="Abadi" panose="020B0604020202020204" pitchFamily="34" charset="0"/>
            </a:endParaRPr>
          </a:p>
          <a:p>
            <a:pPr algn="ctr"/>
            <a:endParaRPr lang="en-GB" sz="2400" b="1" dirty="0">
              <a:solidFill>
                <a:srgbClr val="FF0000"/>
              </a:solidFill>
              <a:latin typeface="Abadi" panose="020B0604020202020204" pitchFamily="34" charset="0"/>
            </a:endParaRPr>
          </a:p>
        </p:txBody>
      </p:sp>
      <p:sp>
        <p:nvSpPr>
          <p:cNvPr id="13" name="TextBox 12">
            <a:extLst>
              <a:ext uri="{FF2B5EF4-FFF2-40B4-BE49-F238E27FC236}">
                <a16:creationId xmlns:a16="http://schemas.microsoft.com/office/drawing/2014/main" id="{94C82E90-69BC-4F55-A22F-6DC626BBB213}"/>
              </a:ext>
            </a:extLst>
          </p:cNvPr>
          <p:cNvSpPr txBox="1"/>
          <p:nvPr/>
        </p:nvSpPr>
        <p:spPr>
          <a:xfrm>
            <a:off x="1078507" y="5732515"/>
            <a:ext cx="8585677" cy="400110"/>
          </a:xfrm>
          <a:prstGeom prst="rect">
            <a:avLst/>
          </a:prstGeom>
          <a:noFill/>
        </p:spPr>
        <p:txBody>
          <a:bodyPr wrap="square" rtlCol="0">
            <a:spAutoFit/>
          </a:bodyPr>
          <a:lstStyle/>
          <a:p>
            <a:pPr algn="ctr"/>
            <a:r>
              <a:rPr lang="en-US" sz="2000" b="1" dirty="0">
                <a:solidFill>
                  <a:srgbClr val="00B050"/>
                </a:solidFill>
              </a:rPr>
              <a:t>HOW CAN WE FOLLOW JESUS IF WE DON’T HEAR JESUS?</a:t>
            </a:r>
            <a:endParaRPr lang="en-GB" sz="2000" b="1" dirty="0">
              <a:solidFill>
                <a:srgbClr val="00B050"/>
              </a:solidFill>
            </a:endParaRPr>
          </a:p>
        </p:txBody>
      </p:sp>
      <p:pic>
        <p:nvPicPr>
          <p:cNvPr id="14" name="Picture 13">
            <a:extLst>
              <a:ext uri="{FF2B5EF4-FFF2-40B4-BE49-F238E27FC236}">
                <a16:creationId xmlns:a16="http://schemas.microsoft.com/office/drawing/2014/main" id="{80546A1F-79B7-44CA-B7A3-4F24F2EBE397}"/>
              </a:ext>
            </a:extLst>
          </p:cNvPr>
          <p:cNvPicPr>
            <a:picLocks noChangeAspect="1"/>
          </p:cNvPicPr>
          <p:nvPr/>
        </p:nvPicPr>
        <p:blipFill rotWithShape="1">
          <a:blip r:embed="rId4"/>
          <a:srcRect l="4064" t="11321" r="2139" b="1255"/>
          <a:stretch/>
        </p:blipFill>
        <p:spPr>
          <a:xfrm>
            <a:off x="8336282" y="1362911"/>
            <a:ext cx="3341368" cy="2523087"/>
          </a:xfrm>
          <a:prstGeom prst="ellipse">
            <a:avLst/>
          </a:prstGeom>
          <a:ln>
            <a:noFill/>
          </a:ln>
          <a:effectLst>
            <a:softEdge rad="112500"/>
          </a:effectLst>
        </p:spPr>
      </p:pic>
      <mc:AlternateContent xmlns:mc="http://schemas.openxmlformats.org/markup-compatibility/2006">
        <mc:Choice xmlns:am3d="http://schemas.microsoft.com/office/drawing/2017/model3d" Requires="am3d">
          <p:graphicFrame>
            <p:nvGraphicFramePr>
              <p:cNvPr id="15" name="3D Model 14" descr="Smiling Face">
                <a:extLst>
                  <a:ext uri="{FF2B5EF4-FFF2-40B4-BE49-F238E27FC236}">
                    <a16:creationId xmlns:a16="http://schemas.microsoft.com/office/drawing/2014/main" id="{32104202-4347-479D-9AB5-F48A74F19DD5}"/>
                  </a:ext>
                </a:extLst>
              </p:cNvPr>
              <p:cNvGraphicFramePr>
                <a:graphicFrameLocks noChangeAspect="1"/>
              </p:cNvGraphicFramePr>
              <p:nvPr>
                <p:extLst>
                  <p:ext uri="{D42A27DB-BD31-4B8C-83A1-F6EECF244321}">
                    <p14:modId xmlns:p14="http://schemas.microsoft.com/office/powerpoint/2010/main" val="4233225603"/>
                  </p:ext>
                </p:extLst>
              </p:nvPr>
            </p:nvGraphicFramePr>
            <p:xfrm>
              <a:off x="8784946" y="3805823"/>
              <a:ext cx="1931788" cy="1950819"/>
            </p:xfrm>
            <a:graphic>
              <a:graphicData uri="http://schemas.microsoft.com/office/drawing/2017/model3d">
                <am3d:model3d r:embed="rId5">
                  <am3d:spPr>
                    <a:xfrm>
                      <a:off x="0" y="0"/>
                      <a:ext cx="1931788" cy="1950819"/>
                    </a:xfrm>
                    <a:prstGeom prst="rect">
                      <a:avLst/>
                    </a:prstGeom>
                  </am3d:spPr>
                  <am3d:camera>
                    <am3d:pos x="0" y="0" z="80938013"/>
                    <am3d:up dx="0" dy="36000000" dz="0"/>
                    <am3d:lookAt x="0" y="0" z="0"/>
                    <am3d:perspective fov="2700000"/>
                  </am3d:camera>
                  <am3d:trans>
                    <am3d:meterPerModelUnit n="61067647" d="1000000"/>
                    <am3d:preTrans dx="0" dy="-2" dz="1153533"/>
                    <am3d:scale>
                      <am3d:sx n="1000000" d="1000000"/>
                      <am3d:sy n="1000000" d="1000000"/>
                      <am3d:sz n="1000000" d="1000000"/>
                    </am3d:scale>
                    <am3d:rot ax="405981" ay="-360820" az="-42723"/>
                    <am3d:postTrans dx="0" dy="0" dz="0"/>
                  </am3d:trans>
                  <am3d:raster rName="Office3DRenderer" rVer="16.0.8326">
                    <am3d:blip r:embed="rId6"/>
                  </am3d:raster>
                  <am3d:objViewport viewportSz="33972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 name="3D Model 14" descr="Smiling Face">
                <a:extLst>
                  <a:ext uri="{FF2B5EF4-FFF2-40B4-BE49-F238E27FC236}">
                    <a16:creationId xmlns:a16="http://schemas.microsoft.com/office/drawing/2014/main" id="{32104202-4347-479D-9AB5-F48A74F19DD5}"/>
                  </a:ext>
                </a:extLst>
              </p:cNvPr>
              <p:cNvPicPr>
                <a:picLocks noGrp="1" noRot="1" noChangeAspect="1" noMove="1" noResize="1" noEditPoints="1" noAdjustHandles="1" noChangeArrowheads="1" noChangeShapeType="1" noCrop="1"/>
              </p:cNvPicPr>
              <p:nvPr/>
            </p:nvPicPr>
            <p:blipFill>
              <a:blip r:embed="rId6"/>
              <a:stretch>
                <a:fillRect/>
              </a:stretch>
            </p:blipFill>
            <p:spPr>
              <a:xfrm>
                <a:off x="8784946" y="3805823"/>
                <a:ext cx="1931788" cy="1950819"/>
              </a:xfrm>
              <a:prstGeom prst="rect">
                <a:avLst/>
              </a:prstGeom>
            </p:spPr>
          </p:pic>
        </mc:Fallback>
      </mc:AlternateContent>
    </p:spTree>
    <p:extLst>
      <p:ext uri="{BB962C8B-B14F-4D97-AF65-F5344CB8AC3E}">
        <p14:creationId xmlns:p14="http://schemas.microsoft.com/office/powerpoint/2010/main" val="225505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wipe(down)">
                                      <p:cBhvr>
                                        <p:cTn id="7" dur="500"/>
                                        <p:tgtEl>
                                          <p:spTgt spid="8">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wipe(down)">
                                      <p:cBhvr>
                                        <p:cTn id="10" dur="500"/>
                                        <p:tgtEl>
                                          <p:spTgt spid="8">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9" presetClass="emph" presetSubtype="2" fill="hold" nodeType="clickEffect">
                                  <p:stCondLst>
                                    <p:cond delay="0"/>
                                  </p:stCondLst>
                                  <p:childTnLst>
                                    <p:anim calcmode="lin" valueType="num">
                                      <p:cBhvr additive="sum">
                                        <p:cTn id="18" dur="2000" fill="hold"/>
                                        <p:tgtEl>
                                          <p:spTgt spid="15"/>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9" dur="2000" fill="hold"/>
                                        <p:tgtEl>
                                          <p:spTgt spid="15"/>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20" dur="2000" fill="hold"/>
                                        <p:tgtEl>
                                          <p:spTgt spid="15"/>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21" dur="2000" fill="hold"/>
                                        <p:tgtEl>
                                          <p:spTgt spid="15"/>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22" dur="2000" fill="hold"/>
                                        <p:tgtEl>
                                          <p:spTgt spid="15"/>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284</TotalTime>
  <Words>980</Words>
  <Application>Microsoft Office PowerPoint</Application>
  <PresentationFormat>Widescreen</PresentationFormat>
  <Paragraphs>103</Paragraphs>
  <Slides>13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vt:lpstr>
      <vt:lpstr>Arial</vt:lpstr>
      <vt:lpstr>Calibri</vt:lpstr>
      <vt:lpstr>Comic Sans MS</vt:lpstr>
      <vt:lpstr>Georgia</vt:lpstr>
      <vt:lpstr>Ocean 16x9</vt:lpstr>
      <vt:lpstr>Title Layout</vt:lpstr>
      <vt:lpstr>Have you seen Sheep ?                                                      You might have for sure.  But, have you seen Shepherds?</vt:lpstr>
      <vt:lpstr>Title Layout</vt:lpstr>
      <vt:lpstr>NO OTHER CALLS PLEASE…</vt:lpstr>
      <vt:lpstr>Add a Slide Title - 1</vt:lpstr>
      <vt:lpstr>Who are the strangers? How do they come?</vt:lpstr>
      <vt:lpstr>JESUS IS THE SHEPHERD               AND        WE ARE HIS SHEEP.</vt:lpstr>
      <vt:lpstr>Title Layout</vt:lpstr>
      <vt:lpstr>Add a Slide Title - 1</vt:lpstr>
      <vt:lpstr>How can we understand the voice of Jesus? How can we hear him?</vt:lpstr>
      <vt:lpstr>Jesus says, ‘I came so that they might have life and have it more abundantly.’ - John 10:10</vt:lpstr>
      <vt:lpstr>Jesus says, “Come follow me….”</vt:lpstr>
      <vt:lpstr>DEAR JESUS, TRAIN US TO LISTEN TO YOU AND FOLLOW YOU BY LIVING IN THE HOLY SPIRIT GIVEN TO US. 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Sajin Cheruvathoor</dc:creator>
  <cp:lastModifiedBy>Sajin Cheruvathoor</cp:lastModifiedBy>
  <cp:revision>109</cp:revision>
  <dcterms:created xsi:type="dcterms:W3CDTF">2020-04-29T14:36:55Z</dcterms:created>
  <dcterms:modified xsi:type="dcterms:W3CDTF">2020-05-02T10:46:29Z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