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1" r:id="rId9"/>
    <p:sldId id="266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7AC5-DB11-46B6-862E-5F30CE07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303" y="1525327"/>
            <a:ext cx="8991600" cy="1645920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‘GIVE TO GOD WHAT BELONGS TO GOD’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55769-67CB-4B46-801A-3B8C66A2F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110" y="3500195"/>
            <a:ext cx="8288116" cy="1239894"/>
          </a:xfrm>
        </p:spPr>
        <p:txBody>
          <a:bodyPr>
            <a:normAutofit/>
          </a:bodyPr>
          <a:lstStyle/>
          <a:p>
            <a:r>
              <a:rPr lang="en-US" sz="2800" b="1" dirty="0"/>
              <a:t>CHILDREN’S LITURGY OCTOBER 18</a:t>
            </a:r>
            <a:r>
              <a:rPr lang="en-US" sz="2800" b="1" baseline="30000" dirty="0"/>
              <a:t>th</a:t>
            </a:r>
            <a:r>
              <a:rPr lang="en-US" sz="2800" b="1" dirty="0"/>
              <a:t>, 2020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0E530-68EA-4376-AD09-6AC037AA0A39}"/>
              </a:ext>
            </a:extLst>
          </p:cNvPr>
          <p:cNvSpPr txBox="1"/>
          <p:nvPr/>
        </p:nvSpPr>
        <p:spPr>
          <a:xfrm>
            <a:off x="3654972" y="43124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GOSPEL: MATTHEW 22:15-21</a:t>
            </a:r>
            <a:endParaRPr lang="en-GB" sz="2800" b="1" dirty="0">
              <a:solidFill>
                <a:schemeClr val="bg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08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6"/>
    </mc:Choice>
    <mc:Fallback>
      <p:transition spd="slow" advTm="11206"/>
    </mc:Fallback>
  </mc:AlternateContent>
  <p:extLst>
    <p:ext uri="{E180D4A7-C9FB-4DFB-919C-405C955672EB}">
      <p14:showEvtLst xmlns:p14="http://schemas.microsoft.com/office/powerpoint/2010/main">
        <p14:playEvt time="2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3642A-5E0C-48BC-BEAF-418B0855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0" y="2270234"/>
            <a:ext cx="4453138" cy="208283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latin typeface="Abadi" panose="020B0604020104020204" pitchFamily="34" charset="0"/>
              </a:rPr>
              <a:t>Today is world mission Sunday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4D671-F473-48E6-8E9B-E5C52FFFD457}"/>
              </a:ext>
            </a:extLst>
          </p:cNvPr>
          <p:cNvSpPr txBox="1"/>
          <p:nvPr/>
        </p:nvSpPr>
        <p:spPr>
          <a:xfrm>
            <a:off x="4811949" y="2741714"/>
            <a:ext cx="6900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</a:rPr>
              <a:t>Let us thank God for all His blessing and </a:t>
            </a:r>
          </a:p>
          <a:p>
            <a:pPr algn="ctr"/>
            <a:r>
              <a:rPr lang="en-US" sz="2800" b="1" dirty="0">
                <a:latin typeface="Abadi" panose="020B0604020104020204" pitchFamily="34" charset="0"/>
              </a:rPr>
              <a:t>Use everything in the wisdom of God for good of all around us.</a:t>
            </a:r>
            <a:endParaRPr lang="en-GB" sz="2800" b="1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DCC1C-ED4C-4E8D-8037-ACD0FDEBFCB1}"/>
              </a:ext>
            </a:extLst>
          </p:cNvPr>
          <p:cNvSpPr txBox="1"/>
          <p:nvPr/>
        </p:nvSpPr>
        <p:spPr>
          <a:xfrm>
            <a:off x="5439998" y="435307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CAN YOU THINK OF WAYS TO HELP SOMEONE AROUND YOU?</a:t>
            </a:r>
            <a:endParaRPr lang="en-GB" sz="3200" b="1" dirty="0">
              <a:solidFill>
                <a:schemeClr val="accent4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71943-C141-47FA-98E0-4464361A3EB8}"/>
              </a:ext>
            </a:extLst>
          </p:cNvPr>
          <p:cNvSpPr txBox="1"/>
          <p:nvPr/>
        </p:nvSpPr>
        <p:spPr>
          <a:xfrm>
            <a:off x="4960883" y="5774813"/>
            <a:ext cx="71049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BY HELPING OTHERS, WE HONOR GOD AND GLORIFY HIS NAME</a:t>
            </a:r>
            <a:r>
              <a:rPr lang="en-US" sz="1800" dirty="0"/>
              <a:t>..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A2D6A-1E77-4395-AD0B-3373678E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31" y="44046"/>
            <a:ext cx="3663910" cy="271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67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30"/>
    </mc:Choice>
    <mc:Fallback>
      <p:transition spd="slow" advTm="52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0AB75D-F48F-4D25-AF2B-2B3FCBE1BFD3}"/>
              </a:ext>
            </a:extLst>
          </p:cNvPr>
          <p:cNvSpPr txBox="1"/>
          <p:nvPr/>
        </p:nvSpPr>
        <p:spPr>
          <a:xfrm>
            <a:off x="515006" y="1872372"/>
            <a:ext cx="111619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DEAR LORD JESUS, THANK YOU FOR REDEEMING US BY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GIVING 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YOUR LIFE AS RANSOM AND SEALING US WITH THE </a:t>
            </a:r>
          </a:p>
          <a:p>
            <a:pPr algn="ctr"/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HOLY SPIRIT. DELIVER US BY YOUR GRACE FROM THE TRAPS AND TRICKS OF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THE WORLD. FILL US WITH WISDOM THROUGH HOLY SPIRIT, 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TO LIVE WISELY AS YOU LIVED IN THIS WORLD,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GLORIFYING THE LORD BY OUR LIVES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. </a:t>
            </a:r>
          </a:p>
          <a:p>
            <a:pPr algn="ctr"/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cs typeface="Aharoni" panose="02010803020104030203" pitchFamily="2" charset="-79"/>
              </a:rPr>
              <a:t>IN JESUS’ NAME WE PRAY, AMEN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449A7-EF2B-4343-A7D3-772466A4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5814">
            <a:off x="6689294" y="254536"/>
            <a:ext cx="1106690" cy="1514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8DADB-D8E4-445C-85E3-62AA6BC3056C}"/>
              </a:ext>
            </a:extLst>
          </p:cNvPr>
          <p:cNvSpPr txBox="1"/>
          <p:nvPr/>
        </p:nvSpPr>
        <p:spPr>
          <a:xfrm>
            <a:off x="3403084" y="6723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LET US PRAY,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59"/>
    </mc:Choice>
    <mc:Fallback>
      <p:transition spd="slow" advTm="3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4A63-38FE-4572-B0A4-8E12917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8" y="841155"/>
            <a:ext cx="7729728" cy="1188720"/>
          </a:xfrm>
          <a:prstGeom prst="flowChartDocument">
            <a:avLst/>
          </a:prstGeo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b="1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VERSE FOR THE DAY</a:t>
            </a:r>
            <a:endParaRPr lang="en-US" b="1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D50EE-C442-4387-8406-58311D35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95"/>
          <a:stretch/>
        </p:blipFill>
        <p:spPr>
          <a:xfrm>
            <a:off x="1672616" y="2466588"/>
            <a:ext cx="8846768" cy="3550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74"/>
    </mc:Choice>
    <mc:Fallback>
      <p:transition spd="slow" advTm="2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F28E-C129-470D-BEEF-37E392AB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THANK YOU AND GOD BLESS  YOU  ALL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A0651-E589-474C-A288-2056B55A3E10}"/>
              </a:ext>
            </a:extLst>
          </p:cNvPr>
          <p:cNvSpPr txBox="1"/>
          <p:nvPr/>
        </p:nvSpPr>
        <p:spPr>
          <a:xfrm>
            <a:off x="2231136" y="2397948"/>
            <a:ext cx="8158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KEEP LITTLE EVANGELISTS IN  YOUR SPECIAL PRAYERS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0F3AD-A11A-48F6-B426-3C7133951723}"/>
              </a:ext>
            </a:extLst>
          </p:cNvPr>
          <p:cNvSpPr txBox="1"/>
          <p:nvPr/>
        </p:nvSpPr>
        <p:spPr>
          <a:xfrm>
            <a:off x="4424854" y="4704587"/>
            <a:ext cx="9028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badi" panose="020B0604020104020204" pitchFamily="34" charset="0"/>
              </a:rPr>
              <a:t>FOR MORE IDEAS , PLEASE VISIT: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latin typeface="Abadi" panose="020B0604020104020204" pitchFamily="34" charset="0"/>
            </a:endParaRPr>
          </a:p>
          <a:p>
            <a:r>
              <a:rPr lang="en-US" sz="2000" b="1" dirty="0">
                <a:latin typeface="Abadi" panose="020B0604020104020204" pitchFamily="34" charset="0"/>
              </a:rPr>
              <a:t>WEBSITE: </a:t>
            </a:r>
            <a:r>
              <a:rPr lang="en-GB" sz="2000" b="1" dirty="0"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GB" sz="2000" b="1" dirty="0">
              <a:latin typeface="Abadi" panose="020B0604020104020204" pitchFamily="34" charset="0"/>
            </a:endParaRPr>
          </a:p>
          <a:p>
            <a:endParaRPr lang="en-US" sz="2000" b="1" dirty="0">
              <a:latin typeface="Abadi" panose="020B0604020104020204" pitchFamily="34" charset="0"/>
            </a:endParaRPr>
          </a:p>
          <a:p>
            <a:r>
              <a:rPr lang="en-US" sz="2000" b="1" dirty="0">
                <a:latin typeface="Abadi" panose="020B0604020104020204" pitchFamily="34" charset="0"/>
              </a:rPr>
              <a:t>YOUTUBE CHANNEL: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sz="2000" b="1" dirty="0"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90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67"/>
    </mc:Choice>
    <mc:Fallback>
      <p:transition spd="slow" advTm="3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D2CCC-6493-445D-894B-C2204AD9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95" y="21584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LAST WEEK IN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8313C-3D9C-47A9-99D5-377EFFBCDABE}"/>
              </a:ext>
            </a:extLst>
          </p:cNvPr>
          <p:cNvSpPr txBox="1"/>
          <p:nvPr/>
        </p:nvSpPr>
        <p:spPr>
          <a:xfrm>
            <a:off x="210204" y="2184064"/>
            <a:ext cx="4172609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800" b="1" i="0" dirty="0">
                <a:solidFill>
                  <a:schemeClr val="bg1"/>
                </a:solidFill>
                <a:effectLst/>
              </a:rPr>
              <a:t>JESUS TOLD US </a:t>
            </a:r>
          </a:p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800" b="1" i="0" dirty="0">
                <a:solidFill>
                  <a:schemeClr val="bg1"/>
                </a:solidFill>
                <a:effectLst/>
              </a:rPr>
              <a:t>THE PARABLE OF  THE WEDDING </a:t>
            </a:r>
            <a:r>
              <a:rPr lang="en-US" sz="2800" b="1" dirty="0">
                <a:solidFill>
                  <a:schemeClr val="bg1"/>
                </a:solidFill>
              </a:rPr>
              <a:t>BANQUET</a:t>
            </a:r>
          </a:p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endParaRPr lang="en-US" sz="2800" b="1" dirty="0">
              <a:solidFill>
                <a:schemeClr val="bg1"/>
              </a:solidFill>
            </a:endParaRPr>
          </a:p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“MANY ARE INVITED, BUT FEW ARE CHOSEN."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18D03E-BE1F-4489-9F9E-B6D6AD5356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13985"/>
            <a:ext cx="4456387" cy="275206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4683C-A9FC-4233-95E9-ED7F6E27B36C}"/>
              </a:ext>
            </a:extLst>
          </p:cNvPr>
          <p:cNvSpPr txBox="1"/>
          <p:nvPr/>
        </p:nvSpPr>
        <p:spPr>
          <a:xfrm>
            <a:off x="4615816" y="4916013"/>
            <a:ext cx="761466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0" dirty="0">
                <a:effectLst/>
                <a:latin typeface="Abadi" panose="020B0604020104020204" pitchFamily="34" charset="0"/>
              </a:rPr>
              <a:t>THE WEDDING FEAST IS THE KINGDOM OF HEAVEN. 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effectLst/>
                <a:latin typeface="Abadi" panose="020B0604020104020204" pitchFamily="34" charset="0"/>
              </a:rPr>
              <a:t>WE ARE INVITED TO THE FEAST THROUGH OUR BAPTISM.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badi" panose="020B0604020104020204" pitchFamily="34" charset="0"/>
              </a:rPr>
              <a:t>LET US PREPARE AND GET READY FOR THE FEAST.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effectLst/>
                <a:latin typeface="Abadi" panose="020B0604020104020204" pitchFamily="34" charset="0"/>
              </a:rPr>
              <a:t> 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57E4B-0BF4-4063-AD5F-7A898BC6213E}"/>
              </a:ext>
            </a:extLst>
          </p:cNvPr>
          <p:cNvSpPr txBox="1"/>
          <p:nvPr/>
        </p:nvSpPr>
        <p:spPr>
          <a:xfrm>
            <a:off x="4471258" y="141494"/>
            <a:ext cx="7903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</a:rPr>
              <a:t>"HAPPY ARE THOSE WHO ARE CALLED TO HIS SUPPER” - LUKE 14:15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09063-7E16-4249-88AA-AA23F71389EB}"/>
              </a:ext>
            </a:extLst>
          </p:cNvPr>
          <p:cNvSpPr txBox="1"/>
          <p:nvPr/>
        </p:nvSpPr>
        <p:spPr>
          <a:xfrm>
            <a:off x="4083265" y="3891875"/>
            <a:ext cx="8318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b="1" i="0" dirty="0">
                <a:effectLst/>
              </a:rPr>
              <a:t>JESUS REVEALED TO US  THAT,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6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3"/>
    </mc:Choice>
    <mc:Fallback>
      <p:transition spd="slow" advTm="4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2AA34-E9E6-4832-A934-EE54D9D8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9" y="1187669"/>
            <a:ext cx="5236023" cy="4382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 TODAY’S GOSPEL,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WE SEE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THE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PHARISEES PLOTTING PLANS  TO TRAP JESUS.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0B219-B3F9-4D11-AA35-215CBAC3527D}"/>
              </a:ext>
            </a:extLst>
          </p:cNvPr>
          <p:cNvSpPr txBox="1"/>
          <p:nvPr/>
        </p:nvSpPr>
        <p:spPr>
          <a:xfrm>
            <a:off x="3103389" y="178336"/>
            <a:ext cx="9004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63936"/>
                </a:solidFill>
                <a:latin typeface="Roboto" panose="02000000000000000000" pitchFamily="2" charset="0"/>
              </a:rPr>
              <a:t>THEY SEND THEIR DISCIPLES AND HEROD’S SUPPORTERS </a:t>
            </a:r>
            <a:r>
              <a:rPr lang="en-US" sz="24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TO TRAP JESUS IN SPEECH.</a:t>
            </a:r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723B5-42FE-4BA1-A4E8-C60BAF4E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15" y="3868970"/>
            <a:ext cx="3820511" cy="286538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8B12D33-4837-4986-A704-273240D5610F}"/>
              </a:ext>
            </a:extLst>
          </p:cNvPr>
          <p:cNvSpPr/>
          <p:nvPr/>
        </p:nvSpPr>
        <p:spPr>
          <a:xfrm>
            <a:off x="6612759" y="972048"/>
            <a:ext cx="5474739" cy="2481911"/>
          </a:xfrm>
          <a:prstGeom prst="wedgeRectCallout">
            <a:avLst>
              <a:gd name="adj1" fmla="val -14226"/>
              <a:gd name="adj2" fmla="val 1005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“Teacher</a:t>
            </a:r>
            <a:r>
              <a:rPr lang="en-US" sz="2000" b="0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, You are a very true man, who teaches the way of God in truth.</a:t>
            </a:r>
          </a:p>
          <a:p>
            <a:pPr algn="ctr"/>
            <a:r>
              <a:rPr lang="en-US" sz="2000" b="0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And You never take opinions to please people, for You do not regard people with partiality. Can You tell us, what is your opinion;</a:t>
            </a:r>
            <a:br>
              <a:rPr lang="en-US" sz="2000" dirty="0"/>
            </a:br>
            <a:r>
              <a:rPr lang="en-US" sz="2000" b="1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IS IT LAWFUL TO PAY TAXES TO THE ROMAN EMPEROR OR NOT?”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7E74BBE4-4B12-4464-A216-F6742A17E4BB}"/>
              </a:ext>
            </a:extLst>
          </p:cNvPr>
          <p:cNvSpPr/>
          <p:nvPr/>
        </p:nvSpPr>
        <p:spPr>
          <a:xfrm>
            <a:off x="9490841" y="3953052"/>
            <a:ext cx="2749607" cy="282579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badi" panose="020B0604020104020204" pitchFamily="34" charset="0"/>
              </a:rPr>
              <a:t>JEWS DIDN’T LIKE TO PAY TAX TO ROMANS. THEY GAVE TEMPLE TAX TO GOD ACCORDING TO THE LAW OF  MOSES.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badi" panose="020B0604020104020204" pitchFamily="34" charset="0"/>
              </a:rPr>
              <a:t>THEIR TRAP WAS TO CATCH JESUS IN WORDS SPOKEN AGAINST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badi" panose="020B0604020104020204" pitchFamily="34" charset="0"/>
              </a:rPr>
              <a:t>THE ROMANS.</a:t>
            </a:r>
            <a:endParaRPr lang="en-GB" sz="12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00"/>
    </mc:Choice>
    <mc:Fallback>
      <p:transition spd="slow" advTm="5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6F22-4E20-407B-A69C-0D6548B7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351" y="2111155"/>
            <a:ext cx="4947621" cy="3710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27B425-B68A-4D2B-BF98-5C5AD4CF1230}"/>
              </a:ext>
            </a:extLst>
          </p:cNvPr>
          <p:cNvSpPr txBox="1"/>
          <p:nvPr/>
        </p:nvSpPr>
        <p:spPr>
          <a:xfrm>
            <a:off x="357351" y="1894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63936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Knowing their malice, Jesus said,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DD90881-D1C4-4CC3-9362-7B740723AF51}"/>
              </a:ext>
            </a:extLst>
          </p:cNvPr>
          <p:cNvSpPr/>
          <p:nvPr/>
        </p:nvSpPr>
        <p:spPr>
          <a:xfrm>
            <a:off x="5588752" y="190046"/>
            <a:ext cx="2764220" cy="1692166"/>
          </a:xfrm>
          <a:prstGeom prst="wedgeRectCallout">
            <a:avLst>
              <a:gd name="adj1" fmla="val -5442"/>
              <a:gd name="adj2" fmla="val 780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“Why are you testing me, you hypocrites?</a:t>
            </a:r>
            <a:br>
              <a:rPr lang="en-US" sz="2000" b="1" dirty="0"/>
            </a:br>
            <a:r>
              <a:rPr lang="en-US" sz="2000" b="1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Show me the coin that pays the tax.”</a:t>
            </a:r>
            <a:endParaRPr lang="en-GB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F941F-9514-4A82-BBFB-7A35E1A12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48" y="3966513"/>
            <a:ext cx="1174584" cy="117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EB9CC67-CDF4-4D28-B5E5-4DE1CC739D8E}"/>
              </a:ext>
            </a:extLst>
          </p:cNvPr>
          <p:cNvSpPr/>
          <p:nvPr/>
        </p:nvSpPr>
        <p:spPr>
          <a:xfrm>
            <a:off x="8455716" y="2474044"/>
            <a:ext cx="2764220" cy="1069626"/>
          </a:xfrm>
          <a:prstGeom prst="wedgeRectCallout">
            <a:avLst>
              <a:gd name="adj1" fmla="val -91754"/>
              <a:gd name="adj2" fmla="val 183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63936"/>
                </a:solidFill>
                <a:latin typeface="Roboto" panose="02000000000000000000" pitchFamily="2" charset="0"/>
              </a:rPr>
              <a:t>“Whose head is ON THE COIN, and whose title?”</a:t>
            </a:r>
            <a:endParaRPr lang="en-GB" sz="2000" b="1" dirty="0">
              <a:solidFill>
                <a:srgbClr val="363936"/>
              </a:solidFill>
              <a:latin typeface="Roboto" panose="02000000000000000000" pitchFamily="2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4AFA8C7-32AA-4579-A9A7-4448E142AE90}"/>
              </a:ext>
            </a:extLst>
          </p:cNvPr>
          <p:cNvSpPr/>
          <p:nvPr/>
        </p:nvSpPr>
        <p:spPr>
          <a:xfrm>
            <a:off x="859867" y="2350402"/>
            <a:ext cx="2442740" cy="1078598"/>
          </a:xfrm>
          <a:prstGeom prst="wedgeRectCallout">
            <a:avLst>
              <a:gd name="adj1" fmla="val 80139"/>
              <a:gd name="adj2" fmla="val 486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3936"/>
                </a:solidFill>
                <a:latin typeface="Roboto" panose="02000000000000000000" pitchFamily="2" charset="0"/>
              </a:rPr>
              <a:t>“The Emperor's!”</a:t>
            </a:r>
            <a:endParaRPr lang="en-GB" b="1" dirty="0">
              <a:solidFill>
                <a:srgbClr val="363936"/>
              </a:solidFill>
              <a:latin typeface="Roboto" panose="02000000000000000000" pitchFamily="2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1CA2276-3FC8-4DEA-923A-C43A3BE48918}"/>
              </a:ext>
            </a:extLst>
          </p:cNvPr>
          <p:cNvSpPr/>
          <p:nvPr/>
        </p:nvSpPr>
        <p:spPr>
          <a:xfrm>
            <a:off x="8567912" y="3966513"/>
            <a:ext cx="3086751" cy="2088398"/>
          </a:xfrm>
          <a:prstGeom prst="wedgeRectCallout">
            <a:avLst>
              <a:gd name="adj1" fmla="val -80727"/>
              <a:gd name="adj2" fmla="val -605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63936"/>
                </a:solidFill>
                <a:latin typeface="Roboto" panose="02000000000000000000" pitchFamily="2" charset="0"/>
              </a:rPr>
              <a:t>“Give therefore to the emperor the things that are the emperor’s, and to God the things that are God’s.”</a:t>
            </a:r>
            <a:endParaRPr lang="en-GB" sz="2000" b="1" dirty="0">
              <a:solidFill>
                <a:srgbClr val="363936"/>
              </a:solidFill>
              <a:latin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2659A-994A-4280-B96A-3DEF5F6D2240}"/>
              </a:ext>
            </a:extLst>
          </p:cNvPr>
          <p:cNvSpPr txBox="1"/>
          <p:nvPr/>
        </p:nvSpPr>
        <p:spPr>
          <a:xfrm>
            <a:off x="636668" y="6330452"/>
            <a:ext cx="1091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  <a:effectLst/>
                <a:latin typeface="Abadi" panose="020B0604020104020204" pitchFamily="34" charset="0"/>
              </a:rPr>
              <a:t>WHEN THEY HEARD THE REPLY OF JESUS , THEY WERE AMAZED; AND THEY LEFT HIM AND WENT AWAY.</a:t>
            </a:r>
            <a:endParaRPr lang="en-GB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1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55"/>
    </mc:Choice>
    <mc:Fallback>
      <p:transition spd="slow" advTm="4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3" grpId="0" animBg="1"/>
      <p:bldP spid="7" grpId="0" animBg="1"/>
      <p:bldP spid="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299814-A52C-4C58-AEA0-FE0003B7150F}"/>
              </a:ext>
            </a:extLst>
          </p:cNvPr>
          <p:cNvSpPr txBox="1"/>
          <p:nvPr/>
        </p:nvSpPr>
        <p:spPr>
          <a:xfrm>
            <a:off x="927388" y="88661"/>
            <a:ext cx="10710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system-ui"/>
              </a:rPr>
              <a:t>WHAT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ystem-ui"/>
              </a:rPr>
              <a:t>WAS</a:t>
            </a:r>
            <a:r>
              <a:rPr lang="en-US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system-ui"/>
              </a:rPr>
              <a:t> JESUS’ ANSWER ?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ABE4B-AFC9-4A38-AB96-DFCADC0C65B9}"/>
              </a:ext>
            </a:extLst>
          </p:cNvPr>
          <p:cNvSpPr txBox="1"/>
          <p:nvPr/>
        </p:nvSpPr>
        <p:spPr>
          <a:xfrm>
            <a:off x="927388" y="732358"/>
            <a:ext cx="11235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GIVE TO THE WORLD WHAT BELONGS TO THE WORLD.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35316-F78B-44B8-80CC-5FF9433EECF9}"/>
              </a:ext>
            </a:extLst>
          </p:cNvPr>
          <p:cNvSpPr txBox="1"/>
          <p:nvPr/>
        </p:nvSpPr>
        <p:spPr>
          <a:xfrm>
            <a:off x="2900261" y="1194023"/>
            <a:ext cx="7993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ystem-ui"/>
              </a:rPr>
              <a:t>WHAT ARE THE THINGS THAT BELONG TO THE WORLD?</a:t>
            </a:r>
          </a:p>
          <a:p>
            <a:pPr algn="ctr"/>
            <a:endParaRPr lang="en-US" sz="2000" b="1" dirty="0">
              <a:solidFill>
                <a:schemeClr val="accent3">
                  <a:lumMod val="50000"/>
                </a:schemeClr>
              </a:solidFill>
              <a:latin typeface="system-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CECF3-B592-4700-814A-C2A7CA19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59" y="1964368"/>
            <a:ext cx="1524078" cy="1587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0D196-518E-45B7-89AC-E6187BCCD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858" y="2031692"/>
            <a:ext cx="1270065" cy="1479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58125A-A05B-42ED-B5AA-7FAC537FC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961" y="1933850"/>
            <a:ext cx="1733639" cy="1282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E35A5-915A-4A71-A0C4-2BE26C42D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261" y="4086100"/>
            <a:ext cx="1784442" cy="86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2EB204-F21D-4D8C-8ED0-6755B9D7F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298" y="4121766"/>
            <a:ext cx="1263715" cy="933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321F9F-D83E-4AE1-BDE7-088BEA7142C8}"/>
              </a:ext>
            </a:extLst>
          </p:cNvPr>
          <p:cNvSpPr txBox="1"/>
          <p:nvPr/>
        </p:nvSpPr>
        <p:spPr>
          <a:xfrm>
            <a:off x="5318085" y="3497438"/>
            <a:ext cx="96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/>
                </a:solidFill>
                <a:latin typeface="system-ui"/>
              </a:rPr>
              <a:t>MONEY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C029D-D9FB-4DB6-AA94-5EC949E6AD98}"/>
              </a:ext>
            </a:extLst>
          </p:cNvPr>
          <p:cNvSpPr txBox="1"/>
          <p:nvPr/>
        </p:nvSpPr>
        <p:spPr>
          <a:xfrm>
            <a:off x="9248800" y="3244334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system-ui"/>
              </a:rPr>
              <a:t>MATERIALS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A0BDD-68A0-4CAC-BC3F-20DA7BA7D80D}"/>
              </a:ext>
            </a:extLst>
          </p:cNvPr>
          <p:cNvSpPr txBox="1"/>
          <p:nvPr/>
        </p:nvSpPr>
        <p:spPr>
          <a:xfrm>
            <a:off x="3236903" y="5042411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system-ui"/>
              </a:rPr>
              <a:t>CLOTHING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53C123-6BFA-4D12-9F7F-E984F7E9A325}"/>
              </a:ext>
            </a:extLst>
          </p:cNvPr>
          <p:cNvSpPr txBox="1"/>
          <p:nvPr/>
        </p:nvSpPr>
        <p:spPr>
          <a:xfrm>
            <a:off x="1403720" y="3528282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system-ui"/>
              </a:rPr>
              <a:t>HOUSE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EB5F5-5AE9-4DD0-92E3-50B5C5CF6BF3}"/>
              </a:ext>
            </a:extLst>
          </p:cNvPr>
          <p:cNvSpPr txBox="1"/>
          <p:nvPr/>
        </p:nvSpPr>
        <p:spPr>
          <a:xfrm>
            <a:off x="7507298" y="5161562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system-ui"/>
              </a:rPr>
              <a:t>POSITIONS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93ABBF-3A50-4BA8-889C-6317A3A25F20}"/>
              </a:ext>
            </a:extLst>
          </p:cNvPr>
          <p:cNvSpPr txBox="1"/>
          <p:nvPr/>
        </p:nvSpPr>
        <p:spPr>
          <a:xfrm>
            <a:off x="523764" y="59278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WHOSE IMAGE IS IMPRINTED ON IT?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E9CC3-72D7-43ED-83C3-5A70EAEBF70E}"/>
              </a:ext>
            </a:extLst>
          </p:cNvPr>
          <p:cNvSpPr txBox="1"/>
          <p:nvPr/>
        </p:nvSpPr>
        <p:spPr>
          <a:xfrm>
            <a:off x="6195545" y="5927850"/>
            <a:ext cx="6106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WORLD’S OR GOD’S??</a:t>
            </a:r>
            <a:endParaRPr lang="en-GB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62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28"/>
    </mc:Choice>
    <mc:Fallback>
      <p:transition spd="slow" advTm="40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14" grpId="0"/>
      <p:bldP spid="16" grpId="0"/>
      <p:bldP spid="15" grpId="0"/>
      <p:bldP spid="18" grpId="0"/>
      <p:bldP spid="22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CEAB-BA7E-42D5-8768-D3B80122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54" y="293043"/>
            <a:ext cx="9364180" cy="1337784"/>
          </a:xfrm>
        </p:spPr>
        <p:txBody>
          <a:bodyPr>
            <a:noAutofit/>
          </a:bodyPr>
          <a:lstStyle/>
          <a:p>
            <a:r>
              <a:rPr lang="en-US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EVERYTHING OF THE WORLD BELONGS TO GOD 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AND IS GIVEN TO US BY OUR GOD.</a:t>
            </a:r>
            <a:b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CA6F7-C5AB-4CAD-8243-D19691539A67}"/>
              </a:ext>
            </a:extLst>
          </p:cNvPr>
          <p:cNvSpPr txBox="1"/>
          <p:nvPr/>
        </p:nvSpPr>
        <p:spPr>
          <a:xfrm>
            <a:off x="672662" y="1781064"/>
            <a:ext cx="1069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 ARE WE USING IT IN GREED , PRIDE, SELFISHNESS , ENVY, HYPOCRISY ….??</a:t>
            </a:r>
            <a:endParaRPr lang="en-GB" sz="24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F708E-0182-480A-991B-5C88ED27262B}"/>
              </a:ext>
            </a:extLst>
          </p:cNvPr>
          <p:cNvSpPr txBox="1"/>
          <p:nvPr/>
        </p:nvSpPr>
        <p:spPr>
          <a:xfrm>
            <a:off x="2691939" y="3000100"/>
            <a:ext cx="29481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THEN YOU ARE IMPRINTING IT WITH THE IMAGE OF THE</a:t>
            </a:r>
          </a:p>
          <a:p>
            <a:r>
              <a:rPr lang="en-US" sz="24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LORD OF THIS WORLD.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1A9F3-213B-480B-8890-A2548B097F5B}"/>
              </a:ext>
            </a:extLst>
          </p:cNvPr>
          <p:cNvSpPr txBox="1"/>
          <p:nvPr/>
        </p:nvSpPr>
        <p:spPr>
          <a:xfrm>
            <a:off x="9029653" y="3059635"/>
            <a:ext cx="3105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THANKSGIVING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IMPRINTS GOD’S IMAGE IN EVERYTHING WE HAVE AND IN ALL WE DO </a:t>
            </a:r>
          </a:p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BY ACKNOWLEDGING THE REAL PROVIDER</a:t>
            </a:r>
            <a:endParaRPr lang="en-GB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E545F-274B-49E5-8F05-A73C521F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29" y="2709183"/>
            <a:ext cx="3143290" cy="2493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6C7E51-59A7-41BC-998D-B0170F6A8F58}"/>
              </a:ext>
            </a:extLst>
          </p:cNvPr>
          <p:cNvSpPr txBox="1"/>
          <p:nvPr/>
        </p:nvSpPr>
        <p:spPr>
          <a:xfrm>
            <a:off x="147145" y="5560380"/>
            <a:ext cx="12044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ystem-ui"/>
              </a:rPr>
              <a:t>WE MUST BE THANKFUL TO GOD 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ystem-ui"/>
              </a:rPr>
              <a:t>USE IT FOR THE RIGHT PURPOSE FOR WHICH IT IS GIVEN TO US.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C320B-D885-4D5A-8CB2-1E8719425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11" y="2466991"/>
            <a:ext cx="1935228" cy="1981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B9640-375E-4910-A6EB-DA024181C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1785"/>
            <a:ext cx="2609850" cy="981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15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35"/>
    </mc:Choice>
    <mc:Fallback>
      <p:transition spd="slow" advTm="63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DE19-9EE2-406B-9818-8776EC77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57" y="357430"/>
            <a:ext cx="8944303" cy="118872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2. GIVE TO GOD WHAT BELONGS TO GOD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ED293-6503-46BC-9C29-2E1A38C925D2}"/>
              </a:ext>
            </a:extLst>
          </p:cNvPr>
          <p:cNvSpPr txBox="1"/>
          <p:nvPr/>
        </p:nvSpPr>
        <p:spPr>
          <a:xfrm>
            <a:off x="7190773" y="2859609"/>
            <a:ext cx="5118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system-ui"/>
              </a:rPr>
              <a:t>OUR SOUL, OUR DEEDS, OUR LIFE MUST BE FOR GOD.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EDADE-961B-41F6-B415-33BA3298148F}"/>
              </a:ext>
            </a:extLst>
          </p:cNvPr>
          <p:cNvSpPr txBox="1"/>
          <p:nvPr/>
        </p:nvSpPr>
        <p:spPr>
          <a:xfrm>
            <a:off x="1035269" y="5618799"/>
            <a:ext cx="10121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ystem-ui"/>
              </a:rPr>
              <a:t>JESUS CAME TO GATHER US WHO BELONGED TO GOD.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ystem-ui"/>
              </a:rPr>
              <a:t>HE REDEEMED US BY PAYING HIS LIFE AS RANSOM, SEALING US WITH HOLY SPIRIT.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</a:rPr>
              <a:t>Let us live wisely led by Holy Spirit, filling in wisdom of God.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99462-CB1A-470E-8992-A014E8F59666}"/>
              </a:ext>
            </a:extLst>
          </p:cNvPr>
          <p:cNvSpPr txBox="1"/>
          <p:nvPr/>
        </p:nvSpPr>
        <p:spPr>
          <a:xfrm>
            <a:off x="2089267" y="1709983"/>
            <a:ext cx="8677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WHAT BELONGS TO GOD?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D18CE5-6FF8-43E2-BEEE-7131BDFA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04" y="2265476"/>
            <a:ext cx="6923038" cy="3158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9CC31-E149-40AE-B4B6-DCB4A19C2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731" y="3724904"/>
            <a:ext cx="1896048" cy="1796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77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45"/>
    </mc:Choice>
    <mc:Fallback>
      <p:transition spd="slow" advTm="4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2D534-8401-49C5-973D-279CDDC5A56B}"/>
              </a:ext>
            </a:extLst>
          </p:cNvPr>
          <p:cNvSpPr txBox="1"/>
          <p:nvPr/>
        </p:nvSpPr>
        <p:spPr>
          <a:xfrm>
            <a:off x="784989" y="73415"/>
            <a:ext cx="10741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system-ui"/>
              </a:rPr>
              <a:t>JESUS ANSWERED IN WISDOM 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DD68F-000E-4FFD-964C-CFDEED72A1FC}"/>
              </a:ext>
            </a:extLst>
          </p:cNvPr>
          <p:cNvSpPr txBox="1"/>
          <p:nvPr/>
        </p:nvSpPr>
        <p:spPr>
          <a:xfrm>
            <a:off x="1627133" y="983216"/>
            <a:ext cx="8937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JESUS DEALT WITH THE ISSUE OF TAX IN THE WISDOM OF GOD.</a:t>
            </a:r>
            <a:endParaRPr lang="en-US" sz="24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741A4-52BA-4B57-89C3-459F4FF2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08" y="2005174"/>
            <a:ext cx="4525597" cy="189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79BB3D-92EF-452A-9FB2-462646161CBC}"/>
              </a:ext>
            </a:extLst>
          </p:cNvPr>
          <p:cNvSpPr txBox="1"/>
          <p:nvPr/>
        </p:nvSpPr>
        <p:spPr>
          <a:xfrm>
            <a:off x="8190844" y="2898780"/>
            <a:ext cx="2917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badi" panose="020B0604020104020204" pitchFamily="34" charset="0"/>
              </a:rPr>
              <a:t>FOLLOW JESUS….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AE79-CBEF-4C94-9E3A-EA7EADE3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4" y="3899426"/>
            <a:ext cx="1609725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0F8F0C7-5799-42E3-A43F-199B7A6A4660}"/>
              </a:ext>
            </a:extLst>
          </p:cNvPr>
          <p:cNvSpPr/>
          <p:nvPr/>
        </p:nvSpPr>
        <p:spPr>
          <a:xfrm>
            <a:off x="423698" y="2638849"/>
            <a:ext cx="2406870" cy="981528"/>
          </a:xfrm>
          <a:prstGeom prst="wedgeRectCallout">
            <a:avLst>
              <a:gd name="adj1" fmla="val 1226"/>
              <a:gd name="adj2" fmla="val 838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HAVE YOU EVER BEEN TRICKED?</a:t>
            </a:r>
          </a:p>
          <a:p>
            <a:pPr algn="ctr"/>
            <a:r>
              <a:rPr lang="en-US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BE WISE AS JESUS IS</a:t>
            </a:r>
            <a:endParaRPr lang="en-GB" sz="16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6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C2B7DA-DFD7-47BC-8620-BBE763327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778" y="3774345"/>
            <a:ext cx="2992784" cy="24690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F84F43-1401-4195-ADEE-886B4AA2CD71}"/>
              </a:ext>
            </a:extLst>
          </p:cNvPr>
          <p:cNvSpPr txBox="1"/>
          <p:nvPr/>
        </p:nvSpPr>
        <p:spPr>
          <a:xfrm>
            <a:off x="3526228" y="4223866"/>
            <a:ext cx="37594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ystem-ui"/>
              </a:rPr>
              <a:t>THE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WISDOM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ystem-ui"/>
              </a:rPr>
              <a:t> OF THE LORD  HELPS US TO USE THE THINGS OF THIS WORLD WISELY AND TO  LIVE AS CHILDREN OF GOD.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5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29"/>
    </mc:Choice>
    <mc:Fallback>
      <p:transition spd="slow" advTm="44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  <p:bldP spid="16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5A9DE9-4A3A-41C9-AD18-DB4899F4C881}"/>
              </a:ext>
            </a:extLst>
          </p:cNvPr>
          <p:cNvSpPr txBox="1"/>
          <p:nvPr/>
        </p:nvSpPr>
        <p:spPr>
          <a:xfrm>
            <a:off x="337954" y="4211856"/>
            <a:ext cx="11121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system-ui"/>
              </a:rPr>
              <a:t>* ABIDE TO THE RULES AND LAWS SET BY THE GOVERNMENTS AND AUTHORITIES IN WISDOM OF GOD.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E46B5-6A5E-4CB7-A4E5-BF5A1F68291A}"/>
              </a:ext>
            </a:extLst>
          </p:cNvPr>
          <p:cNvSpPr txBox="1"/>
          <p:nvPr/>
        </p:nvSpPr>
        <p:spPr>
          <a:xfrm>
            <a:off x="2392381" y="5288340"/>
            <a:ext cx="8561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ystem-ui"/>
              </a:rPr>
              <a:t> PRAY FOR  OUR GOVERNMENT AND AUTHORITIES THAT WE ARE SUBJECT TO; LIKE SCHOOLS , UNIVERSITIES ETC. FOR FILLING IN WISDOM OF LORD TO RULE AND GUIDE ACCORDING TO HIS PLAN.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system-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0F012-A138-4BBC-A0E7-78FF23971FE4}"/>
              </a:ext>
            </a:extLst>
          </p:cNvPr>
          <p:cNvSpPr txBox="1"/>
          <p:nvPr/>
        </p:nvSpPr>
        <p:spPr>
          <a:xfrm>
            <a:off x="1852259" y="403394"/>
            <a:ext cx="9101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LIVE IN THE WISDOM OF GOD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EED21-DFCD-492A-8964-8FC40742FD5A}"/>
              </a:ext>
            </a:extLst>
          </p:cNvPr>
          <p:cNvSpPr txBox="1"/>
          <p:nvPr/>
        </p:nvSpPr>
        <p:spPr>
          <a:xfrm>
            <a:off x="147200" y="1353451"/>
            <a:ext cx="925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* ACKNOWLEDGE THAT WE BELONG TO GOD.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6261E-4917-42C7-A394-D0F93C416995}"/>
              </a:ext>
            </a:extLst>
          </p:cNvPr>
          <p:cNvSpPr txBox="1"/>
          <p:nvPr/>
        </p:nvSpPr>
        <p:spPr>
          <a:xfrm>
            <a:off x="-432550" y="2945117"/>
            <a:ext cx="11121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USE THE THINGS OF THE WORLD IN WISDOM OF GOD AS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HIS GOOD STEWARDS WITH A THANKFUL HEART.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C4DDBB-26D1-4349-9EE7-CE4C51DBA7A6}"/>
              </a:ext>
            </a:extLst>
          </p:cNvPr>
          <p:cNvSpPr txBox="1"/>
          <p:nvPr/>
        </p:nvSpPr>
        <p:spPr>
          <a:xfrm>
            <a:off x="3324087" y="2146801"/>
            <a:ext cx="9251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ystem-ui"/>
              </a:rPr>
              <a:t>* IN EVERYTHING, GIVE GOD THE GLORY.</a:t>
            </a:r>
            <a:endParaRPr lang="en-GB" sz="2800" dirty="0">
              <a:solidFill>
                <a:srgbClr val="00B0F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027B9F-A0E2-4DF5-939B-EC149502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817" y="1838531"/>
            <a:ext cx="2012803" cy="23296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970D31-367C-4291-8591-2C9A9A372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00" y="4830505"/>
            <a:ext cx="1818233" cy="161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32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42"/>
    </mc:Choice>
    <mc:Fallback>
      <p:transition spd="slow" advTm="54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|1.7|4.6|3.2|3.7|2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5|8.3|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7.7|4.9|5.4|4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5.1|3.3|2.2|2|2.2|1.8|4.3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5|9.7|4|9.3|14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9|9.4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4.4|5.2|4.5|3.9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4.1|4.8|5.9|8.4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12.5|4.9|10.5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833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Aharoni</vt:lpstr>
      <vt:lpstr>Arial</vt:lpstr>
      <vt:lpstr>Comic Sans MS</vt:lpstr>
      <vt:lpstr>Gill Sans MT</vt:lpstr>
      <vt:lpstr>Open Sans</vt:lpstr>
      <vt:lpstr>Roboto</vt:lpstr>
      <vt:lpstr>system-ui</vt:lpstr>
      <vt:lpstr>Parcel</vt:lpstr>
      <vt:lpstr>‘GIVE TO GOD WHAT BELONGS TO GOD’</vt:lpstr>
      <vt:lpstr>LAST WEEK IN THE GOSPEL</vt:lpstr>
      <vt:lpstr>IN TODAY’S GOSPEL, WE SEE  THE PHARISEES PLOTTING PLANS  TO TRAP JESUS.</vt:lpstr>
      <vt:lpstr>PowerPoint Presentation</vt:lpstr>
      <vt:lpstr>PowerPoint Presentation</vt:lpstr>
      <vt:lpstr>EVERYTHING OF THE WORLD BELONGS TO GOD AND IS GIVEN TO US BY OUR GOD. </vt:lpstr>
      <vt:lpstr>2. GIVE TO GOD WHAT BELONGS TO GOD</vt:lpstr>
      <vt:lpstr>PowerPoint Presentation</vt:lpstr>
      <vt:lpstr>PowerPoint Presentation</vt:lpstr>
      <vt:lpstr>Today is world mission Sunday</vt:lpstr>
      <vt:lpstr>PowerPoint Presentation</vt:lpstr>
      <vt:lpstr>VERSE FOR THE DAY</vt:lpstr>
      <vt:lpstr>THANK YOU AND GOD BLESS  YOU 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‘GIVE TO GOD WHAT BELONGS TO GOD’</dc:title>
  <dc:creator>Sajin Cheruvathoor</dc:creator>
  <cp:lastModifiedBy>Sajin Cheruvathoor</cp:lastModifiedBy>
  <cp:revision>67</cp:revision>
  <dcterms:created xsi:type="dcterms:W3CDTF">2020-10-17T00:08:39Z</dcterms:created>
  <dcterms:modified xsi:type="dcterms:W3CDTF">2020-10-17T22:20:08Z</dcterms:modified>
</cp:coreProperties>
</file>