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7" r:id="rId2"/>
    <p:sldId id="274" r:id="rId3"/>
    <p:sldId id="275" r:id="rId4"/>
    <p:sldId id="276" r:id="rId5"/>
    <p:sldId id="258" r:id="rId6"/>
    <p:sldId id="260" r:id="rId7"/>
    <p:sldId id="278" r:id="rId8"/>
    <p:sldId id="261" r:id="rId9"/>
    <p:sldId id="279" r:id="rId10"/>
    <p:sldId id="272" r:id="rId11"/>
    <p:sldId id="265"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p:cViewPr varScale="1">
        <p:scale>
          <a:sx n="61" d="100"/>
          <a:sy n="61" d="100"/>
        </p:scale>
        <p:origin x="884" y="60"/>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7/5/2020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7/5/2020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7/5/2020</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7/5/2020</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7/5/2020</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7/5/2020</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7/5/2020</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7/5/2020</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7/5/2020</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7/5/2020</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7/5/2020</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7/5/2020</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7/5/2020</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7/5/2020</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7/5/2020</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channel/UCndM2GK0dnpWg5ECUscdDcA" TargetMode="External"/><Relationship Id="rId2" Type="http://schemas.openxmlformats.org/officeDocument/2006/relationships/hyperlink" Target="http://littleevangelist.com/childrens_liturgy.php"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3998" y="3082158"/>
            <a:ext cx="6858002" cy="914400"/>
          </a:xfrm>
        </p:spPr>
        <p:txBody>
          <a:bodyPr/>
          <a:lstStyle/>
          <a:p>
            <a:r>
              <a:rPr lang="en-US" b="1" dirty="0">
                <a:latin typeface="Abadi" panose="020B0604020104020204" pitchFamily="34" charset="0"/>
              </a:rPr>
              <a:t>GOSPEL: MATTHEW 11:25-30</a:t>
            </a:r>
          </a:p>
          <a:p>
            <a:endParaRPr lang="en-US" dirty="0">
              <a:latin typeface="Abadi" panose="020B0604020104020204" pitchFamily="34" charset="0"/>
            </a:endParaRPr>
          </a:p>
        </p:txBody>
      </p:sp>
      <p:sp>
        <p:nvSpPr>
          <p:cNvPr id="4" name="Title 1">
            <a:extLst>
              <a:ext uri="{FF2B5EF4-FFF2-40B4-BE49-F238E27FC236}">
                <a16:creationId xmlns:a16="http://schemas.microsoft.com/office/drawing/2014/main" id="{252EF282-B1C8-42E9-8A5C-A8A72270767D}"/>
              </a:ext>
            </a:extLst>
          </p:cNvPr>
          <p:cNvSpPr txBox="1">
            <a:spLocks/>
          </p:cNvSpPr>
          <p:nvPr/>
        </p:nvSpPr>
        <p:spPr>
          <a:xfrm>
            <a:off x="3517297" y="1253358"/>
            <a:ext cx="9746758" cy="18288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en-US" b="1" dirty="0">
                <a:latin typeface="Abadi" panose="020B0604020104020204" pitchFamily="34" charset="0"/>
                <a:cs typeface="Aharoni" panose="02010803020104030203" pitchFamily="2" charset="-79"/>
              </a:rPr>
              <a:t>CHILDREN’S LITURGY JULY 5</a:t>
            </a:r>
            <a:r>
              <a:rPr lang="en-US" b="1" baseline="30000" dirty="0">
                <a:latin typeface="Abadi" panose="020B0604020104020204" pitchFamily="34" charset="0"/>
                <a:cs typeface="Aharoni" panose="02010803020104030203" pitchFamily="2" charset="-79"/>
              </a:rPr>
              <a:t>TH</a:t>
            </a:r>
            <a:r>
              <a:rPr lang="en-US" b="1" dirty="0">
                <a:latin typeface="Abadi" panose="020B0604020104020204" pitchFamily="34" charset="0"/>
                <a:cs typeface="Aharoni" panose="02010803020104030203" pitchFamily="2" charset="-79"/>
              </a:rPr>
              <a:t>, 2020</a:t>
            </a:r>
          </a:p>
        </p:txBody>
      </p:sp>
      <p:sp>
        <p:nvSpPr>
          <p:cNvPr id="7" name="Subtitle 2">
            <a:extLst>
              <a:ext uri="{FF2B5EF4-FFF2-40B4-BE49-F238E27FC236}">
                <a16:creationId xmlns:a16="http://schemas.microsoft.com/office/drawing/2014/main" id="{F51251B2-FE78-4963-9956-D65567D63422}"/>
              </a:ext>
            </a:extLst>
          </p:cNvPr>
          <p:cNvSpPr txBox="1">
            <a:spLocks/>
          </p:cNvSpPr>
          <p:nvPr/>
        </p:nvSpPr>
        <p:spPr>
          <a:xfrm>
            <a:off x="3517297" y="3775843"/>
            <a:ext cx="8369903" cy="914400"/>
          </a:xfrm>
          <a:prstGeom prst="rect">
            <a:avLst/>
          </a:prstGeom>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b="1" dirty="0">
                <a:solidFill>
                  <a:schemeClr val="tx2"/>
                </a:solidFill>
                <a:latin typeface="Aharoni" panose="02010803020104030203" pitchFamily="2" charset="-79"/>
                <a:cs typeface="Aharoni" panose="02010803020104030203" pitchFamily="2" charset="-79"/>
              </a:rPr>
              <a:t>COME TO ME... LEARN FROM ME… I WILL GIVE YOU REST</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752" y="89474"/>
            <a:ext cx="10058402" cy="1219200"/>
          </a:xfrm>
        </p:spPr>
        <p:txBody>
          <a:bodyPr/>
          <a:lstStyle/>
          <a:p>
            <a:r>
              <a:rPr lang="en-US" b="1" dirty="0">
                <a:latin typeface="Abadi" panose="020B0604020104020204" pitchFamily="34" charset="0"/>
              </a:rPr>
              <a:t>WE FIND REST IN JESUS…</a:t>
            </a:r>
          </a:p>
        </p:txBody>
      </p:sp>
      <p:sp>
        <p:nvSpPr>
          <p:cNvPr id="4" name="Content Placeholder 3"/>
          <p:cNvSpPr>
            <a:spLocks noGrp="1"/>
          </p:cNvSpPr>
          <p:nvPr>
            <p:ph sz="half" idx="1"/>
          </p:nvPr>
        </p:nvSpPr>
        <p:spPr>
          <a:xfrm>
            <a:off x="1418237" y="3922987"/>
            <a:ext cx="6395656" cy="2274089"/>
          </a:xfrm>
        </p:spPr>
        <p:txBody>
          <a:bodyPr>
            <a:normAutofit fontScale="85000" lnSpcReduction="10000"/>
          </a:bodyPr>
          <a:lstStyle/>
          <a:p>
            <a:pPr marL="0" indent="0" algn="ctr">
              <a:buNone/>
            </a:pPr>
            <a:r>
              <a:rPr lang="en-GB" sz="4000" b="1" dirty="0">
                <a:solidFill>
                  <a:srgbClr val="002060"/>
                </a:solidFill>
                <a:latin typeface="Verdana" panose="020B0604030504040204" pitchFamily="34" charset="0"/>
                <a:ea typeface="Times New Roman" panose="02020603050405020304" pitchFamily="18" charset="0"/>
                <a:cs typeface="Times New Roman" panose="02020603050405020304" pitchFamily="18" charset="0"/>
              </a:rPr>
              <a:t>J</a:t>
            </a:r>
            <a:r>
              <a:rPr lang="en-GB" sz="4000" b="1" dirty="0">
                <a:solidFill>
                  <a:srgbClr val="002060"/>
                </a:solidFill>
                <a:effectLst/>
                <a:latin typeface="Verdana" panose="020B0604030504040204" pitchFamily="34" charset="0"/>
                <a:ea typeface="Times New Roman" panose="02020603050405020304" pitchFamily="18" charset="0"/>
                <a:cs typeface="Times New Roman" panose="02020603050405020304" pitchFamily="18" charset="0"/>
              </a:rPr>
              <a:t>esus reveals and leads our way to the Father..</a:t>
            </a:r>
          </a:p>
          <a:p>
            <a:pPr marL="0" indent="0" algn="ctr">
              <a:buNone/>
            </a:pPr>
            <a:r>
              <a:rPr lang="en-US" sz="3200" b="1" dirty="0">
                <a:solidFill>
                  <a:srgbClr val="000000"/>
                </a:solidFill>
                <a:latin typeface="Verdana" panose="020B0604030504040204" pitchFamily="34" charset="0"/>
                <a:ea typeface="Calibri" panose="020F0502020204030204" pitchFamily="34" charset="0"/>
                <a:cs typeface="Times New Roman" panose="02020603050405020304" pitchFamily="18" charset="0"/>
              </a:rPr>
              <a:t>JESUS IS THE WAY, THE TRUTH AND THE LIFE</a:t>
            </a:r>
            <a:endParaRPr lang="en-GB" sz="3200" b="1" dirty="0">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GB"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200" b="1" dirty="0">
              <a:solidFill>
                <a:srgbClr val="002060"/>
              </a:solidFill>
            </a:endParaRPr>
          </a:p>
          <a:p>
            <a:pPr marL="0" indent="0">
              <a:buNone/>
            </a:pPr>
            <a:endParaRPr lang="en-US" dirty="0"/>
          </a:p>
        </p:txBody>
      </p:sp>
      <p:pic>
        <p:nvPicPr>
          <p:cNvPr id="1026" name="Picture 2" descr="Philippians 4:13 I Can Do All Things Through Christ - Free Bible ...">
            <a:extLst>
              <a:ext uri="{FF2B5EF4-FFF2-40B4-BE49-F238E27FC236}">
                <a16:creationId xmlns:a16="http://schemas.microsoft.com/office/drawing/2014/main" id="{1FD41955-836D-434C-A06A-BC8CDA4668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5737" y="2430515"/>
            <a:ext cx="3386959" cy="33869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E31244F-035A-4937-98F6-59133153CFDF}"/>
              </a:ext>
            </a:extLst>
          </p:cNvPr>
          <p:cNvSpPr txBox="1"/>
          <p:nvPr/>
        </p:nvSpPr>
        <p:spPr>
          <a:xfrm>
            <a:off x="1418237" y="1345577"/>
            <a:ext cx="7326369" cy="769441"/>
          </a:xfrm>
          <a:prstGeom prst="rect">
            <a:avLst/>
          </a:prstGeom>
          <a:noFill/>
        </p:spPr>
        <p:txBody>
          <a:bodyPr wrap="square">
            <a:spAutoFit/>
          </a:bodyPr>
          <a:lstStyle/>
          <a:p>
            <a:r>
              <a:rPr lang="en-US" sz="2400" b="1" dirty="0">
                <a:solidFill>
                  <a:schemeClr val="accent5">
                    <a:lumMod val="75000"/>
                  </a:schemeClr>
                </a:solidFill>
                <a:latin typeface="Aharoni" panose="02010803020104030203" pitchFamily="2" charset="-79"/>
                <a:cs typeface="Aharoni" panose="02010803020104030203" pitchFamily="2" charset="-79"/>
              </a:rPr>
              <a:t>HOW WILL OUR SOULS FIND REST IN JESUS</a:t>
            </a:r>
            <a:r>
              <a:rPr lang="en-US" sz="4400" b="1" dirty="0">
                <a:solidFill>
                  <a:schemeClr val="accent5">
                    <a:lumMod val="75000"/>
                  </a:schemeClr>
                </a:solidFill>
                <a:latin typeface="Aharoni" panose="02010803020104030203" pitchFamily="2" charset="-79"/>
                <a:cs typeface="Aharoni" panose="02010803020104030203" pitchFamily="2" charset="-79"/>
              </a:rPr>
              <a:t>?</a:t>
            </a:r>
            <a:endParaRPr lang="en-US" sz="2400" b="1" dirty="0">
              <a:solidFill>
                <a:schemeClr val="accent5">
                  <a:lumMod val="75000"/>
                </a:schemeClr>
              </a:solidFill>
              <a:latin typeface="Aharoni" panose="02010803020104030203" pitchFamily="2" charset="-79"/>
              <a:cs typeface="Aharoni" panose="02010803020104030203" pitchFamily="2" charset="-79"/>
            </a:endParaRPr>
          </a:p>
        </p:txBody>
      </p:sp>
      <p:sp>
        <p:nvSpPr>
          <p:cNvPr id="7" name="TextBox 6">
            <a:extLst>
              <a:ext uri="{FF2B5EF4-FFF2-40B4-BE49-F238E27FC236}">
                <a16:creationId xmlns:a16="http://schemas.microsoft.com/office/drawing/2014/main" id="{9C366CF1-271F-4240-8E84-8A362C25DEB6}"/>
              </a:ext>
            </a:extLst>
          </p:cNvPr>
          <p:cNvSpPr txBox="1"/>
          <p:nvPr/>
        </p:nvSpPr>
        <p:spPr>
          <a:xfrm>
            <a:off x="1125752" y="2213760"/>
            <a:ext cx="5783539" cy="707886"/>
          </a:xfrm>
          <a:prstGeom prst="rect">
            <a:avLst/>
          </a:prstGeom>
          <a:noFill/>
        </p:spPr>
        <p:txBody>
          <a:bodyPr wrap="square">
            <a:spAutoFit/>
          </a:bodyPr>
          <a:lstStyle/>
          <a:p>
            <a:pPr algn="ctr">
              <a:spcAft>
                <a:spcPts val="750"/>
              </a:spcAft>
            </a:pPr>
            <a:r>
              <a:rPr lang="en-US" sz="2000" b="1" dirty="0">
                <a:solidFill>
                  <a:srgbClr val="000000"/>
                </a:solidFill>
                <a:latin typeface="Verdana" panose="020B0604030504040204" pitchFamily="34" charset="0"/>
                <a:ea typeface="Calibri" panose="020F0502020204030204" pitchFamily="34" charset="0"/>
                <a:cs typeface="Times New Roman" panose="02020603050405020304" pitchFamily="18" charset="0"/>
              </a:rPr>
              <a:t>BY SURRENDERING EVERYTHING</a:t>
            </a:r>
            <a:r>
              <a:rPr lang="en-GB" sz="2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TO </a:t>
            </a:r>
            <a:r>
              <a:rPr lang="en-GB" sz="20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JESUS</a:t>
            </a:r>
            <a:r>
              <a:rPr lang="en-GB" sz="2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AND DOING WHAT HE SAYS, </a:t>
            </a:r>
          </a:p>
        </p:txBody>
      </p:sp>
      <p:pic>
        <p:nvPicPr>
          <p:cNvPr id="5" name="Picture 4" descr="A drawing of a person&#10;&#10;Description automatically generated">
            <a:extLst>
              <a:ext uri="{FF2B5EF4-FFF2-40B4-BE49-F238E27FC236}">
                <a16:creationId xmlns:a16="http://schemas.microsoft.com/office/drawing/2014/main" id="{89A09FFC-2402-4B11-9745-09DCC8D94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38" y="4088524"/>
            <a:ext cx="1319199" cy="1728950"/>
          </a:xfrm>
          <a:prstGeom prst="rect">
            <a:avLst/>
          </a:prstGeom>
        </p:spPr>
      </p:pic>
    </p:spTree>
    <p:extLst>
      <p:ext uri="{BB962C8B-B14F-4D97-AF65-F5344CB8AC3E}">
        <p14:creationId xmlns:p14="http://schemas.microsoft.com/office/powerpoint/2010/main" val="41461683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fade">
                                      <p:cBhvr>
                                        <p:cTn id="3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433" y="6442841"/>
            <a:ext cx="10058402" cy="1219200"/>
          </a:xfrm>
        </p:spPr>
        <p:txBody>
          <a:bodyPr>
            <a:normAutofit fontScale="90000"/>
          </a:bodyPr>
          <a:lstStyle/>
          <a:p>
            <a:pPr>
              <a:lnSpc>
                <a:spcPct val="150000"/>
              </a:lnSpc>
            </a:pPr>
            <a:r>
              <a:rPr lang="en-US" sz="4900" b="1" dirty="0">
                <a:solidFill>
                  <a:srgbClr val="00B050"/>
                </a:solidFill>
                <a:latin typeface="Abadi" panose="020B0604020104020204" pitchFamily="34" charset="0"/>
              </a:rPr>
              <a:t>PRAYER,</a:t>
            </a:r>
            <a:br>
              <a:rPr lang="en-US" b="1" dirty="0">
                <a:latin typeface="Abadi" panose="020B0604020104020204" pitchFamily="34" charset="0"/>
              </a:rPr>
            </a:br>
            <a:r>
              <a:rPr lang="en-US" b="1" dirty="0">
                <a:latin typeface="Abadi" panose="020B0604020104020204" pitchFamily="34" charset="0"/>
              </a:rPr>
              <a:t>LORD JESUS, IN EVERY MOMENT OF OUR LIVES, HELP US TO DEPEND ON YOU. TRAIN US BY YOUR HOLY SPIRIT, TO COME TO YOUR GRACE AND ALLOW YOU TO WORK FOR US. HELP US TO SEEK, LISTEN AND OBEY YOUR WORDS ALWAYS. YOU ARE THE WAY, THE TRUTH AND THE LIFE. IN JESUS NAME WE PRAY, AMEN.</a:t>
            </a:r>
            <a:br>
              <a:rPr lang="en-US" b="1" dirty="0">
                <a:latin typeface="Abadi" panose="020B0604020104020204" pitchFamily="34" charset="0"/>
              </a:rPr>
            </a:br>
            <a:br>
              <a:rPr lang="en-US" b="1" dirty="0">
                <a:latin typeface="Abadi" panose="020B0604020104020204" pitchFamily="34" charset="0"/>
              </a:rPr>
            </a:br>
            <a:endParaRPr lang="en-US" b="1" dirty="0">
              <a:latin typeface="Abadi" panose="020B0604020104020204" pitchFamily="34" charset="0"/>
            </a:endParaRPr>
          </a:p>
        </p:txBody>
      </p:sp>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7420" y="2181686"/>
            <a:ext cx="6790722" cy="2103120"/>
          </a:xfrm>
        </p:spPr>
        <p:txBody>
          <a:bodyPr>
            <a:normAutofit/>
          </a:bodyPr>
          <a:lstStyle/>
          <a:p>
            <a:r>
              <a:rPr lang="en-US" sz="2400" b="1" dirty="0">
                <a:solidFill>
                  <a:schemeClr val="accent3">
                    <a:lumMod val="50000"/>
                  </a:schemeClr>
                </a:solidFill>
                <a:latin typeface="Abadi" panose="020B0604020104020204" pitchFamily="34" charset="0"/>
              </a:rPr>
              <a:t>FOR MORE IDEAS AND ACTIVITIES PLEASE VISIT;</a:t>
            </a:r>
            <a:br>
              <a:rPr lang="en-US" sz="2400" b="1" dirty="0">
                <a:solidFill>
                  <a:schemeClr val="accent3">
                    <a:lumMod val="50000"/>
                  </a:schemeClr>
                </a:solidFill>
                <a:latin typeface="Abadi" panose="020B0604020104020204" pitchFamily="34" charset="0"/>
              </a:rPr>
            </a:br>
            <a:endParaRPr lang="en-US" sz="2400" dirty="0">
              <a:latin typeface="Abadi" panose="020B0604020104020204" pitchFamily="34" charset="0"/>
            </a:endParaRPr>
          </a:p>
        </p:txBody>
      </p:sp>
      <p:sp>
        <p:nvSpPr>
          <p:cNvPr id="3" name="Content Placeholder 2"/>
          <p:cNvSpPr>
            <a:spLocks noGrp="1"/>
          </p:cNvSpPr>
          <p:nvPr>
            <p:ph idx="1"/>
          </p:nvPr>
        </p:nvSpPr>
        <p:spPr>
          <a:xfrm>
            <a:off x="1344274" y="1800685"/>
            <a:ext cx="5876333" cy="2203757"/>
          </a:xfrm>
        </p:spPr>
        <p:txBody>
          <a:bodyPr>
            <a:normAutofit/>
          </a:bodyPr>
          <a:lstStyle/>
          <a:p>
            <a:pPr marL="0" indent="0">
              <a:buNone/>
            </a:pPr>
            <a:r>
              <a:rPr lang="en-US" sz="4000" b="1" dirty="0">
                <a:latin typeface="Abadi" panose="020B0604020104020204" pitchFamily="34" charset="0"/>
              </a:rPr>
              <a:t>THANK YOU ALL.</a:t>
            </a:r>
          </a:p>
          <a:p>
            <a:pPr marL="0" indent="0">
              <a:buNone/>
            </a:pPr>
            <a:r>
              <a:rPr lang="en-US" sz="4000" b="1" dirty="0">
                <a:latin typeface="Abadi" panose="020B0604020104020204" pitchFamily="34" charset="0"/>
              </a:rPr>
              <a:t>GOD BLESS</a:t>
            </a:r>
          </a:p>
        </p:txBody>
      </p:sp>
      <p:sp>
        <p:nvSpPr>
          <p:cNvPr id="4" name="Text Placeholder 3"/>
          <p:cNvSpPr>
            <a:spLocks noGrp="1"/>
          </p:cNvSpPr>
          <p:nvPr>
            <p:ph type="body" sz="half" idx="2"/>
          </p:nvPr>
        </p:nvSpPr>
        <p:spPr>
          <a:xfrm>
            <a:off x="6096000" y="4081365"/>
            <a:ext cx="5876333" cy="2388077"/>
          </a:xfrm>
        </p:spPr>
        <p:txBody>
          <a:bodyPr>
            <a:normAutofit/>
          </a:bodyPr>
          <a:lstStyle/>
          <a:p>
            <a:r>
              <a:rPr lang="en-US" dirty="0"/>
              <a:t>VISIT:</a:t>
            </a:r>
            <a:r>
              <a:rPr lang="en-US" b="1" dirty="0"/>
              <a:t>* WEBSITE: </a:t>
            </a:r>
            <a:r>
              <a:rPr lang="en-GB" b="1" dirty="0">
                <a:hlinkClick r:id="rId2"/>
              </a:rPr>
              <a:t>http://littleevangelist.com/childrens_liturgy.php</a:t>
            </a:r>
            <a:endParaRPr lang="en-US" b="1" dirty="0"/>
          </a:p>
          <a:p>
            <a:r>
              <a:rPr lang="en-US" b="1" dirty="0"/>
              <a:t>* YOUTUBE CHANNEL: </a:t>
            </a:r>
            <a:r>
              <a:rPr lang="en-GB" b="1" dirty="0">
                <a:hlinkClick r:id="rId3"/>
              </a:rPr>
              <a:t>https://www.youtube.com/channel/UCndM2GK0dnpWg5ECUscdDcA</a:t>
            </a:r>
            <a:endParaRPr lang="en-GB" b="1" dirty="0"/>
          </a:p>
          <a:p>
            <a:endParaRPr lang="en-US" dirty="0"/>
          </a:p>
          <a:p>
            <a:endParaRPr lang="en-US" dirty="0"/>
          </a:p>
        </p:txBody>
      </p:sp>
    </p:spTree>
    <p:extLst>
      <p:ext uri="{BB962C8B-B14F-4D97-AF65-F5344CB8AC3E}">
        <p14:creationId xmlns:p14="http://schemas.microsoft.com/office/powerpoint/2010/main" val="40057288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18635-E8F7-49CC-93E2-7E8B429924FF}"/>
              </a:ext>
            </a:extLst>
          </p:cNvPr>
          <p:cNvSpPr>
            <a:spLocks noGrp="1"/>
          </p:cNvSpPr>
          <p:nvPr>
            <p:ph type="title"/>
          </p:nvPr>
        </p:nvSpPr>
        <p:spPr>
          <a:xfrm>
            <a:off x="1065214" y="49646"/>
            <a:ext cx="10569740" cy="1219200"/>
          </a:xfrm>
        </p:spPr>
        <p:txBody>
          <a:bodyPr/>
          <a:lstStyle/>
          <a:p>
            <a:r>
              <a:rPr lang="en-US" dirty="0">
                <a:latin typeface="Aharoni" panose="02010803020104030203" pitchFamily="2" charset="-79"/>
                <a:cs typeface="Aharoni" panose="02010803020104030203" pitchFamily="2" charset="-79"/>
              </a:rPr>
              <a:t>This was what the Lord spoke to us last week</a:t>
            </a:r>
            <a:endParaRPr lang="en-GB" dirty="0">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BF67F74A-04A0-495E-9E56-317EC513AA68}"/>
              </a:ext>
            </a:extLst>
          </p:cNvPr>
          <p:cNvSpPr>
            <a:spLocks noGrp="1"/>
          </p:cNvSpPr>
          <p:nvPr>
            <p:ph idx="1"/>
          </p:nvPr>
        </p:nvSpPr>
        <p:spPr/>
        <p:txBody>
          <a:bodyPr/>
          <a:lstStyle/>
          <a:p>
            <a:pPr marL="0" indent="0">
              <a:buNone/>
            </a:pPr>
            <a:r>
              <a:rPr lang="en-US" b="1" dirty="0">
                <a:latin typeface="Abadi" panose="020B0604020104020204" pitchFamily="34" charset="0"/>
              </a:rPr>
              <a:t>FIND YOUR LIFE IN JESUS AND BE WORTHY FOR HIM</a:t>
            </a:r>
          </a:p>
          <a:p>
            <a:r>
              <a:rPr lang="en-US" dirty="0">
                <a:latin typeface="Abadi" panose="020B0604020104020204" pitchFamily="34" charset="0"/>
              </a:rPr>
              <a:t>BY LOVING HIM MORE THAN ANYTHING</a:t>
            </a:r>
          </a:p>
          <a:p>
            <a:r>
              <a:rPr lang="en-US" dirty="0">
                <a:latin typeface="Abadi" panose="020B0604020104020204" pitchFamily="34" charset="0"/>
              </a:rPr>
              <a:t>BY TAKING UP OUR CROSS AND FOLLOWING HIM</a:t>
            </a:r>
          </a:p>
          <a:p>
            <a:pPr marL="0" indent="0">
              <a:buNone/>
            </a:pPr>
            <a:r>
              <a:rPr lang="en-US" dirty="0">
                <a:latin typeface="Abadi" panose="020B0604020104020204" pitchFamily="34" charset="0"/>
              </a:rPr>
              <a:t> </a:t>
            </a:r>
            <a:r>
              <a:rPr lang="en-US" dirty="0">
                <a:solidFill>
                  <a:schemeClr val="accent3">
                    <a:lumMod val="75000"/>
                  </a:schemeClr>
                </a:solidFill>
                <a:latin typeface="Abadi" panose="020B0604020104020204" pitchFamily="34" charset="0"/>
              </a:rPr>
              <a:t>WE RECEIVE JESUS AND HEAVENLY FATHER, </a:t>
            </a:r>
            <a:r>
              <a:rPr lang="en-US" b="1" dirty="0">
                <a:solidFill>
                  <a:schemeClr val="accent3">
                    <a:lumMod val="75000"/>
                  </a:schemeClr>
                </a:solidFill>
                <a:latin typeface="Abadi" panose="020B0604020104020204" pitchFamily="34" charset="0"/>
              </a:rPr>
              <a:t>WHEN WE RECEIVE JESUS AND THOSE WHO SERVE JESUS</a:t>
            </a:r>
            <a:endParaRPr lang="en-US" dirty="0">
              <a:solidFill>
                <a:schemeClr val="accent3">
                  <a:lumMod val="75000"/>
                </a:schemeClr>
              </a:solidFill>
              <a:latin typeface="Abadi" panose="020B0604020104020204" pitchFamily="34" charset="0"/>
            </a:endParaRPr>
          </a:p>
          <a:p>
            <a:pPr marL="0" indent="0">
              <a:buNone/>
            </a:pPr>
            <a:r>
              <a:rPr lang="en-US" dirty="0">
                <a:latin typeface="Abadi" panose="020B0604020104020204" pitchFamily="34" charset="0"/>
              </a:rPr>
              <a:t>* WE ARE REWARDED WHEN WE HELP THEM</a:t>
            </a:r>
          </a:p>
          <a:p>
            <a:pPr marL="0" indent="0">
              <a:buNone/>
            </a:pPr>
            <a:endParaRPr lang="en-US" dirty="0">
              <a:latin typeface="Abadi" panose="020B0604020104020204" pitchFamily="34" charset="0"/>
            </a:endParaRPr>
          </a:p>
          <a:p>
            <a:pPr marL="0" indent="0">
              <a:buNone/>
            </a:pPr>
            <a:endParaRPr lang="en-GB" dirty="0">
              <a:latin typeface="Abadi" panose="020B0604020104020204" pitchFamily="34" charset="0"/>
            </a:endParaRPr>
          </a:p>
        </p:txBody>
      </p:sp>
      <p:sp>
        <p:nvSpPr>
          <p:cNvPr id="5" name="TextBox 4">
            <a:extLst>
              <a:ext uri="{FF2B5EF4-FFF2-40B4-BE49-F238E27FC236}">
                <a16:creationId xmlns:a16="http://schemas.microsoft.com/office/drawing/2014/main" id="{2D3A5DB8-9B22-44D1-86DE-913EA5DE3FDE}"/>
              </a:ext>
            </a:extLst>
          </p:cNvPr>
          <p:cNvSpPr txBox="1"/>
          <p:nvPr/>
        </p:nvSpPr>
        <p:spPr>
          <a:xfrm>
            <a:off x="1744717" y="5125002"/>
            <a:ext cx="8400507" cy="1200329"/>
          </a:xfrm>
          <a:prstGeom prst="rect">
            <a:avLst/>
          </a:prstGeom>
          <a:noFill/>
        </p:spPr>
        <p:txBody>
          <a:bodyPr wrap="square">
            <a:spAutoFit/>
          </a:bodyPr>
          <a:lstStyle/>
          <a:p>
            <a:r>
              <a:rPr lang="en-US" sz="2800" dirty="0">
                <a:solidFill>
                  <a:schemeClr val="tx2"/>
                </a:solidFill>
                <a:latin typeface="Aharoni" panose="02010803020104030203" pitchFamily="2" charset="-79"/>
                <a:cs typeface="Aharoni" panose="02010803020104030203" pitchFamily="2" charset="-79"/>
              </a:rPr>
              <a:t>ARE WE THERE YET</a:t>
            </a:r>
            <a:r>
              <a:rPr lang="en-US" sz="4400" dirty="0">
                <a:solidFill>
                  <a:schemeClr val="tx2"/>
                </a:solidFill>
                <a:latin typeface="Aharoni" panose="02010803020104030203" pitchFamily="2" charset="-79"/>
                <a:cs typeface="Aharoni" panose="02010803020104030203" pitchFamily="2" charset="-79"/>
              </a:rPr>
              <a:t>?</a:t>
            </a:r>
            <a:endParaRPr lang="en-US" sz="2800" dirty="0">
              <a:solidFill>
                <a:schemeClr val="tx2"/>
              </a:solidFill>
              <a:latin typeface="Aharoni" panose="02010803020104030203" pitchFamily="2" charset="-79"/>
              <a:cs typeface="Aharoni" panose="02010803020104030203" pitchFamily="2" charset="-79"/>
            </a:endParaRPr>
          </a:p>
          <a:p>
            <a:r>
              <a:rPr lang="en-US" sz="2800" dirty="0">
                <a:solidFill>
                  <a:schemeClr val="tx2"/>
                </a:solidFill>
                <a:latin typeface="Aharoni" panose="02010803020104030203" pitchFamily="2" charset="-79"/>
                <a:cs typeface="Aharoni" panose="02010803020104030203" pitchFamily="2" charset="-79"/>
              </a:rPr>
              <a:t>LET US SEE WHAT THE LORD TELLS US TODAY…</a:t>
            </a:r>
            <a:endParaRPr lang="en-GB" sz="2800" dirty="0">
              <a:solidFill>
                <a:schemeClr val="tx2"/>
              </a:solidFill>
            </a:endParaRPr>
          </a:p>
        </p:txBody>
      </p:sp>
      <p:pic>
        <p:nvPicPr>
          <p:cNvPr id="2050" name="Picture 2" descr="Free Follow Jesus Cliparts, Download Free Clip Art, Free Clip Art ...">
            <a:extLst>
              <a:ext uri="{FF2B5EF4-FFF2-40B4-BE49-F238E27FC236}">
                <a16:creationId xmlns:a16="http://schemas.microsoft.com/office/drawing/2014/main" id="{80FC25E5-DE7A-447B-A10B-841EADED248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44305" y="1643555"/>
            <a:ext cx="2017986" cy="17854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ward 20clipart ">
            <a:extLst>
              <a:ext uri="{FF2B5EF4-FFF2-40B4-BE49-F238E27FC236}">
                <a16:creationId xmlns:a16="http://schemas.microsoft.com/office/drawing/2014/main" id="{55AEE68A-7FEA-4279-BA71-E351F0881A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2016" y="4119399"/>
            <a:ext cx="1266824" cy="17801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97D48A2-3D37-4380-9F93-AB8FAD70741E}"/>
              </a:ext>
            </a:extLst>
          </p:cNvPr>
          <p:cNvSpPr txBox="1"/>
          <p:nvPr/>
        </p:nvSpPr>
        <p:spPr>
          <a:xfrm>
            <a:off x="10192016" y="4413309"/>
            <a:ext cx="1266824" cy="338554"/>
          </a:xfrm>
          <a:prstGeom prst="rect">
            <a:avLst/>
          </a:prstGeom>
          <a:noFill/>
        </p:spPr>
        <p:txBody>
          <a:bodyPr wrap="square" rtlCol="0">
            <a:spAutoFit/>
          </a:bodyPr>
          <a:lstStyle/>
          <a:p>
            <a:r>
              <a:rPr lang="en-US" sz="1600" b="1" dirty="0">
                <a:solidFill>
                  <a:srgbClr val="FFFF00"/>
                </a:solidFill>
                <a:latin typeface="Abadi" panose="020B0604020104020204" pitchFamily="34" charset="0"/>
              </a:rPr>
              <a:t>REWARDED</a:t>
            </a:r>
            <a:endParaRPr lang="en-GB" sz="1600" b="1" dirty="0">
              <a:solidFill>
                <a:srgbClr val="FFFF00"/>
              </a:solidFill>
              <a:latin typeface="Abadi" panose="020B0604020104020204" pitchFamily="34" charset="0"/>
            </a:endParaRPr>
          </a:p>
        </p:txBody>
      </p:sp>
    </p:spTree>
    <p:extLst>
      <p:ext uri="{BB962C8B-B14F-4D97-AF65-F5344CB8AC3E}">
        <p14:creationId xmlns:p14="http://schemas.microsoft.com/office/powerpoint/2010/main" val="37743907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barn(inVertical)">
                                      <p:cBhvr>
                                        <p:cTn id="21" dur="500"/>
                                        <p:tgtEl>
                                          <p:spTgt spid="205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054"/>
                                        </p:tgtEl>
                                        <p:attrNameLst>
                                          <p:attrName>style.visibility</p:attrName>
                                        </p:attrNameLst>
                                      </p:cBhvr>
                                      <p:to>
                                        <p:strVal val="visible"/>
                                      </p:to>
                                    </p:set>
                                    <p:animEffect transition="in" filter="fade">
                                      <p:cBhvr>
                                        <p:cTn id="32" dur="500"/>
                                        <p:tgtEl>
                                          <p:spTgt spid="205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F0095-C63A-4A7A-A761-C3E0156951F4}"/>
              </a:ext>
            </a:extLst>
          </p:cNvPr>
          <p:cNvSpPr>
            <a:spLocks noGrp="1"/>
          </p:cNvSpPr>
          <p:nvPr>
            <p:ph type="title"/>
          </p:nvPr>
        </p:nvSpPr>
        <p:spPr>
          <a:xfrm>
            <a:off x="0" y="-49039"/>
            <a:ext cx="10058402" cy="3924018"/>
          </a:xfrm>
        </p:spPr>
        <p:txBody>
          <a:bodyPr>
            <a:normAutofit fontScale="90000"/>
          </a:bodyPr>
          <a:lstStyle/>
          <a:p>
            <a:r>
              <a:rPr lang="en-US" dirty="0">
                <a:latin typeface="Abadi" panose="020B0604020104020204" pitchFamily="34" charset="0"/>
              </a:rPr>
              <a:t>LET US CLOSE OUR EYES</a:t>
            </a:r>
            <a:br>
              <a:rPr lang="en-US" dirty="0">
                <a:latin typeface="Abadi" panose="020B0604020104020204" pitchFamily="34" charset="0"/>
              </a:rPr>
            </a:br>
            <a:br>
              <a:rPr lang="en-US" dirty="0">
                <a:latin typeface="Abadi" panose="020B0604020104020204" pitchFamily="34" charset="0"/>
              </a:rPr>
            </a:br>
            <a:r>
              <a:rPr lang="en-US" dirty="0">
                <a:latin typeface="Abadi" panose="020B0604020104020204" pitchFamily="34" charset="0"/>
              </a:rPr>
              <a:t>TAKE 3 DEEP BREATHS</a:t>
            </a:r>
            <a:br>
              <a:rPr lang="en-US" dirty="0">
                <a:latin typeface="Abadi" panose="020B0604020104020204" pitchFamily="34" charset="0"/>
              </a:rPr>
            </a:br>
            <a:br>
              <a:rPr lang="en-US" dirty="0">
                <a:latin typeface="Abadi" panose="020B0604020104020204" pitchFamily="34" charset="0"/>
              </a:rPr>
            </a:br>
            <a:r>
              <a:rPr lang="en-US" dirty="0">
                <a:latin typeface="Abadi" panose="020B0604020104020204" pitchFamily="34" charset="0"/>
              </a:rPr>
              <a:t>IN EACH BREATH YOU TAKE, SAY TO YOURSELF:  	 	              </a:t>
            </a:r>
            <a:br>
              <a:rPr lang="en-US" dirty="0">
                <a:latin typeface="Abadi" panose="020B0604020104020204" pitchFamily="34" charset="0"/>
              </a:rPr>
            </a:br>
            <a:r>
              <a:rPr lang="en-US" b="1" dirty="0">
                <a:latin typeface="Abadi" panose="020B0604020104020204" pitchFamily="34" charset="0"/>
              </a:rPr>
              <a:t>                           </a:t>
            </a:r>
            <a:r>
              <a:rPr lang="en-US" sz="4400" b="1" dirty="0">
                <a:solidFill>
                  <a:schemeClr val="accent3">
                    <a:lumMod val="75000"/>
                  </a:schemeClr>
                </a:solidFill>
                <a:latin typeface="Abadi" panose="020B0604020104020204" pitchFamily="34" charset="0"/>
              </a:rPr>
              <a:t>‘JESUS, I LOVE YOU’</a:t>
            </a:r>
            <a:br>
              <a:rPr lang="en-US" dirty="0">
                <a:latin typeface="Abadi" panose="020B0604020104020204" pitchFamily="34" charset="0"/>
              </a:rPr>
            </a:br>
            <a:endParaRPr lang="en-GB" dirty="0">
              <a:latin typeface="Abadi" panose="020B0604020104020204" pitchFamily="34" charset="0"/>
            </a:endParaRPr>
          </a:p>
        </p:txBody>
      </p:sp>
      <p:sp>
        <p:nvSpPr>
          <p:cNvPr id="5" name="TextBox 4">
            <a:extLst>
              <a:ext uri="{FF2B5EF4-FFF2-40B4-BE49-F238E27FC236}">
                <a16:creationId xmlns:a16="http://schemas.microsoft.com/office/drawing/2014/main" id="{4261CBB1-C232-4898-9AB9-1C430A9168CA}"/>
              </a:ext>
            </a:extLst>
          </p:cNvPr>
          <p:cNvSpPr txBox="1"/>
          <p:nvPr/>
        </p:nvSpPr>
        <p:spPr>
          <a:xfrm>
            <a:off x="-1545022" y="5076395"/>
            <a:ext cx="9715228" cy="1508105"/>
          </a:xfrm>
          <a:prstGeom prst="rect">
            <a:avLst/>
          </a:prstGeom>
          <a:noFill/>
        </p:spPr>
        <p:txBody>
          <a:bodyPr wrap="square">
            <a:spAutoFit/>
          </a:bodyPr>
          <a:lstStyle/>
          <a:p>
            <a:r>
              <a:rPr lang="en-US" sz="2800" b="1" dirty="0">
                <a:solidFill>
                  <a:schemeClr val="accent6">
                    <a:lumMod val="50000"/>
                  </a:schemeClr>
                </a:solidFill>
                <a:latin typeface="Abadi" panose="020B0604020104020204" pitchFamily="34" charset="0"/>
              </a:rPr>
              <a:t> </a:t>
            </a:r>
          </a:p>
          <a:p>
            <a:r>
              <a:rPr lang="en-US" sz="2800" b="1" dirty="0">
                <a:solidFill>
                  <a:schemeClr val="accent6">
                    <a:lumMod val="50000"/>
                  </a:schemeClr>
                </a:solidFill>
                <a:latin typeface="Abadi" panose="020B0604020104020204" pitchFamily="34" charset="0"/>
              </a:rPr>
              <a:t>	</a:t>
            </a:r>
            <a:r>
              <a:rPr lang="en-US" sz="3600" b="1" dirty="0">
                <a:latin typeface="Abadi" panose="020B0604020104020204" pitchFamily="34" charset="0"/>
              </a:rPr>
              <a:t>          ‘COME TO ME… FIND REST IN ME.’</a:t>
            </a:r>
            <a:br>
              <a:rPr lang="en-US" sz="2800" b="1" dirty="0">
                <a:solidFill>
                  <a:schemeClr val="accent6">
                    <a:lumMod val="50000"/>
                  </a:schemeClr>
                </a:solidFill>
                <a:latin typeface="Abadi" panose="020B0604020104020204" pitchFamily="34" charset="0"/>
              </a:rPr>
            </a:br>
            <a:endParaRPr lang="en-GB" sz="2800" b="1" dirty="0">
              <a:solidFill>
                <a:schemeClr val="accent6">
                  <a:lumMod val="50000"/>
                </a:schemeClr>
              </a:solidFill>
            </a:endParaRPr>
          </a:p>
        </p:txBody>
      </p:sp>
      <p:pic>
        <p:nvPicPr>
          <p:cNvPr id="4" name="Picture 3">
            <a:extLst>
              <a:ext uri="{FF2B5EF4-FFF2-40B4-BE49-F238E27FC236}">
                <a16:creationId xmlns:a16="http://schemas.microsoft.com/office/drawing/2014/main" id="{635CEF59-20DC-450C-8D82-26C306D4B91D}"/>
              </a:ext>
            </a:extLst>
          </p:cNvPr>
          <p:cNvPicPr>
            <a:picLocks noChangeAspect="1"/>
          </p:cNvPicPr>
          <p:nvPr/>
        </p:nvPicPr>
        <p:blipFill>
          <a:blip r:embed="rId2"/>
          <a:stretch>
            <a:fillRect/>
          </a:stretch>
        </p:blipFill>
        <p:spPr>
          <a:xfrm>
            <a:off x="7811748" y="3333251"/>
            <a:ext cx="1552575" cy="2581275"/>
          </a:xfrm>
          <a:prstGeom prst="rect">
            <a:avLst/>
          </a:prstGeom>
        </p:spPr>
      </p:pic>
      <p:sp>
        <p:nvSpPr>
          <p:cNvPr id="6" name="Speech Bubble: Rectangle 5">
            <a:extLst>
              <a:ext uri="{FF2B5EF4-FFF2-40B4-BE49-F238E27FC236}">
                <a16:creationId xmlns:a16="http://schemas.microsoft.com/office/drawing/2014/main" id="{D2AAC8DF-0A49-45E6-8DF1-B29D1BE5A0D9}"/>
              </a:ext>
            </a:extLst>
          </p:cNvPr>
          <p:cNvSpPr/>
          <p:nvPr/>
        </p:nvSpPr>
        <p:spPr>
          <a:xfrm>
            <a:off x="9101165" y="2093352"/>
            <a:ext cx="2857227" cy="1239900"/>
          </a:xfrm>
          <a:prstGeom prst="wedgeRectCallout">
            <a:avLst>
              <a:gd name="adj1" fmla="val -40957"/>
              <a:gd name="adj2" fmla="val 76850"/>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36A59E8F-0AB3-4303-A183-D391E5722006}"/>
              </a:ext>
            </a:extLst>
          </p:cNvPr>
          <p:cNvSpPr txBox="1"/>
          <p:nvPr/>
        </p:nvSpPr>
        <p:spPr>
          <a:xfrm>
            <a:off x="9262810" y="2414199"/>
            <a:ext cx="2571380" cy="646331"/>
          </a:xfrm>
          <a:prstGeom prst="rect">
            <a:avLst/>
          </a:prstGeom>
          <a:noFill/>
        </p:spPr>
        <p:txBody>
          <a:bodyPr wrap="square" rtlCol="0">
            <a:spAutoFit/>
          </a:bodyPr>
          <a:lstStyle/>
          <a:p>
            <a:pPr algn="ctr"/>
            <a:r>
              <a:rPr lang="en-US" b="1" dirty="0">
                <a:latin typeface="Abadi" panose="020B0604020104020204" pitchFamily="34" charset="0"/>
              </a:rPr>
              <a:t>DID YOU FIND PEACE WHEN YOU DID THIS?</a:t>
            </a:r>
          </a:p>
        </p:txBody>
      </p:sp>
      <p:sp>
        <p:nvSpPr>
          <p:cNvPr id="10" name="Speech Bubble: Rectangle 9">
            <a:extLst>
              <a:ext uri="{FF2B5EF4-FFF2-40B4-BE49-F238E27FC236}">
                <a16:creationId xmlns:a16="http://schemas.microsoft.com/office/drawing/2014/main" id="{BD9DA657-72D2-42BA-B985-6C7117CE0EDA}"/>
              </a:ext>
            </a:extLst>
          </p:cNvPr>
          <p:cNvSpPr/>
          <p:nvPr/>
        </p:nvSpPr>
        <p:spPr>
          <a:xfrm>
            <a:off x="4483144" y="3705130"/>
            <a:ext cx="2857227" cy="1239900"/>
          </a:xfrm>
          <a:prstGeom prst="wedgeRectCallout">
            <a:avLst>
              <a:gd name="adj1" fmla="val 78962"/>
              <a:gd name="adj2" fmla="val -6222"/>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11" name="TextBox 10">
            <a:extLst>
              <a:ext uri="{FF2B5EF4-FFF2-40B4-BE49-F238E27FC236}">
                <a16:creationId xmlns:a16="http://schemas.microsoft.com/office/drawing/2014/main" id="{542EEDB8-434A-4E34-A42E-AED8D7ACD8AC}"/>
              </a:ext>
            </a:extLst>
          </p:cNvPr>
          <p:cNvSpPr txBox="1"/>
          <p:nvPr/>
        </p:nvSpPr>
        <p:spPr>
          <a:xfrm>
            <a:off x="4579426" y="3988095"/>
            <a:ext cx="2664662" cy="923330"/>
          </a:xfrm>
          <a:prstGeom prst="rect">
            <a:avLst/>
          </a:prstGeom>
          <a:noFill/>
        </p:spPr>
        <p:txBody>
          <a:bodyPr wrap="square" rtlCol="0">
            <a:spAutoFit/>
          </a:bodyPr>
          <a:lstStyle/>
          <a:p>
            <a:pPr algn="ctr"/>
            <a:r>
              <a:rPr lang="en-US" sz="1800" b="1" dirty="0">
                <a:solidFill>
                  <a:schemeClr val="accent6">
                    <a:lumMod val="50000"/>
                  </a:schemeClr>
                </a:solidFill>
                <a:latin typeface="Abadi" panose="020B0604020104020204" pitchFamily="34" charset="0"/>
              </a:rPr>
              <a:t>THIS IS WHAT OUR GOSPEL IS TODAY</a:t>
            </a:r>
          </a:p>
          <a:p>
            <a:endParaRPr lang="en-GB" dirty="0"/>
          </a:p>
        </p:txBody>
      </p:sp>
    </p:spTree>
    <p:extLst>
      <p:ext uri="{BB962C8B-B14F-4D97-AF65-F5344CB8AC3E}">
        <p14:creationId xmlns:p14="http://schemas.microsoft.com/office/powerpoint/2010/main" val="828740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7" grpId="0"/>
      <p:bldP spid="10"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5957-57CE-4849-9508-ED486070C9F0}"/>
              </a:ext>
            </a:extLst>
          </p:cNvPr>
          <p:cNvSpPr>
            <a:spLocks noGrp="1"/>
          </p:cNvSpPr>
          <p:nvPr>
            <p:ph type="title"/>
          </p:nvPr>
        </p:nvSpPr>
        <p:spPr>
          <a:xfrm>
            <a:off x="557047" y="180798"/>
            <a:ext cx="10643312" cy="1219200"/>
          </a:xfrm>
        </p:spPr>
        <p:txBody>
          <a:bodyPr/>
          <a:lstStyle/>
          <a:p>
            <a:r>
              <a:rPr lang="en-US" b="1" dirty="0">
                <a:solidFill>
                  <a:schemeClr val="tx1"/>
                </a:solidFill>
                <a:latin typeface="Abadi" panose="020B0604020104020204" pitchFamily="34" charset="0"/>
              </a:rPr>
              <a:t>ARE WE WORRIED ABOUT ANYTHING?</a:t>
            </a:r>
            <a:endParaRPr lang="en-GB" b="1" dirty="0">
              <a:solidFill>
                <a:schemeClr val="tx1"/>
              </a:solidFill>
              <a:latin typeface="Abadi" panose="020B0604020104020204" pitchFamily="34" charset="0"/>
            </a:endParaRPr>
          </a:p>
        </p:txBody>
      </p:sp>
      <p:sp>
        <p:nvSpPr>
          <p:cNvPr id="3" name="Content Placeholder 2">
            <a:extLst>
              <a:ext uri="{FF2B5EF4-FFF2-40B4-BE49-F238E27FC236}">
                <a16:creationId xmlns:a16="http://schemas.microsoft.com/office/drawing/2014/main" id="{A467E290-5593-40BC-9023-12883C625912}"/>
              </a:ext>
            </a:extLst>
          </p:cNvPr>
          <p:cNvSpPr>
            <a:spLocks noGrp="1"/>
          </p:cNvSpPr>
          <p:nvPr>
            <p:ph idx="1"/>
          </p:nvPr>
        </p:nvSpPr>
        <p:spPr>
          <a:xfrm>
            <a:off x="346842" y="1730789"/>
            <a:ext cx="12282924" cy="4229100"/>
          </a:xfrm>
        </p:spPr>
        <p:txBody>
          <a:bodyPr/>
          <a:lstStyle/>
          <a:p>
            <a:pPr marL="0" indent="0">
              <a:buNone/>
            </a:pPr>
            <a:r>
              <a:rPr lang="en-US" sz="3200" b="1" dirty="0">
                <a:solidFill>
                  <a:schemeClr val="bg2">
                    <a:lumMod val="50000"/>
                  </a:schemeClr>
                </a:solidFill>
                <a:latin typeface="Abadi" panose="020B0604020104020204" pitchFamily="34" charset="0"/>
              </a:rPr>
              <a:t>ARE WE WORKING HARD FOR SOMETHING?</a:t>
            </a:r>
          </a:p>
          <a:p>
            <a:pPr marL="0" indent="0">
              <a:buNone/>
            </a:pPr>
            <a:r>
              <a:rPr lang="en-US" b="1" dirty="0">
                <a:solidFill>
                  <a:schemeClr val="accent6">
                    <a:lumMod val="50000"/>
                  </a:schemeClr>
                </a:solidFill>
              </a:rPr>
              <a:t>THEN THE GOSPEL IS FOR YOU</a:t>
            </a:r>
          </a:p>
          <a:p>
            <a:pPr marL="0" indent="0">
              <a:buNone/>
            </a:pPr>
            <a:r>
              <a:rPr lang="en-US" b="1" dirty="0">
                <a:solidFill>
                  <a:schemeClr val="accent6">
                    <a:lumMod val="50000"/>
                  </a:schemeClr>
                </a:solidFill>
              </a:rPr>
              <a:t>           </a:t>
            </a:r>
            <a:r>
              <a:rPr lang="en-US" b="1" dirty="0">
                <a:solidFill>
                  <a:schemeClr val="accent5"/>
                </a:solidFill>
              </a:rPr>
              <a:t>JESUS SAYS, </a:t>
            </a:r>
          </a:p>
          <a:p>
            <a:pPr marL="0" indent="0">
              <a:buNone/>
            </a:pPr>
            <a:endParaRPr lang="en-GB" b="1" dirty="0">
              <a:solidFill>
                <a:schemeClr val="accent5"/>
              </a:solidFill>
            </a:endParaRPr>
          </a:p>
          <a:p>
            <a:pPr marL="0" indent="0">
              <a:buNone/>
            </a:pPr>
            <a:endParaRPr lang="en-GB" b="1" dirty="0">
              <a:solidFill>
                <a:schemeClr val="accent5"/>
              </a:solidFill>
            </a:endParaRPr>
          </a:p>
          <a:p>
            <a:pPr marL="0" indent="0">
              <a:buNone/>
            </a:pPr>
            <a:endParaRPr lang="en-GB" b="1" dirty="0">
              <a:solidFill>
                <a:schemeClr val="accent5"/>
              </a:solidFill>
            </a:endParaRPr>
          </a:p>
          <a:p>
            <a:pPr marL="0" indent="0">
              <a:buNone/>
            </a:pPr>
            <a:endParaRPr lang="en-GB" b="1" dirty="0">
              <a:solidFill>
                <a:schemeClr val="accent5"/>
              </a:solidFill>
            </a:endParaRPr>
          </a:p>
        </p:txBody>
      </p:sp>
      <p:sp>
        <p:nvSpPr>
          <p:cNvPr id="5" name="TextBox 4">
            <a:extLst>
              <a:ext uri="{FF2B5EF4-FFF2-40B4-BE49-F238E27FC236}">
                <a16:creationId xmlns:a16="http://schemas.microsoft.com/office/drawing/2014/main" id="{71189347-389C-43D9-A130-DDDE6CEC8843}"/>
              </a:ext>
            </a:extLst>
          </p:cNvPr>
          <p:cNvSpPr txBox="1"/>
          <p:nvPr/>
        </p:nvSpPr>
        <p:spPr>
          <a:xfrm>
            <a:off x="3620590" y="3429000"/>
            <a:ext cx="8492359" cy="2308324"/>
          </a:xfrm>
          <a:prstGeom prst="rect">
            <a:avLst/>
          </a:prstGeom>
          <a:noFill/>
        </p:spPr>
        <p:txBody>
          <a:bodyPr wrap="square">
            <a:spAutoFit/>
          </a:bodyPr>
          <a:lstStyle/>
          <a:p>
            <a:r>
              <a:rPr lang="en-US" sz="2400" b="1" i="0" dirty="0">
                <a:solidFill>
                  <a:srgbClr val="333333"/>
                </a:solidFill>
                <a:effectLst/>
                <a:latin typeface="Abadi" panose="020B0604020104020204" pitchFamily="34" charset="0"/>
              </a:rPr>
              <a:t>“Come to me, all you who </a:t>
            </a:r>
            <a:r>
              <a:rPr lang="en-US" sz="2400" b="1" i="0" dirty="0" err="1">
                <a:solidFill>
                  <a:srgbClr val="333333"/>
                </a:solidFill>
                <a:effectLst/>
                <a:latin typeface="Abadi" panose="020B0604020104020204" pitchFamily="34" charset="0"/>
              </a:rPr>
              <a:t>labour</a:t>
            </a:r>
            <a:r>
              <a:rPr lang="en-US" sz="2400" b="1" i="0" dirty="0">
                <a:solidFill>
                  <a:srgbClr val="333333"/>
                </a:solidFill>
                <a:effectLst/>
                <a:latin typeface="Abadi" panose="020B0604020104020204" pitchFamily="34" charset="0"/>
              </a:rPr>
              <a:t> and are burdened,</a:t>
            </a:r>
            <a:br>
              <a:rPr lang="en-US" sz="2400" b="1" dirty="0">
                <a:latin typeface="Abadi" panose="020B0604020104020204" pitchFamily="34" charset="0"/>
              </a:rPr>
            </a:br>
            <a:r>
              <a:rPr lang="en-US" sz="2400" b="1" i="0" dirty="0">
                <a:solidFill>
                  <a:srgbClr val="333333"/>
                </a:solidFill>
                <a:effectLst/>
                <a:latin typeface="Abadi" panose="020B0604020104020204" pitchFamily="34" charset="0"/>
              </a:rPr>
              <a:t>and I will give you rest.</a:t>
            </a:r>
            <a:br>
              <a:rPr lang="en-US" sz="2400" b="1" dirty="0">
                <a:latin typeface="Abadi" panose="020B0604020104020204" pitchFamily="34" charset="0"/>
              </a:rPr>
            </a:br>
            <a:r>
              <a:rPr lang="en-US" sz="2400" b="1" i="0" dirty="0">
                <a:solidFill>
                  <a:srgbClr val="333333"/>
                </a:solidFill>
                <a:effectLst/>
                <a:latin typeface="Abadi" panose="020B0604020104020204" pitchFamily="34" charset="0"/>
              </a:rPr>
              <a:t>Take my yoke upon you and learn from me,</a:t>
            </a:r>
            <a:br>
              <a:rPr lang="en-US" sz="2400" b="1" dirty="0">
                <a:latin typeface="Abadi" panose="020B0604020104020204" pitchFamily="34" charset="0"/>
              </a:rPr>
            </a:br>
            <a:r>
              <a:rPr lang="en-US" sz="2400" b="1" i="0" dirty="0">
                <a:solidFill>
                  <a:srgbClr val="333333"/>
                </a:solidFill>
                <a:effectLst/>
                <a:latin typeface="Abadi" panose="020B0604020104020204" pitchFamily="34" charset="0"/>
              </a:rPr>
              <a:t>for I am meek and humble of heart;</a:t>
            </a:r>
            <a:br>
              <a:rPr lang="en-US" sz="2400" b="1" dirty="0">
                <a:latin typeface="Abadi" panose="020B0604020104020204" pitchFamily="34" charset="0"/>
              </a:rPr>
            </a:br>
            <a:r>
              <a:rPr lang="en-US" sz="2400" b="1" i="0" dirty="0">
                <a:solidFill>
                  <a:srgbClr val="333333"/>
                </a:solidFill>
                <a:effectLst/>
                <a:latin typeface="Abadi" panose="020B0604020104020204" pitchFamily="34" charset="0"/>
              </a:rPr>
              <a:t>and you will find rest for yourselves.</a:t>
            </a:r>
            <a:br>
              <a:rPr lang="en-US" sz="2400" b="1" dirty="0">
                <a:latin typeface="Abadi" panose="020B0604020104020204" pitchFamily="34" charset="0"/>
              </a:rPr>
            </a:br>
            <a:r>
              <a:rPr lang="en-US" sz="2400" b="1" i="0" dirty="0">
                <a:solidFill>
                  <a:srgbClr val="333333"/>
                </a:solidFill>
                <a:effectLst/>
                <a:latin typeface="Abadi" panose="020B0604020104020204" pitchFamily="34" charset="0"/>
              </a:rPr>
              <a:t>For my yoke is easy, and my burden light.”- Matthew 11:28-30</a:t>
            </a:r>
            <a:endParaRPr lang="en-GB" sz="2400" b="1" dirty="0">
              <a:latin typeface="Abadi" panose="020B0604020104020204" pitchFamily="34" charset="0"/>
            </a:endParaRPr>
          </a:p>
        </p:txBody>
      </p:sp>
      <p:sp>
        <p:nvSpPr>
          <p:cNvPr id="7" name="TextBox 6">
            <a:extLst>
              <a:ext uri="{FF2B5EF4-FFF2-40B4-BE49-F238E27FC236}">
                <a16:creationId xmlns:a16="http://schemas.microsoft.com/office/drawing/2014/main" id="{4C949389-7B3C-4189-A5B6-C86188C20D31}"/>
              </a:ext>
            </a:extLst>
          </p:cNvPr>
          <p:cNvSpPr txBox="1"/>
          <p:nvPr/>
        </p:nvSpPr>
        <p:spPr>
          <a:xfrm>
            <a:off x="152623" y="5979055"/>
            <a:ext cx="6190592" cy="400110"/>
          </a:xfrm>
          <a:prstGeom prst="rect">
            <a:avLst/>
          </a:prstGeom>
          <a:noFill/>
        </p:spPr>
        <p:txBody>
          <a:bodyPr wrap="square">
            <a:spAutoFit/>
          </a:bodyPr>
          <a:lstStyle/>
          <a:p>
            <a:r>
              <a:rPr lang="en-US" b="1" dirty="0">
                <a:solidFill>
                  <a:schemeClr val="accent5"/>
                </a:solidFill>
              </a:rPr>
              <a:t> </a:t>
            </a:r>
            <a:r>
              <a:rPr lang="en-US" sz="2000" b="1" dirty="0">
                <a:solidFill>
                  <a:srgbClr val="002060"/>
                </a:solidFill>
                <a:latin typeface="Abadi" panose="020B0604020104020204" pitchFamily="34" charset="0"/>
              </a:rPr>
              <a:t>SO WHAT IS JESUS ASKING US TO DO?</a:t>
            </a:r>
            <a:endParaRPr lang="en-GB" sz="2000" dirty="0">
              <a:solidFill>
                <a:srgbClr val="002060"/>
              </a:solidFill>
              <a:latin typeface="Abadi" panose="020B0604020104020204" pitchFamily="34" charset="0"/>
            </a:endParaRPr>
          </a:p>
        </p:txBody>
      </p:sp>
      <p:pic>
        <p:nvPicPr>
          <p:cNvPr id="9" name="Picture 8" descr="A picture containing drawing&#10;&#10;Description automatically generated">
            <a:extLst>
              <a:ext uri="{FF2B5EF4-FFF2-40B4-BE49-F238E27FC236}">
                <a16:creationId xmlns:a16="http://schemas.microsoft.com/office/drawing/2014/main" id="{47972644-B101-4FC2-85D8-045EEADA91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9872" y="417468"/>
            <a:ext cx="1516623" cy="1590008"/>
          </a:xfrm>
          <a:prstGeom prst="rect">
            <a:avLst/>
          </a:prstGeom>
        </p:spPr>
      </p:pic>
      <p:pic>
        <p:nvPicPr>
          <p:cNvPr id="11" name="Picture 10" descr="A drawing of a person&#10;&#10;Description automatically generated">
            <a:extLst>
              <a:ext uri="{FF2B5EF4-FFF2-40B4-BE49-F238E27FC236}">
                <a16:creationId xmlns:a16="http://schemas.microsoft.com/office/drawing/2014/main" id="{1DBB6C23-1C97-4F63-BF3E-09CBC41D2C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768" y="3870842"/>
            <a:ext cx="2095393" cy="1552496"/>
          </a:xfrm>
          <a:prstGeom prst="rect">
            <a:avLst/>
          </a:prstGeom>
        </p:spPr>
      </p:pic>
    </p:spTree>
    <p:extLst>
      <p:ext uri="{BB962C8B-B14F-4D97-AF65-F5344CB8AC3E}">
        <p14:creationId xmlns:p14="http://schemas.microsoft.com/office/powerpoint/2010/main" val="25097765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500"/>
                                        <p:tgtEl>
                                          <p:spTgt spid="3">
                                            <p:txEl>
                                              <p:pRg st="2" end="2"/>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a:t>BE HUMBLE</a:t>
            </a:r>
            <a:endParaRPr b="1" dirty="0"/>
          </a:p>
        </p:txBody>
      </p:sp>
      <p:sp>
        <p:nvSpPr>
          <p:cNvPr id="14" name="Content Placeholder 13"/>
          <p:cNvSpPr>
            <a:spLocks noGrp="1"/>
          </p:cNvSpPr>
          <p:nvPr>
            <p:ph idx="1"/>
          </p:nvPr>
        </p:nvSpPr>
        <p:spPr/>
        <p:txBody>
          <a:bodyPr/>
          <a:lstStyle/>
          <a:p>
            <a:r>
              <a:rPr lang="en-US" b="1" dirty="0"/>
              <a:t>GOD REVEALS HIS WAY TO THE HUMBLE</a:t>
            </a:r>
          </a:p>
          <a:p>
            <a:r>
              <a:rPr lang="en-US" b="1" dirty="0"/>
              <a:t>EVEN THOUGH HE IS THE SON OF GOD, JESUS HUMBLED HIMSELF AND OBEYED GOD IN ALL THINGS</a:t>
            </a:r>
          </a:p>
          <a:p>
            <a:r>
              <a:rPr lang="en-US" b="1" dirty="0"/>
              <a:t>JESUS ASKS US TO BE LIKE HIM - HUMBLE AND GENTLE</a:t>
            </a:r>
          </a:p>
          <a:p>
            <a:endParaRPr b="1" dirty="0"/>
          </a:p>
        </p:txBody>
      </p:sp>
      <p:sp>
        <p:nvSpPr>
          <p:cNvPr id="8" name="TextBox 7">
            <a:extLst>
              <a:ext uri="{FF2B5EF4-FFF2-40B4-BE49-F238E27FC236}">
                <a16:creationId xmlns:a16="http://schemas.microsoft.com/office/drawing/2014/main" id="{4761E5CC-E921-4739-87C9-70217FBE35EC}"/>
              </a:ext>
            </a:extLst>
          </p:cNvPr>
          <p:cNvSpPr txBox="1"/>
          <p:nvPr/>
        </p:nvSpPr>
        <p:spPr>
          <a:xfrm>
            <a:off x="477078" y="4116304"/>
            <a:ext cx="6179485" cy="1938992"/>
          </a:xfrm>
          <a:prstGeom prst="rect">
            <a:avLst/>
          </a:prstGeom>
          <a:noFill/>
        </p:spPr>
        <p:txBody>
          <a:bodyPr wrap="square">
            <a:spAutoFit/>
          </a:bodyPr>
          <a:lstStyle/>
          <a:p>
            <a:pPr marL="0" indent="0" algn="ctr">
              <a:buNone/>
            </a:pPr>
            <a:r>
              <a:rPr lang="en-US" sz="2400" b="1" dirty="0">
                <a:solidFill>
                  <a:srgbClr val="000000"/>
                </a:solidFill>
                <a:latin typeface="Abadi" panose="020B0604020104020204" pitchFamily="34" charset="0"/>
              </a:rPr>
              <a:t>JUST LIKE A LITTLE CHILD WHO TRUSTS AND DEPENDS ON THEIR PARENTS FOR EVERYTHING, WE HAVE TO SURRENDER OURSELVES TO THE LORD AND ALLOW JESUS </a:t>
            </a:r>
          </a:p>
          <a:p>
            <a:pPr marL="0" indent="0" algn="ctr">
              <a:buNone/>
            </a:pPr>
            <a:r>
              <a:rPr lang="en-US" sz="2400" b="1" dirty="0">
                <a:solidFill>
                  <a:srgbClr val="000000"/>
                </a:solidFill>
                <a:latin typeface="Abadi" panose="020B0604020104020204" pitchFamily="34" charset="0"/>
              </a:rPr>
              <a:t>TO WORK FOR US…</a:t>
            </a:r>
          </a:p>
        </p:txBody>
      </p:sp>
      <p:pic>
        <p:nvPicPr>
          <p:cNvPr id="5" name="Picture 4" descr="A picture containing drawing&#10;&#10;Description automatically generated">
            <a:extLst>
              <a:ext uri="{FF2B5EF4-FFF2-40B4-BE49-F238E27FC236}">
                <a16:creationId xmlns:a16="http://schemas.microsoft.com/office/drawing/2014/main" id="{8C6EBCE6-3391-45E4-B180-16E5A6FFD5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7084" y="3940527"/>
            <a:ext cx="4152686" cy="2418231"/>
          </a:xfrm>
          <a:prstGeom prst="rect">
            <a:avLst/>
          </a:prstGeom>
          <a:ln>
            <a:noFill/>
          </a:ln>
          <a:effectLst>
            <a:softEdge rad="112500"/>
          </a:effectLst>
        </p:spPr>
      </p:pic>
    </p:spTree>
    <p:extLst>
      <p:ext uri="{BB962C8B-B14F-4D97-AF65-F5344CB8AC3E}">
        <p14:creationId xmlns:p14="http://schemas.microsoft.com/office/powerpoint/2010/main" val="30810741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fade">
                                      <p:cBhvr>
                                        <p:cTn id="22" dur="5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badi" panose="020B0604020104020204" pitchFamily="34" charset="0"/>
              </a:rPr>
              <a:t>‘THE FATHER REVEALS TO THE SON AND THE SON REVEALS TO THOSE WHOM HE CHOOSES’</a:t>
            </a:r>
          </a:p>
        </p:txBody>
      </p:sp>
      <p:sp>
        <p:nvSpPr>
          <p:cNvPr id="6" name="Content Placeholder 5">
            <a:extLst>
              <a:ext uri="{FF2B5EF4-FFF2-40B4-BE49-F238E27FC236}">
                <a16:creationId xmlns:a16="http://schemas.microsoft.com/office/drawing/2014/main" id="{309817C6-4010-4ACA-AA22-D122F904DF3D}"/>
              </a:ext>
            </a:extLst>
          </p:cNvPr>
          <p:cNvSpPr>
            <a:spLocks noGrp="1"/>
          </p:cNvSpPr>
          <p:nvPr>
            <p:ph sz="half" idx="2"/>
          </p:nvPr>
        </p:nvSpPr>
        <p:spPr>
          <a:xfrm>
            <a:off x="6172200" y="1825625"/>
            <a:ext cx="5546834" cy="4187952"/>
          </a:xfrm>
        </p:spPr>
        <p:txBody>
          <a:bodyPr/>
          <a:lstStyle/>
          <a:p>
            <a:pPr marL="0" indent="0" algn="ctr">
              <a:buNone/>
            </a:pPr>
            <a:r>
              <a:rPr lang="en-US" sz="3200" b="1" dirty="0">
                <a:solidFill>
                  <a:schemeClr val="accent3">
                    <a:lumMod val="75000"/>
                  </a:schemeClr>
                </a:solidFill>
                <a:latin typeface="Abadi" panose="020B0604020104020204" pitchFamily="34" charset="0"/>
              </a:rPr>
              <a:t>BE THE CHOSEN ONE</a:t>
            </a:r>
          </a:p>
          <a:p>
            <a:pPr marL="0" indent="0">
              <a:buNone/>
            </a:pPr>
            <a:r>
              <a:rPr lang="en-US" b="1" dirty="0"/>
              <a:t>How can we be the chosen one?</a:t>
            </a:r>
          </a:p>
          <a:p>
            <a:pPr marL="0" indent="0">
              <a:buNone/>
            </a:pPr>
            <a:endParaRPr lang="en-US" b="1" dirty="0"/>
          </a:p>
          <a:p>
            <a:pPr marL="0" indent="0">
              <a:buNone/>
            </a:pPr>
            <a:r>
              <a:rPr lang="en-US" b="1" dirty="0"/>
              <a:t>Jesus says, COME TO ME</a:t>
            </a:r>
          </a:p>
          <a:p>
            <a:pPr marL="0" indent="0">
              <a:buNone/>
            </a:pPr>
            <a:r>
              <a:rPr lang="en-US" b="1" dirty="0"/>
              <a:t>            &amp; LEARN FROM ME</a:t>
            </a:r>
            <a:endParaRPr lang="en-GB" b="1" dirty="0"/>
          </a:p>
        </p:txBody>
      </p:sp>
      <p:pic>
        <p:nvPicPr>
          <p:cNvPr id="4" name="Picture 3">
            <a:extLst>
              <a:ext uri="{FF2B5EF4-FFF2-40B4-BE49-F238E27FC236}">
                <a16:creationId xmlns:a16="http://schemas.microsoft.com/office/drawing/2014/main" id="{5730249F-36E6-43C2-A016-2ADA5B514428}"/>
              </a:ext>
            </a:extLst>
          </p:cNvPr>
          <p:cNvPicPr>
            <a:picLocks noChangeAspect="1"/>
          </p:cNvPicPr>
          <p:nvPr/>
        </p:nvPicPr>
        <p:blipFill>
          <a:blip r:embed="rId2"/>
          <a:stretch>
            <a:fillRect/>
          </a:stretch>
        </p:blipFill>
        <p:spPr>
          <a:xfrm>
            <a:off x="1773456" y="2036214"/>
            <a:ext cx="3597330" cy="3889499"/>
          </a:xfrm>
          <a:prstGeom prst="rect">
            <a:avLst/>
          </a:prstGeom>
        </p:spPr>
      </p:pic>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1000"/>
                                        <p:tgtEl>
                                          <p:spTgt spid="6">
                                            <p:txEl>
                                              <p:pRg st="3" end="3"/>
                                            </p:txEl>
                                          </p:spTgt>
                                        </p:tgtEl>
                                      </p:cBhvr>
                                    </p:animEffect>
                                    <p:anim calcmode="lin" valueType="num">
                                      <p:cBhvr>
                                        <p:cTn id="2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1000"/>
                                        <p:tgtEl>
                                          <p:spTgt spid="6">
                                            <p:txEl>
                                              <p:pRg st="4" end="4"/>
                                            </p:txEl>
                                          </p:spTgt>
                                        </p:tgtEl>
                                      </p:cBhvr>
                                    </p:animEffect>
                                    <p:anim calcmode="lin" valueType="num">
                                      <p:cBhvr>
                                        <p:cTn id="3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3D301FF2-C712-4BF5-9C34-755B122E1287}"/>
              </a:ext>
            </a:extLst>
          </p:cNvPr>
          <p:cNvSpPr txBox="1">
            <a:spLocks/>
          </p:cNvSpPr>
          <p:nvPr/>
        </p:nvSpPr>
        <p:spPr>
          <a:xfrm>
            <a:off x="1066799" y="408252"/>
            <a:ext cx="10058402" cy="121615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en-US" b="1" dirty="0">
                <a:solidFill>
                  <a:schemeClr val="accent3">
                    <a:lumMod val="75000"/>
                  </a:schemeClr>
                </a:solidFill>
              </a:rPr>
              <a:t>JESUS SAYS, TO TAKE HIS YOKE AND TO LEARN FROM HIM</a:t>
            </a:r>
          </a:p>
        </p:txBody>
      </p:sp>
      <p:sp>
        <p:nvSpPr>
          <p:cNvPr id="6" name="Text Placeholder 6">
            <a:extLst>
              <a:ext uri="{FF2B5EF4-FFF2-40B4-BE49-F238E27FC236}">
                <a16:creationId xmlns:a16="http://schemas.microsoft.com/office/drawing/2014/main" id="{6749F080-6E4C-4236-A3CF-723DAE2DCD06}"/>
              </a:ext>
            </a:extLst>
          </p:cNvPr>
          <p:cNvSpPr txBox="1">
            <a:spLocks/>
          </p:cNvSpPr>
          <p:nvPr/>
        </p:nvSpPr>
        <p:spPr>
          <a:xfrm>
            <a:off x="912813" y="2383905"/>
            <a:ext cx="5482733" cy="2383308"/>
          </a:xfrm>
          <a:prstGeom prst="rect">
            <a:avLst/>
          </a:prstGeom>
        </p:spPr>
        <p:txBody>
          <a:bodyPr vert="horz" lIns="91440" tIns="45720" rIns="91440" bIns="45720" rtlCol="0">
            <a:no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en-GB" sz="28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Take my yoke upon you, and learn from me; for I am gentle and humble in heart, and you will find rest for your souls - Matthew 11:29</a:t>
            </a:r>
            <a:endParaRPr lang="en-US" sz="2800" b="1" dirty="0"/>
          </a:p>
        </p:txBody>
      </p:sp>
      <p:sp>
        <p:nvSpPr>
          <p:cNvPr id="7" name="Text Placeholder 6">
            <a:extLst>
              <a:ext uri="{FF2B5EF4-FFF2-40B4-BE49-F238E27FC236}">
                <a16:creationId xmlns:a16="http://schemas.microsoft.com/office/drawing/2014/main" id="{5CB74DD6-335C-4E76-989F-FC03DEC36585}"/>
              </a:ext>
            </a:extLst>
          </p:cNvPr>
          <p:cNvSpPr txBox="1">
            <a:spLocks/>
          </p:cNvSpPr>
          <p:nvPr/>
        </p:nvSpPr>
        <p:spPr>
          <a:xfrm>
            <a:off x="6812784" y="1940940"/>
            <a:ext cx="4310830" cy="2571736"/>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6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6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00000"/>
              </a:lnSpc>
              <a:spcBef>
                <a:spcPts val="6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000" kern="1200" baseline="0">
                <a:solidFill>
                  <a:schemeClr val="tx1"/>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000" kern="1200" baseline="0">
                <a:solidFill>
                  <a:schemeClr val="tx1"/>
                </a:solidFill>
                <a:latin typeface="+mn-lt"/>
                <a:ea typeface="+mn-ea"/>
                <a:cs typeface="+mn-cs"/>
              </a:defRPr>
            </a:lvl9pPr>
          </a:lstStyle>
          <a:p>
            <a:pPr algn="ctr"/>
            <a:r>
              <a:rPr lang="en-US" sz="2000" b="1" dirty="0">
                <a:solidFill>
                  <a:srgbClr val="000000"/>
                </a:solidFill>
                <a:latin typeface="Verdana" panose="020B0604030504040204" pitchFamily="34" charset="0"/>
                <a:cs typeface="Times New Roman" panose="02020603050405020304" pitchFamily="18" charset="0"/>
              </a:rPr>
              <a:t>H</a:t>
            </a:r>
            <a:r>
              <a:rPr lang="en-GB" sz="2000" b="1" dirty="0">
                <a:solidFill>
                  <a:srgbClr val="000000"/>
                </a:solidFill>
                <a:latin typeface="Verdana" panose="020B0604030504040204" pitchFamily="34" charset="0"/>
                <a:cs typeface="Times New Roman" panose="02020603050405020304" pitchFamily="18" charset="0"/>
              </a:rPr>
              <a:t>AVE YOU SEEN A YOKE?</a:t>
            </a:r>
            <a:endParaRPr lang="en-US" sz="2000" b="1" dirty="0"/>
          </a:p>
        </p:txBody>
      </p:sp>
      <p:pic>
        <p:nvPicPr>
          <p:cNvPr id="8" name="Picture 7">
            <a:extLst>
              <a:ext uri="{FF2B5EF4-FFF2-40B4-BE49-F238E27FC236}">
                <a16:creationId xmlns:a16="http://schemas.microsoft.com/office/drawing/2014/main" id="{C0C3F19F-D646-4A2E-9C5D-5392E2DD3291}"/>
              </a:ext>
            </a:extLst>
          </p:cNvPr>
          <p:cNvPicPr>
            <a:picLocks noChangeAspect="1"/>
          </p:cNvPicPr>
          <p:nvPr/>
        </p:nvPicPr>
        <p:blipFill>
          <a:blip r:embed="rId2"/>
          <a:stretch>
            <a:fillRect/>
          </a:stretch>
        </p:blipFill>
        <p:spPr>
          <a:xfrm>
            <a:off x="7378264" y="2621654"/>
            <a:ext cx="3454236" cy="2392455"/>
          </a:xfrm>
          <a:prstGeom prst="rect">
            <a:avLst/>
          </a:prstGeom>
          <a:ln>
            <a:noFill/>
          </a:ln>
          <a:effectLst>
            <a:softEdge rad="112500"/>
          </a:effectLst>
        </p:spPr>
      </p:pic>
      <p:sp>
        <p:nvSpPr>
          <p:cNvPr id="12" name="TextBox 11">
            <a:extLst>
              <a:ext uri="{FF2B5EF4-FFF2-40B4-BE49-F238E27FC236}">
                <a16:creationId xmlns:a16="http://schemas.microsoft.com/office/drawing/2014/main" id="{5CAAD103-BB44-4D62-91AF-5C6D19E671FE}"/>
              </a:ext>
            </a:extLst>
          </p:cNvPr>
          <p:cNvSpPr txBox="1"/>
          <p:nvPr/>
        </p:nvSpPr>
        <p:spPr>
          <a:xfrm>
            <a:off x="6096000" y="5183554"/>
            <a:ext cx="6096000" cy="923330"/>
          </a:xfrm>
          <a:prstGeom prst="rect">
            <a:avLst/>
          </a:prstGeom>
          <a:noFill/>
        </p:spPr>
        <p:txBody>
          <a:bodyPr wrap="square">
            <a:spAutoFit/>
          </a:bodyPr>
          <a:lstStyle/>
          <a:p>
            <a:pPr algn="ctr"/>
            <a:r>
              <a:rPr lang="en-US" b="1" i="0" dirty="0">
                <a:solidFill>
                  <a:schemeClr val="accent5"/>
                </a:solidFill>
                <a:effectLst/>
                <a:latin typeface="Arial" panose="020B0604020202020204" pitchFamily="34" charset="0"/>
              </a:rPr>
              <a:t> A YOKE IS </a:t>
            </a:r>
            <a:r>
              <a:rPr lang="en-US" b="1" dirty="0">
                <a:solidFill>
                  <a:schemeClr val="accent5"/>
                </a:solidFill>
                <a:latin typeface="Arial" panose="020B0604020202020204" pitchFamily="34" charset="0"/>
              </a:rPr>
              <a:t>WOODEN BEAM</a:t>
            </a:r>
            <a:r>
              <a:rPr lang="en-US" b="1" i="0" dirty="0">
                <a:solidFill>
                  <a:schemeClr val="accent5"/>
                </a:solidFill>
                <a:effectLst/>
                <a:latin typeface="Arial" panose="020B0604020202020204" pitchFamily="34" charset="0"/>
              </a:rPr>
              <a:t> USED FOR AN OXEN OR OTHER ANIMALS TO HELP THEM TO PULL A HEAVY LOAD</a:t>
            </a:r>
          </a:p>
        </p:txBody>
      </p:sp>
    </p:spTree>
    <p:extLst>
      <p:ext uri="{BB962C8B-B14F-4D97-AF65-F5344CB8AC3E}">
        <p14:creationId xmlns:p14="http://schemas.microsoft.com/office/powerpoint/2010/main" val="281384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419" y="2999350"/>
            <a:ext cx="10058402" cy="1219200"/>
          </a:xfrm>
        </p:spPr>
        <p:txBody>
          <a:bodyPr>
            <a:normAutofit/>
          </a:bodyPr>
          <a:lstStyle/>
          <a:p>
            <a:pPr marL="0" indent="0">
              <a:buNone/>
            </a:pPr>
            <a:r>
              <a:rPr lang="en-US" b="1" dirty="0">
                <a:solidFill>
                  <a:schemeClr val="accent3">
                    <a:lumMod val="50000"/>
                  </a:schemeClr>
                </a:solidFill>
                <a:latin typeface="Abadi" panose="020B0604020104020204" pitchFamily="34" charset="0"/>
              </a:rPr>
              <a:t>WHAT IS THE YOKE OF JESUS?</a:t>
            </a:r>
          </a:p>
        </p:txBody>
      </p:sp>
      <p:sp>
        <p:nvSpPr>
          <p:cNvPr id="4" name="Content Placeholder 3"/>
          <p:cNvSpPr>
            <a:spLocks noGrp="1"/>
          </p:cNvSpPr>
          <p:nvPr>
            <p:ph sz="half" idx="1"/>
          </p:nvPr>
        </p:nvSpPr>
        <p:spPr>
          <a:xfrm>
            <a:off x="1025005" y="4418247"/>
            <a:ext cx="10138816" cy="3913023"/>
          </a:xfrm>
        </p:spPr>
        <p:txBody>
          <a:bodyPr>
            <a:normAutofit/>
          </a:bodyPr>
          <a:lstStyle/>
          <a:p>
            <a:pPr marL="0" indent="0">
              <a:buNone/>
            </a:pPr>
            <a:r>
              <a:rPr lang="en-US" sz="3200" b="1" dirty="0">
                <a:solidFill>
                  <a:srgbClr val="FF0000"/>
                </a:solidFill>
              </a:rPr>
              <a:t>THE YOKE OF LOVE</a:t>
            </a:r>
          </a:p>
          <a:p>
            <a:pPr marL="0" indent="0">
              <a:buNone/>
            </a:pPr>
            <a:r>
              <a:rPr lang="en-US" b="1" dirty="0"/>
              <a:t>JESUS FREED US FROM THE SLAVERY OF SIN AND FLESH. HE ALSO FREED US FROM THE YOKE OF THE WORLD, FULFILLED THE LAW AND GAVE US LOVE AND FORGIVENESS.</a:t>
            </a:r>
          </a:p>
          <a:p>
            <a:pPr marL="0" indent="0">
              <a:buNone/>
            </a:pPr>
            <a:endParaRPr lang="en-US" b="1" dirty="0"/>
          </a:p>
          <a:p>
            <a:pPr marL="0" indent="0">
              <a:buNone/>
            </a:pPr>
            <a:endParaRPr lang="en-US" b="1" dirty="0"/>
          </a:p>
          <a:p>
            <a:pPr marL="0" indent="0">
              <a:buNone/>
            </a:pPr>
            <a:endParaRPr lang="en-US" b="1" dirty="0"/>
          </a:p>
        </p:txBody>
      </p:sp>
      <p:sp>
        <p:nvSpPr>
          <p:cNvPr id="5" name="TextBox 4">
            <a:extLst>
              <a:ext uri="{FF2B5EF4-FFF2-40B4-BE49-F238E27FC236}">
                <a16:creationId xmlns:a16="http://schemas.microsoft.com/office/drawing/2014/main" id="{53307416-13DE-40B4-8DCF-0B8486AFF90D}"/>
              </a:ext>
            </a:extLst>
          </p:cNvPr>
          <p:cNvSpPr txBox="1"/>
          <p:nvPr/>
        </p:nvSpPr>
        <p:spPr>
          <a:xfrm>
            <a:off x="1266496" y="207041"/>
            <a:ext cx="7509642" cy="2431435"/>
          </a:xfrm>
          <a:prstGeom prst="rect">
            <a:avLst/>
          </a:prstGeom>
          <a:noFill/>
        </p:spPr>
        <p:txBody>
          <a:bodyPr wrap="square">
            <a:spAutoFit/>
          </a:bodyPr>
          <a:lstStyle/>
          <a:p>
            <a:r>
              <a:rPr lang="en-US" sz="2800" b="1" dirty="0">
                <a:solidFill>
                  <a:schemeClr val="accent5">
                    <a:lumMod val="75000"/>
                  </a:schemeClr>
                </a:solidFill>
                <a:latin typeface="Aharoni" panose="02010803020104030203" pitchFamily="2" charset="-79"/>
                <a:cs typeface="Aharoni" panose="02010803020104030203" pitchFamily="2" charset="-79"/>
              </a:rPr>
              <a:t>WHAT ARE OUR BURDENS</a:t>
            </a:r>
            <a:r>
              <a:rPr lang="en-US" sz="4800" b="1" dirty="0">
                <a:solidFill>
                  <a:schemeClr val="accent5">
                    <a:lumMod val="75000"/>
                  </a:schemeClr>
                </a:solidFill>
                <a:latin typeface="Aharoni" panose="02010803020104030203" pitchFamily="2" charset="-79"/>
                <a:cs typeface="Aharoni" panose="02010803020104030203" pitchFamily="2" charset="-79"/>
              </a:rPr>
              <a:t>?</a:t>
            </a:r>
            <a:r>
              <a:rPr lang="en-US" sz="2800" b="1" dirty="0">
                <a:solidFill>
                  <a:schemeClr val="accent5">
                    <a:lumMod val="75000"/>
                  </a:schemeClr>
                </a:solidFill>
                <a:latin typeface="Aharoni" panose="02010803020104030203" pitchFamily="2" charset="-79"/>
                <a:cs typeface="Aharoni" panose="02010803020104030203" pitchFamily="2" charset="-79"/>
              </a:rPr>
              <a:t> </a:t>
            </a:r>
          </a:p>
          <a:p>
            <a:r>
              <a:rPr lang="en-US" sz="2800" b="1" dirty="0">
                <a:solidFill>
                  <a:srgbClr val="002060"/>
                </a:solidFill>
                <a:latin typeface="Aharoni" panose="02010803020104030203" pitchFamily="2" charset="-79"/>
                <a:cs typeface="Aharoni" panose="02010803020104030203" pitchFamily="2" charset="-79"/>
              </a:rPr>
              <a:t>BURDENS OF SINS, PAINS, DISEASES…</a:t>
            </a:r>
          </a:p>
          <a:p>
            <a:r>
              <a:rPr lang="en-US" sz="2800" b="1" dirty="0">
                <a:solidFill>
                  <a:schemeClr val="accent5">
                    <a:lumMod val="75000"/>
                  </a:schemeClr>
                </a:solidFill>
                <a:latin typeface="Aharoni" panose="02010803020104030203" pitchFamily="2" charset="-79"/>
                <a:cs typeface="Aharoni" panose="02010803020104030203" pitchFamily="2" charset="-79"/>
              </a:rPr>
              <a:t>WHAT IS THE YOKE PUT UPON US</a:t>
            </a:r>
            <a:r>
              <a:rPr lang="en-US" sz="4800" b="1" dirty="0">
                <a:solidFill>
                  <a:schemeClr val="accent5">
                    <a:lumMod val="75000"/>
                  </a:schemeClr>
                </a:solidFill>
                <a:latin typeface="Aharoni" panose="02010803020104030203" pitchFamily="2" charset="-79"/>
                <a:cs typeface="Aharoni" panose="02010803020104030203" pitchFamily="2" charset="-79"/>
              </a:rPr>
              <a:t>?</a:t>
            </a:r>
            <a:endParaRPr lang="en-US" sz="2800" b="1" dirty="0">
              <a:solidFill>
                <a:schemeClr val="accent5">
                  <a:lumMod val="75000"/>
                </a:schemeClr>
              </a:solidFill>
              <a:latin typeface="Aharoni" panose="02010803020104030203" pitchFamily="2" charset="-79"/>
              <a:cs typeface="Aharoni" panose="02010803020104030203" pitchFamily="2" charset="-79"/>
            </a:endParaRPr>
          </a:p>
          <a:p>
            <a:r>
              <a:rPr lang="en-US" sz="2800" b="1" dirty="0">
                <a:solidFill>
                  <a:srgbClr val="002060"/>
                </a:solidFill>
                <a:latin typeface="Aharoni" panose="02010803020104030203" pitchFamily="2" charset="-79"/>
                <a:cs typeface="Aharoni" panose="02010803020104030203" pitchFamily="2" charset="-79"/>
              </a:rPr>
              <a:t>THE YOKE OF THE WORLD - LAWS</a:t>
            </a:r>
          </a:p>
        </p:txBody>
      </p:sp>
      <p:sp>
        <p:nvSpPr>
          <p:cNvPr id="6" name="TextBox 5">
            <a:extLst>
              <a:ext uri="{FF2B5EF4-FFF2-40B4-BE49-F238E27FC236}">
                <a16:creationId xmlns:a16="http://schemas.microsoft.com/office/drawing/2014/main" id="{56895D38-B73D-48C2-A92E-AD254896926B}"/>
              </a:ext>
            </a:extLst>
          </p:cNvPr>
          <p:cNvSpPr txBox="1"/>
          <p:nvPr/>
        </p:nvSpPr>
        <p:spPr>
          <a:xfrm>
            <a:off x="3437131" y="2905780"/>
            <a:ext cx="7726690" cy="523220"/>
          </a:xfrm>
          <a:prstGeom prst="rect">
            <a:avLst/>
          </a:prstGeom>
          <a:noFill/>
        </p:spPr>
        <p:txBody>
          <a:bodyPr wrap="square">
            <a:spAutoFit/>
          </a:bodyPr>
          <a:lstStyle/>
          <a:p>
            <a:pPr marL="0" indent="0" algn="ctr">
              <a:buNone/>
            </a:pPr>
            <a:r>
              <a:rPr lang="en-US" sz="2800" b="1" dirty="0"/>
              <a:t>JESUS ASKS US TO TAKE HIS YOKE</a:t>
            </a:r>
          </a:p>
        </p:txBody>
      </p:sp>
      <p:pic>
        <p:nvPicPr>
          <p:cNvPr id="7" name="Picture 6">
            <a:extLst>
              <a:ext uri="{FF2B5EF4-FFF2-40B4-BE49-F238E27FC236}">
                <a16:creationId xmlns:a16="http://schemas.microsoft.com/office/drawing/2014/main" id="{A46BDAFB-570D-40C8-9374-3EE7F59FFE8B}"/>
              </a:ext>
            </a:extLst>
          </p:cNvPr>
          <p:cNvPicPr>
            <a:picLocks noChangeAspect="1"/>
          </p:cNvPicPr>
          <p:nvPr/>
        </p:nvPicPr>
        <p:blipFill>
          <a:blip r:embed="rId2"/>
          <a:stretch>
            <a:fillRect/>
          </a:stretch>
        </p:blipFill>
        <p:spPr>
          <a:xfrm>
            <a:off x="8776138" y="207041"/>
            <a:ext cx="1881352" cy="2450783"/>
          </a:xfrm>
          <a:prstGeom prst="rect">
            <a:avLst/>
          </a:prstGeom>
        </p:spPr>
      </p:pic>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barn(inVertical)">
                                      <p:cBhvr>
                                        <p:cTn id="42" dur="5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fade">
                                      <p:cBhvr>
                                        <p:cTn id="4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E25A8-A5D2-4C33-AADF-D1FCCCB85CE9}"/>
              </a:ext>
            </a:extLst>
          </p:cNvPr>
          <p:cNvSpPr>
            <a:spLocks noGrp="1"/>
          </p:cNvSpPr>
          <p:nvPr>
            <p:ph type="title"/>
          </p:nvPr>
        </p:nvSpPr>
        <p:spPr>
          <a:xfrm>
            <a:off x="1191336" y="1713186"/>
            <a:ext cx="10058402" cy="1219200"/>
          </a:xfrm>
        </p:spPr>
        <p:txBody>
          <a:bodyPr>
            <a:normAutofit fontScale="90000"/>
          </a:bodyPr>
          <a:lstStyle/>
          <a:p>
            <a:pPr algn="ctr"/>
            <a:r>
              <a:rPr lang="en-US" sz="3600" b="0" i="0" dirty="0">
                <a:solidFill>
                  <a:schemeClr val="accent5">
                    <a:lumMod val="75000"/>
                  </a:schemeClr>
                </a:solidFill>
                <a:effectLst/>
                <a:latin typeface="Aharoni" panose="02010803020104030203" pitchFamily="2" charset="-79"/>
                <a:cs typeface="Aharoni" panose="02010803020104030203" pitchFamily="2" charset="-79"/>
              </a:rPr>
              <a:t>JESUS SAYS,</a:t>
            </a:r>
            <a:br>
              <a:rPr lang="en-US" sz="3600" b="0" i="0" dirty="0">
                <a:solidFill>
                  <a:schemeClr val="accent5">
                    <a:lumMod val="75000"/>
                  </a:schemeClr>
                </a:solidFill>
                <a:effectLst/>
                <a:latin typeface="Aharoni" panose="02010803020104030203" pitchFamily="2" charset="-79"/>
                <a:cs typeface="Aharoni" panose="02010803020104030203" pitchFamily="2" charset="-79"/>
              </a:rPr>
            </a:br>
            <a:r>
              <a:rPr lang="en-US" sz="3600" b="0" i="0" dirty="0">
                <a:solidFill>
                  <a:schemeClr val="accent5">
                    <a:lumMod val="75000"/>
                  </a:schemeClr>
                </a:solidFill>
                <a:effectLst/>
                <a:latin typeface="Aharoni" panose="02010803020104030203" pitchFamily="2" charset="-79"/>
                <a:cs typeface="Aharoni" panose="02010803020104030203" pitchFamily="2" charset="-79"/>
              </a:rPr>
              <a:t>“you will find rest for yourselves.</a:t>
            </a:r>
            <a:br>
              <a:rPr lang="en-US" sz="3600" b="1" dirty="0">
                <a:solidFill>
                  <a:schemeClr val="accent5">
                    <a:lumMod val="75000"/>
                  </a:schemeClr>
                </a:solidFill>
                <a:latin typeface="Aharoni" panose="02010803020104030203" pitchFamily="2" charset="-79"/>
                <a:cs typeface="Aharoni" panose="02010803020104030203" pitchFamily="2" charset="-79"/>
              </a:rPr>
            </a:br>
            <a:r>
              <a:rPr lang="en-US" sz="3600" b="0" u="none" strike="noStrike" dirty="0">
                <a:solidFill>
                  <a:schemeClr val="accent5">
                    <a:lumMod val="75000"/>
                  </a:schemeClr>
                </a:solidFill>
                <a:effectLst/>
                <a:latin typeface="Aharoni" panose="02010803020104030203" pitchFamily="2" charset="-79"/>
                <a:cs typeface="Aharoni" panose="02010803020104030203" pitchFamily="2" charset="-79"/>
              </a:rPr>
              <a:t>For my yoke is easy, and my burden light.”- MATTHEW 11:29-30</a:t>
            </a:r>
            <a:br>
              <a:rPr lang="en-GB" sz="3600" dirty="0">
                <a:solidFill>
                  <a:schemeClr val="accent5">
                    <a:lumMod val="75000"/>
                  </a:schemeClr>
                </a:solidFill>
                <a:latin typeface="Aharoni" panose="02010803020104030203" pitchFamily="2" charset="-79"/>
                <a:cs typeface="Aharoni" panose="02010803020104030203" pitchFamily="2" charset="-79"/>
              </a:rPr>
            </a:br>
            <a:endParaRPr lang="en-GB" dirty="0"/>
          </a:p>
        </p:txBody>
      </p:sp>
      <p:sp>
        <p:nvSpPr>
          <p:cNvPr id="5" name="TextBox 4">
            <a:extLst>
              <a:ext uri="{FF2B5EF4-FFF2-40B4-BE49-F238E27FC236}">
                <a16:creationId xmlns:a16="http://schemas.microsoft.com/office/drawing/2014/main" id="{45F6A317-6A22-4AFC-B1AC-15615AC52349}"/>
              </a:ext>
            </a:extLst>
          </p:cNvPr>
          <p:cNvSpPr txBox="1"/>
          <p:nvPr/>
        </p:nvSpPr>
        <p:spPr>
          <a:xfrm>
            <a:off x="120035" y="3332206"/>
            <a:ext cx="10058402" cy="3046988"/>
          </a:xfrm>
          <a:prstGeom prst="rect">
            <a:avLst/>
          </a:prstGeom>
          <a:noFill/>
        </p:spPr>
        <p:txBody>
          <a:bodyPr wrap="square">
            <a:spAutoFit/>
          </a:bodyPr>
          <a:lstStyle/>
          <a:p>
            <a:pPr marL="0" indent="0">
              <a:buNone/>
            </a:pPr>
            <a:r>
              <a:rPr lang="en-US" sz="3200" b="1" dirty="0">
                <a:solidFill>
                  <a:schemeClr val="accent2">
                    <a:lumMod val="50000"/>
                  </a:schemeClr>
                </a:solidFill>
                <a:latin typeface="Abadi" panose="020B0604020104020204" pitchFamily="34" charset="0"/>
              </a:rPr>
              <a:t>WHY IS IT EASY TO CARRY THE YOKE OF JESUS?</a:t>
            </a:r>
          </a:p>
          <a:p>
            <a:pPr marL="0" indent="0">
              <a:buNone/>
            </a:pPr>
            <a:endParaRPr lang="en-US" sz="3200" b="1" dirty="0">
              <a:solidFill>
                <a:schemeClr val="accent2">
                  <a:lumMod val="50000"/>
                </a:schemeClr>
              </a:solidFill>
              <a:latin typeface="Abadi" panose="020B0604020104020204" pitchFamily="34" charset="0"/>
            </a:endParaRPr>
          </a:p>
          <a:p>
            <a:pPr marL="0" indent="0" algn="ctr">
              <a:buNone/>
            </a:pPr>
            <a:r>
              <a:rPr lang="en-US" sz="3200" b="1" dirty="0">
                <a:latin typeface="Abadi" panose="020B0604020104020204" pitchFamily="34" charset="0"/>
              </a:rPr>
              <a:t>Because JESUS CARRIED IT FOR US AND it is not by our efforts. WE JUST WANT TO FOLLOW HIM IN FAITH.</a:t>
            </a:r>
          </a:p>
          <a:p>
            <a:pPr marL="0" indent="0" algn="ctr">
              <a:buNone/>
            </a:pPr>
            <a:r>
              <a:rPr lang="en-US" sz="3200" b="1" dirty="0">
                <a:latin typeface="Abadi" panose="020B0604020104020204" pitchFamily="34" charset="0"/>
              </a:rPr>
              <a:t>The HOLY SPIRIT whom we received through faith in Jesus, helps us to fulfill all God’s wish.</a:t>
            </a:r>
          </a:p>
        </p:txBody>
      </p:sp>
      <p:pic>
        <p:nvPicPr>
          <p:cNvPr id="3" name="Picture 2">
            <a:extLst>
              <a:ext uri="{FF2B5EF4-FFF2-40B4-BE49-F238E27FC236}">
                <a16:creationId xmlns:a16="http://schemas.microsoft.com/office/drawing/2014/main" id="{35D7E40E-7D50-45C1-8621-FC501C205A38}"/>
              </a:ext>
            </a:extLst>
          </p:cNvPr>
          <p:cNvPicPr>
            <a:picLocks noChangeAspect="1"/>
          </p:cNvPicPr>
          <p:nvPr/>
        </p:nvPicPr>
        <p:blipFill>
          <a:blip r:embed="rId2"/>
          <a:stretch>
            <a:fillRect/>
          </a:stretch>
        </p:blipFill>
        <p:spPr>
          <a:xfrm>
            <a:off x="9352705" y="1654460"/>
            <a:ext cx="3048000" cy="2486025"/>
          </a:xfrm>
          <a:prstGeom prst="ellipse">
            <a:avLst/>
          </a:prstGeom>
          <a:ln>
            <a:noFill/>
          </a:ln>
          <a:effectLst>
            <a:softEdge rad="112500"/>
          </a:effectLst>
        </p:spPr>
      </p:pic>
      <p:sp>
        <p:nvSpPr>
          <p:cNvPr id="6" name="TextBox 5">
            <a:extLst>
              <a:ext uri="{FF2B5EF4-FFF2-40B4-BE49-F238E27FC236}">
                <a16:creationId xmlns:a16="http://schemas.microsoft.com/office/drawing/2014/main" id="{CDB0CA75-1510-47D4-8242-0C1C0A2165FD}"/>
              </a:ext>
            </a:extLst>
          </p:cNvPr>
          <p:cNvSpPr txBox="1"/>
          <p:nvPr/>
        </p:nvSpPr>
        <p:spPr>
          <a:xfrm>
            <a:off x="9641929" y="4118805"/>
            <a:ext cx="2966545" cy="276999"/>
          </a:xfrm>
          <a:prstGeom prst="rect">
            <a:avLst/>
          </a:prstGeom>
          <a:noFill/>
        </p:spPr>
        <p:txBody>
          <a:bodyPr wrap="square" rtlCol="0">
            <a:spAutoFit/>
          </a:bodyPr>
          <a:lstStyle/>
          <a:p>
            <a:r>
              <a:rPr lang="en-US" sz="1200" b="1" dirty="0">
                <a:solidFill>
                  <a:schemeClr val="tx2"/>
                </a:solidFill>
                <a:latin typeface="Abadi" panose="020B0604020104020204" pitchFamily="34" charset="0"/>
              </a:rPr>
              <a:t>LOVED , REDEEMED AND FORGIVEN</a:t>
            </a:r>
            <a:endParaRPr lang="en-GB" sz="1200" b="1" dirty="0">
              <a:solidFill>
                <a:schemeClr val="tx2"/>
              </a:solidFill>
              <a:latin typeface="Abadi" panose="020B0604020104020204" pitchFamily="34" charset="0"/>
            </a:endParaRPr>
          </a:p>
        </p:txBody>
      </p:sp>
      <p:pic>
        <p:nvPicPr>
          <p:cNvPr id="8" name="Picture 7" descr="A picture containing drawing&#10;&#10;Description automatically generated">
            <a:extLst>
              <a:ext uri="{FF2B5EF4-FFF2-40B4-BE49-F238E27FC236}">
                <a16:creationId xmlns:a16="http://schemas.microsoft.com/office/drawing/2014/main" id="{BEFCFB63-C3EF-47C7-8074-839AD56545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7844" y="4540305"/>
            <a:ext cx="1818149" cy="1051252"/>
          </a:xfrm>
          <a:prstGeom prst="rect">
            <a:avLst/>
          </a:prstGeom>
        </p:spPr>
      </p:pic>
    </p:spTree>
    <p:extLst>
      <p:ext uri="{BB962C8B-B14F-4D97-AF65-F5344CB8AC3E}">
        <p14:creationId xmlns:p14="http://schemas.microsoft.com/office/powerpoint/2010/main" val="8067067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6" grpId="0"/>
    </p:bld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presentation</Template>
  <TotalTime>354</TotalTime>
  <Words>770</Words>
  <Application>Microsoft Office PowerPoint</Application>
  <PresentationFormat>Widescreen</PresentationFormat>
  <Paragraphs>68</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Abadi</vt:lpstr>
      <vt:lpstr>Aharoni</vt:lpstr>
      <vt:lpstr>Arial</vt:lpstr>
      <vt:lpstr>Calibri</vt:lpstr>
      <vt:lpstr>Segoe Print</vt:lpstr>
      <vt:lpstr>Verdana</vt:lpstr>
      <vt:lpstr>Nature Illustration 16x9</vt:lpstr>
      <vt:lpstr>PowerPoint Presentation</vt:lpstr>
      <vt:lpstr>This was what the Lord spoke to us last week</vt:lpstr>
      <vt:lpstr>LET US CLOSE OUR EYES  TAKE 3 DEEP BREATHS  IN EACH BREATH YOU TAKE, SAY TO YOURSELF:                                               ‘JESUS, I LOVE YOU’ </vt:lpstr>
      <vt:lpstr>ARE WE WORRIED ABOUT ANYTHING?</vt:lpstr>
      <vt:lpstr>BE HUMBLE</vt:lpstr>
      <vt:lpstr>‘THE FATHER REVEALS TO THE SON AND THE SON REVEALS TO THOSE WHOM HE CHOOSES’</vt:lpstr>
      <vt:lpstr>PowerPoint Presentation</vt:lpstr>
      <vt:lpstr>WHAT IS THE YOKE OF JESUS?</vt:lpstr>
      <vt:lpstr>JESUS SAYS, “you will find rest for yourselves. For my yoke is easy, and my burden light.”- MATTHEW 11:29-30 </vt:lpstr>
      <vt:lpstr>WE FIND REST IN JESUS…</vt:lpstr>
      <vt:lpstr>PRAYER, LORD JESUS, IN EVERY MOMENT OF OUR LIVES, HELP US TO DEPEND ON YOU. TRAIN US BY YOUR HOLY SPIRIT, TO COME TO YOUR GRACE AND ALLOW YOU TO WORK FOR US. HELP US TO SEEK, LISTEN AND OBEY YOUR WORDS ALWAYS. YOU ARE THE WAY, THE TRUTH AND THE LIFE. IN JESUS NAME WE PRAY, AMEN.  </vt:lpstr>
      <vt:lpstr>FOR MORE IDEAS AND ACTIVITIES PLEASE VISIT;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Sajin Cheruvathoor</dc:creator>
  <cp:lastModifiedBy>Sajin Cheruvathoor</cp:lastModifiedBy>
  <cp:revision>122</cp:revision>
  <dcterms:created xsi:type="dcterms:W3CDTF">2020-07-02T22:42:51Z</dcterms:created>
  <dcterms:modified xsi:type="dcterms:W3CDTF">2020-07-04T23:57:28Z</dcterms:modified>
</cp:coreProperties>
</file>