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0"/>
  </p:notesMasterIdLst>
  <p:sldIdLst>
    <p:sldId id="262" r:id="rId2"/>
    <p:sldId id="258" r:id="rId3"/>
    <p:sldId id="259" r:id="rId4"/>
    <p:sldId id="263" r:id="rId5"/>
    <p:sldId id="275" r:id="rId6"/>
    <p:sldId id="261" r:id="rId7"/>
    <p:sldId id="265" r:id="rId8"/>
    <p:sldId id="266" r:id="rId9"/>
    <p:sldId id="277" r:id="rId10"/>
    <p:sldId id="264" r:id="rId11"/>
    <p:sldId id="272" r:id="rId12"/>
    <p:sldId id="268" r:id="rId13"/>
    <p:sldId id="267" r:id="rId14"/>
    <p:sldId id="270" r:id="rId15"/>
    <p:sldId id="276"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DB"/>
    <a:srgbClr val="CEC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19" autoAdjust="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F510C-672A-4D8F-879C-34E853C204EC}" type="datetimeFigureOut">
              <a:rPr lang="en-GB" smtClean="0"/>
              <a:t>13/06/2020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33060-EF44-42B9-94EE-5130966887DB}" type="slidenum">
              <a:rPr lang="en-GB" smtClean="0"/>
              <a:t>‹#›</a:t>
            </a:fld>
            <a:endParaRPr lang="en-GB"/>
          </a:p>
        </p:txBody>
      </p:sp>
    </p:spTree>
    <p:extLst>
      <p:ext uri="{BB962C8B-B14F-4D97-AF65-F5344CB8AC3E}">
        <p14:creationId xmlns:p14="http://schemas.microsoft.com/office/powerpoint/2010/main" val="57645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D33060-EF44-42B9-94EE-5130966887DB}" type="slidenum">
              <a:rPr lang="en-GB" smtClean="0"/>
              <a:t>3</a:t>
            </a:fld>
            <a:endParaRPr lang="en-GB"/>
          </a:p>
        </p:txBody>
      </p:sp>
    </p:spTree>
    <p:extLst>
      <p:ext uri="{BB962C8B-B14F-4D97-AF65-F5344CB8AC3E}">
        <p14:creationId xmlns:p14="http://schemas.microsoft.com/office/powerpoint/2010/main" val="256779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4630E-DB6C-4AFE-B72F-AE92914DFD78}"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2839F-A9FC-4148-99E6-10881A8FA59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96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4630E-DB6C-4AFE-B72F-AE92914DFD78}"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109713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4630E-DB6C-4AFE-B72F-AE92914DFD78}"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249383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4630E-DB6C-4AFE-B72F-AE92914DFD78}"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406586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4630E-DB6C-4AFE-B72F-AE92914DFD78}"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2839F-A9FC-4148-99E6-10881A8FA59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18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4630E-DB6C-4AFE-B72F-AE92914DFD78}"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143207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4630E-DB6C-4AFE-B72F-AE92914DFD78}" type="datetimeFigureOut">
              <a:rPr lang="en-GB" smtClean="0"/>
              <a:t>13/06/2020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659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4630E-DB6C-4AFE-B72F-AE92914DFD78}" type="datetimeFigureOut">
              <a:rPr lang="en-GB" smtClean="0"/>
              <a:t>13/06/2020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168455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94630E-DB6C-4AFE-B72F-AE92914DFD78}" type="datetimeFigureOut">
              <a:rPr lang="en-GB" smtClean="0"/>
              <a:t>13/06/2020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406104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94630E-DB6C-4AFE-B72F-AE92914DFD78}" type="datetimeFigureOut">
              <a:rPr lang="en-GB" smtClean="0"/>
              <a:t>13/06/2020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82839F-A9FC-4148-99E6-10881A8FA592}" type="slidenum">
              <a:rPr lang="en-GB" smtClean="0"/>
              <a:t>‹#›</a:t>
            </a:fld>
            <a:endParaRPr lang="en-GB"/>
          </a:p>
        </p:txBody>
      </p:sp>
    </p:spTree>
    <p:extLst>
      <p:ext uri="{BB962C8B-B14F-4D97-AF65-F5344CB8AC3E}">
        <p14:creationId xmlns:p14="http://schemas.microsoft.com/office/powerpoint/2010/main" val="148206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94630E-DB6C-4AFE-B72F-AE92914DFD78}"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2839F-A9FC-4148-99E6-10881A8FA592}" type="slidenum">
              <a:rPr lang="en-GB" smtClean="0"/>
              <a:t>‹#›</a:t>
            </a:fld>
            <a:endParaRPr lang="en-GB"/>
          </a:p>
        </p:txBody>
      </p:sp>
    </p:spTree>
    <p:extLst>
      <p:ext uri="{BB962C8B-B14F-4D97-AF65-F5344CB8AC3E}">
        <p14:creationId xmlns:p14="http://schemas.microsoft.com/office/powerpoint/2010/main" val="393353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94630E-DB6C-4AFE-B72F-AE92914DFD78}" type="datetimeFigureOut">
              <a:rPr lang="en-GB" smtClean="0"/>
              <a:t>13/06/2020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82839F-A9FC-4148-99E6-10881A8FA59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04474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LzA7tE5ozQ?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2.xml"/><Relationship Id="rId6" Type="http://schemas.openxmlformats.org/officeDocument/2006/relationships/hyperlink" Target="https://en.wikipedia.org/wiki/Corporal_of_Bolsena" TargetMode="External"/><Relationship Id="rId5" Type="http://schemas.openxmlformats.org/officeDocument/2006/relationships/hyperlink" Target="http://www.therealpresence.org/eucharst/mir/bolsena.html" TargetMode="External"/><Relationship Id="rId4" Type="http://schemas.openxmlformats.org/officeDocument/2006/relationships/hyperlink" Target="http://stjuliana.org/events/st-juliana-book-club-sjbc/item/661-corp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BB11B-F1FB-45DF-8777-6D35B6E3E595}"/>
              </a:ext>
            </a:extLst>
          </p:cNvPr>
          <p:cNvSpPr txBox="1">
            <a:spLocks/>
          </p:cNvSpPr>
          <p:nvPr/>
        </p:nvSpPr>
        <p:spPr>
          <a:xfrm>
            <a:off x="-276226" y="10105"/>
            <a:ext cx="12392025" cy="1380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br>
              <a:rPr lang="en-US" sz="4800" b="1" dirty="0"/>
            </a:br>
            <a:br>
              <a:rPr lang="en-US" sz="4800" b="1" dirty="0"/>
            </a:br>
            <a:r>
              <a:rPr lang="en-US" sz="4800" b="1" dirty="0">
                <a:solidFill>
                  <a:srgbClr val="002060"/>
                </a:solidFill>
                <a:latin typeface="Abadi" panose="020B0604020104020204" pitchFamily="34" charset="0"/>
              </a:rPr>
              <a:t>The</a:t>
            </a:r>
            <a:r>
              <a:rPr lang="en-US" sz="4800" dirty="0">
                <a:solidFill>
                  <a:srgbClr val="002060"/>
                </a:solidFill>
                <a:latin typeface="Abadi" panose="020B0604020104020204" pitchFamily="34" charset="0"/>
              </a:rPr>
              <a:t> </a:t>
            </a:r>
            <a:r>
              <a:rPr lang="en-US" sz="4800" b="1" dirty="0">
                <a:solidFill>
                  <a:srgbClr val="002060"/>
                </a:solidFill>
                <a:latin typeface="Abadi" panose="020B0604020104020204" pitchFamily="34" charset="0"/>
              </a:rPr>
              <a:t>Solemnity of the Body and Blood of Christ</a:t>
            </a:r>
            <a:br>
              <a:rPr lang="en-US" sz="4800" b="1" dirty="0">
                <a:solidFill>
                  <a:srgbClr val="002060"/>
                </a:solidFill>
                <a:latin typeface="Abadi" panose="020B0604020104020204" pitchFamily="34" charset="0"/>
              </a:rPr>
            </a:br>
            <a:r>
              <a:rPr lang="en-US" sz="4800" b="1" dirty="0">
                <a:solidFill>
                  <a:srgbClr val="002060"/>
                </a:solidFill>
                <a:latin typeface="Abadi" panose="020B0604020104020204" pitchFamily="34" charset="0"/>
              </a:rPr>
              <a:t>Corpus Christi</a:t>
            </a:r>
            <a:br>
              <a:rPr lang="en-US" sz="4800" b="1" dirty="0"/>
            </a:br>
            <a:endParaRPr lang="en-GB" sz="4800" dirty="0"/>
          </a:p>
        </p:txBody>
      </p:sp>
      <p:sp>
        <p:nvSpPr>
          <p:cNvPr id="5" name="Subtitle 2">
            <a:extLst>
              <a:ext uri="{FF2B5EF4-FFF2-40B4-BE49-F238E27FC236}">
                <a16:creationId xmlns:a16="http://schemas.microsoft.com/office/drawing/2014/main" id="{E6377618-CF84-45C1-9B25-6387DEAA6F8F}"/>
              </a:ext>
            </a:extLst>
          </p:cNvPr>
          <p:cNvSpPr txBox="1">
            <a:spLocks/>
          </p:cNvSpPr>
          <p:nvPr/>
        </p:nvSpPr>
        <p:spPr>
          <a:xfrm>
            <a:off x="1178347" y="1788889"/>
            <a:ext cx="10058400"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dirty="0">
                <a:solidFill>
                  <a:srgbClr val="C00000"/>
                </a:solidFill>
                <a:latin typeface="Abadi" panose="020B0604020104020204" pitchFamily="34" charset="0"/>
              </a:rPr>
              <a:t>CHILDREN’S LITURGY JUNE 14</a:t>
            </a:r>
            <a:r>
              <a:rPr lang="en-US" b="1" baseline="30000" dirty="0">
                <a:solidFill>
                  <a:srgbClr val="C00000"/>
                </a:solidFill>
                <a:latin typeface="Abadi" panose="020B0604020104020204" pitchFamily="34" charset="0"/>
              </a:rPr>
              <a:t>TH</a:t>
            </a:r>
            <a:r>
              <a:rPr lang="en-US" b="1" dirty="0">
                <a:solidFill>
                  <a:srgbClr val="C00000"/>
                </a:solidFill>
                <a:latin typeface="Abadi" panose="020B0604020104020204" pitchFamily="34" charset="0"/>
              </a:rPr>
              <a:t>, 2020</a:t>
            </a:r>
          </a:p>
          <a:p>
            <a:endParaRPr lang="en-GB" sz="1800" b="1" dirty="0"/>
          </a:p>
        </p:txBody>
      </p:sp>
      <p:sp>
        <p:nvSpPr>
          <p:cNvPr id="6" name="Rectangle 5">
            <a:extLst>
              <a:ext uri="{FF2B5EF4-FFF2-40B4-BE49-F238E27FC236}">
                <a16:creationId xmlns:a16="http://schemas.microsoft.com/office/drawing/2014/main" id="{9898BF5E-E865-4BB2-A6D6-C68F346CE421}"/>
              </a:ext>
            </a:extLst>
          </p:cNvPr>
          <p:cNvSpPr/>
          <p:nvPr/>
        </p:nvSpPr>
        <p:spPr>
          <a:xfrm>
            <a:off x="240550" y="4717064"/>
            <a:ext cx="7091449" cy="1200329"/>
          </a:xfrm>
          <a:prstGeom prst="rect">
            <a:avLst/>
          </a:prstGeom>
        </p:spPr>
        <p:txBody>
          <a:bodyPr wrap="square">
            <a:spAutoFit/>
          </a:bodyPr>
          <a:lstStyle/>
          <a:p>
            <a:r>
              <a:rPr lang="en-US" b="1" dirty="0"/>
              <a:t>The </a:t>
            </a:r>
            <a:r>
              <a:rPr lang="en-US" b="1" dirty="0">
                <a:solidFill>
                  <a:srgbClr val="002060"/>
                </a:solidFill>
              </a:rPr>
              <a:t>cup of blessing </a:t>
            </a:r>
            <a:r>
              <a:rPr lang="en-US" b="1" dirty="0"/>
              <a:t>that we bless,</a:t>
            </a:r>
            <a:br>
              <a:rPr lang="en-US" b="1" dirty="0"/>
            </a:br>
            <a:r>
              <a:rPr lang="en-US" b="1" dirty="0"/>
              <a:t>is it not a participation in </a:t>
            </a:r>
            <a:r>
              <a:rPr lang="en-US" b="1" dirty="0">
                <a:solidFill>
                  <a:srgbClr val="002060"/>
                </a:solidFill>
              </a:rPr>
              <a:t>the blood of Christ</a:t>
            </a:r>
            <a:r>
              <a:rPr lang="en-US" b="1" dirty="0"/>
              <a:t>?</a:t>
            </a:r>
            <a:br>
              <a:rPr lang="en-US" b="1" dirty="0"/>
            </a:br>
            <a:r>
              <a:rPr lang="en-US" b="1" dirty="0"/>
              <a:t>The </a:t>
            </a:r>
            <a:r>
              <a:rPr lang="en-US" b="1" dirty="0">
                <a:solidFill>
                  <a:srgbClr val="002060"/>
                </a:solidFill>
              </a:rPr>
              <a:t>bread</a:t>
            </a:r>
            <a:r>
              <a:rPr lang="en-US" b="1" dirty="0"/>
              <a:t> that we break,</a:t>
            </a:r>
            <a:br>
              <a:rPr lang="en-US" b="1" dirty="0"/>
            </a:br>
            <a:r>
              <a:rPr lang="en-US" b="1" dirty="0"/>
              <a:t>is it not a participation in </a:t>
            </a:r>
            <a:r>
              <a:rPr lang="en-US" b="1" dirty="0">
                <a:solidFill>
                  <a:srgbClr val="002060"/>
                </a:solidFill>
              </a:rPr>
              <a:t>the body of Christ</a:t>
            </a:r>
            <a:r>
              <a:rPr lang="en-US" b="1" dirty="0"/>
              <a:t>? </a:t>
            </a:r>
            <a:r>
              <a:rPr lang="en-GB" b="1" dirty="0"/>
              <a:t>- 1 CORINTHIANS 10:16-17</a:t>
            </a:r>
          </a:p>
        </p:txBody>
      </p:sp>
      <p:cxnSp>
        <p:nvCxnSpPr>
          <p:cNvPr id="8" name="Straight Connector 7">
            <a:extLst>
              <a:ext uri="{FF2B5EF4-FFF2-40B4-BE49-F238E27FC236}">
                <a16:creationId xmlns:a16="http://schemas.microsoft.com/office/drawing/2014/main" id="{4519B824-F32E-4CC4-B6E9-4180771A01AE}"/>
              </a:ext>
            </a:extLst>
          </p:cNvPr>
          <p:cNvCxnSpPr>
            <a:cxnSpLocks/>
          </p:cNvCxnSpPr>
          <p:nvPr/>
        </p:nvCxnSpPr>
        <p:spPr>
          <a:xfrm>
            <a:off x="276225" y="4473127"/>
            <a:ext cx="11672801" cy="0"/>
          </a:xfrm>
          <a:prstGeom prst="line">
            <a:avLst/>
          </a:prstGeom>
        </p:spPr>
        <p:style>
          <a:lnRef idx="1">
            <a:schemeClr val="dk1"/>
          </a:lnRef>
          <a:fillRef idx="0">
            <a:schemeClr val="dk1"/>
          </a:fillRef>
          <a:effectRef idx="0">
            <a:schemeClr val="dk1"/>
          </a:effectRef>
          <a:fontRef idx="minor">
            <a:schemeClr val="tx1"/>
          </a:fontRef>
        </p:style>
      </p:cxnSp>
      <p:pic>
        <p:nvPicPr>
          <p:cNvPr id="7" name="Picture 2" descr="Holy Communion Stock Illustrations, Cliparts And Royalty Free Holy ...">
            <a:extLst>
              <a:ext uri="{FF2B5EF4-FFF2-40B4-BE49-F238E27FC236}">
                <a16:creationId xmlns:a16="http://schemas.microsoft.com/office/drawing/2014/main" id="{3EF60FCF-4E00-4F05-9873-E76287338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117" y="2140952"/>
            <a:ext cx="2088239" cy="20882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9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7C97B8-2379-40E5-A95F-FB5E61A5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78D75-C24D-46E8-B36E-EF0918F038E7}"/>
              </a:ext>
            </a:extLst>
          </p:cNvPr>
          <p:cNvSpPr>
            <a:spLocks noGrp="1"/>
          </p:cNvSpPr>
          <p:nvPr>
            <p:ph type="title"/>
          </p:nvPr>
        </p:nvSpPr>
        <p:spPr>
          <a:xfrm>
            <a:off x="7859485" y="634946"/>
            <a:ext cx="3690257" cy="1450757"/>
          </a:xfrm>
        </p:spPr>
        <p:txBody>
          <a:bodyPr>
            <a:normAutofit/>
          </a:bodyPr>
          <a:lstStyle/>
          <a:p>
            <a:pPr algn="ctr"/>
            <a:r>
              <a:rPr lang="en-US" sz="3000" b="1" dirty="0">
                <a:latin typeface="Abadi" panose="020B0604020104020204" pitchFamily="34" charset="0"/>
              </a:rPr>
              <a:t>Jesus instituted the Holy Eucharist during His Last Supper.</a:t>
            </a:r>
            <a:endParaRPr lang="en-GB" sz="3000" b="1" dirty="0">
              <a:latin typeface="Abadi" panose="020B0604020104020204" pitchFamily="34" charset="0"/>
            </a:endParaRPr>
          </a:p>
        </p:txBody>
      </p:sp>
      <p:cxnSp>
        <p:nvCxnSpPr>
          <p:cNvPr id="73" name="Straight Connector 72">
            <a:extLst>
              <a:ext uri="{FF2B5EF4-FFF2-40B4-BE49-F238E27FC236}">
                <a16:creationId xmlns:a16="http://schemas.microsoft.com/office/drawing/2014/main" id="{AC29A6B1-EC94-4744-BE48-B764337E9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6A43AF-F08F-4D23-81B9-121C7ED9C428}"/>
              </a:ext>
            </a:extLst>
          </p:cNvPr>
          <p:cNvSpPr>
            <a:spLocks noGrp="1"/>
          </p:cNvSpPr>
          <p:nvPr>
            <p:ph idx="1"/>
          </p:nvPr>
        </p:nvSpPr>
        <p:spPr>
          <a:xfrm>
            <a:off x="7859485" y="2198914"/>
            <a:ext cx="3690257" cy="3670180"/>
          </a:xfrm>
        </p:spPr>
        <p:txBody>
          <a:bodyPr>
            <a:normAutofit/>
          </a:bodyPr>
          <a:lstStyle/>
          <a:p>
            <a:r>
              <a:rPr lang="de-DE" dirty="0">
                <a:latin typeface="Abadi" panose="020B0604020104020204" pitchFamily="34" charset="0"/>
              </a:rPr>
              <a:t>We see that during the Last supper, Jesus </a:t>
            </a:r>
            <a:r>
              <a:rPr lang="en-US" dirty="0">
                <a:latin typeface="Abadi" panose="020B0604020104020204" pitchFamily="34" charset="0"/>
              </a:rPr>
              <a:t>took </a:t>
            </a:r>
            <a:r>
              <a:rPr lang="en-US" dirty="0">
                <a:solidFill>
                  <a:srgbClr val="FF0000"/>
                </a:solidFill>
                <a:latin typeface="Abadi" panose="020B0604020104020204" pitchFamily="34" charset="0"/>
              </a:rPr>
              <a:t>a</a:t>
            </a:r>
            <a:r>
              <a:rPr lang="en-US" b="1" dirty="0">
                <a:solidFill>
                  <a:srgbClr val="FF0000"/>
                </a:solidFill>
                <a:latin typeface="Abadi" panose="020B0604020104020204" pitchFamily="34" charset="0"/>
              </a:rPr>
              <a:t> LOAF OF BREAD</a:t>
            </a:r>
            <a:r>
              <a:rPr lang="en-US" dirty="0">
                <a:solidFill>
                  <a:srgbClr val="FF0000"/>
                </a:solidFill>
                <a:latin typeface="Abadi" panose="020B0604020104020204" pitchFamily="34" charset="0"/>
              </a:rPr>
              <a:t>,</a:t>
            </a:r>
            <a:r>
              <a:rPr lang="en-US" dirty="0">
                <a:latin typeface="Abadi" panose="020B0604020104020204" pitchFamily="34" charset="0"/>
              </a:rPr>
              <a:t> and after blessing it He broke it, gave it to the disciples, and said, </a:t>
            </a:r>
            <a:r>
              <a:rPr lang="en-US" b="1" dirty="0">
                <a:solidFill>
                  <a:srgbClr val="FF0000"/>
                </a:solidFill>
                <a:latin typeface="Abadi" panose="020B0604020104020204" pitchFamily="34" charset="0"/>
              </a:rPr>
              <a:t>“TAKE, EAT; THIS IS MY BODY</a:t>
            </a:r>
            <a:r>
              <a:rPr lang="en-US" dirty="0">
                <a:solidFill>
                  <a:srgbClr val="FF0000"/>
                </a:solidFill>
                <a:latin typeface="Abadi" panose="020B0604020104020204" pitchFamily="34" charset="0"/>
              </a:rPr>
              <a:t>.”</a:t>
            </a:r>
            <a:r>
              <a:rPr lang="en-US" dirty="0">
                <a:latin typeface="Abadi" panose="020B0604020104020204" pitchFamily="34" charset="0"/>
              </a:rPr>
              <a:t> </a:t>
            </a:r>
            <a:r>
              <a:rPr lang="en-US" b="1" baseline="30000" dirty="0">
                <a:latin typeface="Abadi" panose="020B0604020104020204" pitchFamily="34" charset="0"/>
              </a:rPr>
              <a:t> </a:t>
            </a:r>
            <a:r>
              <a:rPr lang="en-US" dirty="0">
                <a:latin typeface="Abadi" panose="020B0604020104020204" pitchFamily="34" charset="0"/>
              </a:rPr>
              <a:t>Then He </a:t>
            </a:r>
            <a:r>
              <a:rPr lang="en-US" b="1" dirty="0">
                <a:solidFill>
                  <a:srgbClr val="FF0000"/>
                </a:solidFill>
                <a:latin typeface="Abadi" panose="020B0604020104020204" pitchFamily="34" charset="0"/>
              </a:rPr>
              <a:t>TOOK A CUP</a:t>
            </a:r>
            <a:r>
              <a:rPr lang="en-US" dirty="0">
                <a:latin typeface="Abadi" panose="020B0604020104020204" pitchFamily="34" charset="0"/>
              </a:rPr>
              <a:t>, and after giving thanks He gave it to them, saying, </a:t>
            </a:r>
            <a:r>
              <a:rPr lang="en-US" b="1" dirty="0">
                <a:solidFill>
                  <a:srgbClr val="FF0000"/>
                </a:solidFill>
                <a:latin typeface="Abadi" panose="020B0604020104020204" pitchFamily="34" charset="0"/>
              </a:rPr>
              <a:t>“Drink from it, all of you</a:t>
            </a:r>
            <a:r>
              <a:rPr lang="en-US" dirty="0">
                <a:solidFill>
                  <a:srgbClr val="FF0000"/>
                </a:solidFill>
                <a:latin typeface="Abadi" panose="020B0604020104020204" pitchFamily="34" charset="0"/>
              </a:rPr>
              <a:t>;</a:t>
            </a:r>
            <a:r>
              <a:rPr lang="en-US" dirty="0">
                <a:latin typeface="Abadi" panose="020B0604020104020204" pitchFamily="34" charset="0"/>
              </a:rPr>
              <a:t> </a:t>
            </a:r>
            <a:r>
              <a:rPr lang="en-US" b="1" baseline="30000" dirty="0">
                <a:latin typeface="Abadi" panose="020B0604020104020204" pitchFamily="34" charset="0"/>
              </a:rPr>
              <a:t> </a:t>
            </a:r>
            <a:r>
              <a:rPr lang="en-US" dirty="0">
                <a:latin typeface="Abadi" panose="020B0604020104020204" pitchFamily="34" charset="0"/>
              </a:rPr>
              <a:t>for </a:t>
            </a:r>
            <a:r>
              <a:rPr lang="en-US" b="1" dirty="0">
                <a:solidFill>
                  <a:srgbClr val="FF0000"/>
                </a:solidFill>
                <a:latin typeface="Abadi" panose="020B0604020104020204" pitchFamily="34" charset="0"/>
              </a:rPr>
              <a:t>THIS IS MY BLOOD </a:t>
            </a:r>
            <a:r>
              <a:rPr lang="en-US" dirty="0">
                <a:latin typeface="Abadi" panose="020B0604020104020204" pitchFamily="34" charset="0"/>
              </a:rPr>
              <a:t>of the covenant, which is poured out for many </a:t>
            </a:r>
            <a:r>
              <a:rPr lang="en-US" b="1" dirty="0">
                <a:solidFill>
                  <a:srgbClr val="FF0000"/>
                </a:solidFill>
                <a:latin typeface="Abadi" panose="020B0604020104020204" pitchFamily="34" charset="0"/>
              </a:rPr>
              <a:t>for the forgiveness of sins</a:t>
            </a:r>
            <a:r>
              <a:rPr lang="en-US" dirty="0">
                <a:solidFill>
                  <a:srgbClr val="FF0000"/>
                </a:solidFill>
                <a:latin typeface="Abadi" panose="020B0604020104020204" pitchFamily="34" charset="0"/>
              </a:rPr>
              <a:t>. </a:t>
            </a:r>
            <a:r>
              <a:rPr lang="en-US" dirty="0">
                <a:latin typeface="Abadi" panose="020B0604020104020204" pitchFamily="34" charset="0"/>
              </a:rPr>
              <a:t>(Mark 14:26-25)</a:t>
            </a:r>
          </a:p>
          <a:p>
            <a:endParaRPr lang="en-US" dirty="0"/>
          </a:p>
          <a:p>
            <a:endParaRPr lang="en-US" dirty="0"/>
          </a:p>
          <a:p>
            <a:endParaRPr lang="en-US" dirty="0"/>
          </a:p>
          <a:p>
            <a:endParaRPr lang="en-US" dirty="0"/>
          </a:p>
        </p:txBody>
      </p:sp>
      <p:sp>
        <p:nvSpPr>
          <p:cNvPr id="75" name="Rectangle 74">
            <a:extLst>
              <a:ext uri="{FF2B5EF4-FFF2-40B4-BE49-F238E27FC236}">
                <a16:creationId xmlns:a16="http://schemas.microsoft.com/office/drawing/2014/main" id="{863FF3CE-53DE-41A6-A8DF-EE8A85EDC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B0F0D992-B6E9-451D-A97E-B81C761D0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4BECE844-DE75-4A9F-A9D1-94567417BD15}"/>
              </a:ext>
            </a:extLst>
          </p:cNvPr>
          <p:cNvPicPr>
            <a:picLocks noChangeAspect="1"/>
          </p:cNvPicPr>
          <p:nvPr/>
        </p:nvPicPr>
        <p:blipFill>
          <a:blip r:embed="rId2"/>
          <a:stretch>
            <a:fillRect/>
          </a:stretch>
        </p:blipFill>
        <p:spPr>
          <a:xfrm>
            <a:off x="504867" y="634946"/>
            <a:ext cx="6957109" cy="3142550"/>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A8BF68E8-40AD-44C4-87F2-9CD3E16631B2}"/>
              </a:ext>
            </a:extLst>
          </p:cNvPr>
          <p:cNvSpPr txBox="1">
            <a:spLocks/>
          </p:cNvSpPr>
          <p:nvPr/>
        </p:nvSpPr>
        <p:spPr>
          <a:xfrm>
            <a:off x="124998" y="4108870"/>
            <a:ext cx="3690257"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latin typeface="Abadi" panose="020B0604020104020204" pitchFamily="34" charset="0"/>
              </a:rPr>
              <a:t>THE LOAF OF BREAD AFTER BLESSING IS </a:t>
            </a:r>
            <a:r>
              <a:rPr lang="en-US" sz="3000" b="1" dirty="0">
                <a:solidFill>
                  <a:srgbClr val="C00000"/>
                </a:solidFill>
                <a:latin typeface="Abadi" panose="020B0604020104020204" pitchFamily="34" charset="0"/>
              </a:rPr>
              <a:t>MY BODY</a:t>
            </a:r>
            <a:endParaRPr lang="en-GB" sz="3000" b="1" dirty="0">
              <a:solidFill>
                <a:srgbClr val="C00000"/>
              </a:solidFill>
              <a:latin typeface="Abadi" panose="020B0604020104020204" pitchFamily="34" charset="0"/>
            </a:endParaRPr>
          </a:p>
        </p:txBody>
      </p:sp>
      <p:sp>
        <p:nvSpPr>
          <p:cNvPr id="10" name="Title 1">
            <a:extLst>
              <a:ext uri="{FF2B5EF4-FFF2-40B4-BE49-F238E27FC236}">
                <a16:creationId xmlns:a16="http://schemas.microsoft.com/office/drawing/2014/main" id="{68D466F6-540E-45B4-9F9B-5C8894B0C314}"/>
              </a:ext>
            </a:extLst>
          </p:cNvPr>
          <p:cNvSpPr txBox="1">
            <a:spLocks/>
          </p:cNvSpPr>
          <p:nvPr/>
        </p:nvSpPr>
        <p:spPr>
          <a:xfrm>
            <a:off x="3626069" y="5049246"/>
            <a:ext cx="4133383" cy="145075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dirty="0">
                <a:latin typeface="Abadi" panose="020B0604020104020204" pitchFamily="34" charset="0"/>
              </a:rPr>
              <a:t>THE CUP AFTER BLESSING IS </a:t>
            </a:r>
            <a:r>
              <a:rPr lang="en-US" sz="3000" b="1" dirty="0">
                <a:solidFill>
                  <a:srgbClr val="C00000"/>
                </a:solidFill>
                <a:latin typeface="Abadi" panose="020B0604020104020204" pitchFamily="34" charset="0"/>
              </a:rPr>
              <a:t>MY BLOOD </a:t>
            </a:r>
            <a:r>
              <a:rPr lang="en-US" sz="3000" b="1" dirty="0">
                <a:latin typeface="Abadi" panose="020B0604020104020204" pitchFamily="34" charset="0"/>
              </a:rPr>
              <a:t>POURED OUT FOR THE FORGIVENESS OF YOUR SINS</a:t>
            </a:r>
            <a:endParaRPr lang="en-GB" sz="3000" b="1" dirty="0">
              <a:latin typeface="Abadi" panose="020B0604020104020204" pitchFamily="34" charset="0"/>
            </a:endParaRPr>
          </a:p>
        </p:txBody>
      </p:sp>
      <p:pic>
        <p:nvPicPr>
          <p:cNvPr id="1026" name="Picture 2" descr="Holy Communion Stock Illustrations, Cliparts And Royalty Free Holy ...">
            <a:extLst>
              <a:ext uri="{FF2B5EF4-FFF2-40B4-BE49-F238E27FC236}">
                <a16:creationId xmlns:a16="http://schemas.microsoft.com/office/drawing/2014/main" id="{F0418D38-2987-4DEB-B9DB-437757F0D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181" y="3680219"/>
            <a:ext cx="1269824" cy="12698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arn(inVertic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6939-E3EF-4325-8F98-6EEBDAF19467}"/>
              </a:ext>
            </a:extLst>
          </p:cNvPr>
          <p:cNvSpPr>
            <a:spLocks noGrp="1"/>
          </p:cNvSpPr>
          <p:nvPr>
            <p:ph type="title"/>
          </p:nvPr>
        </p:nvSpPr>
        <p:spPr>
          <a:xfrm>
            <a:off x="1154430" y="1419225"/>
            <a:ext cx="10058400" cy="4966335"/>
          </a:xfrm>
        </p:spPr>
        <p:txBody>
          <a:bodyPr>
            <a:normAutofit fontScale="90000"/>
          </a:bodyPr>
          <a:lstStyle/>
          <a:p>
            <a:r>
              <a:rPr lang="en-US" dirty="0">
                <a:latin typeface="Abadi" panose="020B0604020104020204" pitchFamily="34" charset="0"/>
              </a:rPr>
              <a:t>Whoever eats my flesh and drinks my blood remains in me and I in Him.</a:t>
            </a:r>
            <a:br>
              <a:rPr lang="en-US" dirty="0">
                <a:latin typeface="Abadi" panose="020B0604020104020204" pitchFamily="34" charset="0"/>
              </a:rPr>
            </a:br>
            <a:r>
              <a:rPr lang="en-US" dirty="0">
                <a:latin typeface="Abadi" panose="020B0604020104020204" pitchFamily="34" charset="0"/>
              </a:rPr>
              <a:t>Just as the living Father sent me</a:t>
            </a:r>
            <a:br>
              <a:rPr lang="en-US" dirty="0">
                <a:latin typeface="Abadi" panose="020B0604020104020204" pitchFamily="34" charset="0"/>
              </a:rPr>
            </a:br>
            <a:r>
              <a:rPr lang="en-US" dirty="0">
                <a:latin typeface="Abadi" panose="020B0604020104020204" pitchFamily="34" charset="0"/>
              </a:rPr>
              <a:t>and I have life because of the Father,</a:t>
            </a:r>
            <a:br>
              <a:rPr lang="en-US" dirty="0">
                <a:latin typeface="Abadi" panose="020B0604020104020204" pitchFamily="34" charset="0"/>
              </a:rPr>
            </a:br>
            <a:r>
              <a:rPr lang="en-US" dirty="0">
                <a:latin typeface="Abadi" panose="020B0604020104020204" pitchFamily="34" charset="0"/>
              </a:rPr>
              <a:t>so also the one who feeds on me</a:t>
            </a:r>
            <a:br>
              <a:rPr lang="en-US" dirty="0">
                <a:latin typeface="Abadi" panose="020B0604020104020204" pitchFamily="34" charset="0"/>
              </a:rPr>
            </a:br>
            <a:r>
              <a:rPr lang="en-US" dirty="0">
                <a:latin typeface="Abadi" panose="020B0604020104020204" pitchFamily="34" charset="0"/>
              </a:rPr>
              <a:t>will have life because of me.</a:t>
            </a:r>
            <a:br>
              <a:rPr lang="en-US" dirty="0">
                <a:latin typeface="Abadi" panose="020B0604020104020204" pitchFamily="34" charset="0"/>
              </a:rPr>
            </a:br>
            <a:r>
              <a:rPr lang="en-US" dirty="0">
                <a:latin typeface="Abadi" panose="020B0604020104020204" pitchFamily="34" charset="0"/>
              </a:rPr>
              <a:t>Whoever eats this bread will live forever.</a:t>
            </a:r>
            <a:br>
              <a:rPr lang="en-US" dirty="0">
                <a:latin typeface="Abadi" panose="020B0604020104020204" pitchFamily="34" charset="0"/>
              </a:rPr>
            </a:br>
            <a:r>
              <a:rPr lang="en-US" dirty="0">
                <a:latin typeface="Abadi" panose="020B0604020104020204" pitchFamily="34" charset="0"/>
              </a:rPr>
              <a:t>- John 6:56</a:t>
            </a:r>
            <a:endParaRPr lang="en-GB" dirty="0">
              <a:latin typeface="Abadi" panose="020B0604020104020204" pitchFamily="34" charset="0"/>
            </a:endParaRPr>
          </a:p>
        </p:txBody>
      </p:sp>
      <p:sp>
        <p:nvSpPr>
          <p:cNvPr id="4" name="Title 1">
            <a:extLst>
              <a:ext uri="{FF2B5EF4-FFF2-40B4-BE49-F238E27FC236}">
                <a16:creationId xmlns:a16="http://schemas.microsoft.com/office/drawing/2014/main" id="{69E470A7-F88C-4C96-939D-04C948623ABC}"/>
              </a:ext>
            </a:extLst>
          </p:cNvPr>
          <p:cNvSpPr txBox="1">
            <a:spLocks/>
          </p:cNvSpPr>
          <p:nvPr/>
        </p:nvSpPr>
        <p:spPr>
          <a:xfrm>
            <a:off x="1335405" y="334228"/>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50000"/>
                  </a:schemeClr>
                </a:solidFill>
                <a:latin typeface="Abadi" panose="020B0604020104020204" pitchFamily="34" charset="0"/>
              </a:rPr>
              <a:t>JESUS PROMISES</a:t>
            </a:r>
            <a:r>
              <a:rPr lang="en-US" dirty="0"/>
              <a:t>,</a:t>
            </a:r>
            <a:endParaRPr lang="en-GB" dirty="0"/>
          </a:p>
        </p:txBody>
      </p:sp>
      <p:pic>
        <p:nvPicPr>
          <p:cNvPr id="3" name="Picture 2">
            <a:extLst>
              <a:ext uri="{FF2B5EF4-FFF2-40B4-BE49-F238E27FC236}">
                <a16:creationId xmlns:a16="http://schemas.microsoft.com/office/drawing/2014/main" id="{6FC0E0A8-D8BD-43A5-AA88-81C1121FA7CE}"/>
              </a:ext>
            </a:extLst>
          </p:cNvPr>
          <p:cNvPicPr>
            <a:picLocks noChangeAspect="1"/>
          </p:cNvPicPr>
          <p:nvPr/>
        </p:nvPicPr>
        <p:blipFill>
          <a:blip r:embed="rId2"/>
          <a:stretch>
            <a:fillRect/>
          </a:stretch>
        </p:blipFill>
        <p:spPr>
          <a:xfrm>
            <a:off x="9484518" y="2403881"/>
            <a:ext cx="2349638" cy="2669135"/>
          </a:xfrm>
          <a:prstGeom prst="rect">
            <a:avLst/>
          </a:prstGeom>
        </p:spPr>
      </p:pic>
    </p:spTree>
    <p:extLst>
      <p:ext uri="{BB962C8B-B14F-4D97-AF65-F5344CB8AC3E}">
        <p14:creationId xmlns:p14="http://schemas.microsoft.com/office/powerpoint/2010/main" val="404691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3AD7-0396-48EB-A410-2CFDEB976B6E}"/>
              </a:ext>
            </a:extLst>
          </p:cNvPr>
          <p:cNvSpPr>
            <a:spLocks noGrp="1"/>
          </p:cNvSpPr>
          <p:nvPr>
            <p:ph type="title"/>
          </p:nvPr>
        </p:nvSpPr>
        <p:spPr>
          <a:xfrm>
            <a:off x="435129" y="361573"/>
            <a:ext cx="10058400" cy="1450757"/>
          </a:xfrm>
        </p:spPr>
        <p:txBody>
          <a:bodyPr>
            <a:normAutofit fontScale="90000"/>
          </a:bodyPr>
          <a:lstStyle/>
          <a:p>
            <a:pPr algn="ctr"/>
            <a:r>
              <a:rPr lang="en-US" dirty="0"/>
              <a:t>Let us see what the Priest says during the time of Holy Mass: The </a:t>
            </a:r>
            <a:r>
              <a:rPr lang="en-US" b="1" dirty="0"/>
              <a:t>Eucharistic prayers</a:t>
            </a:r>
            <a:endParaRPr lang="en-GB" dirty="0"/>
          </a:p>
        </p:txBody>
      </p:sp>
      <p:sp>
        <p:nvSpPr>
          <p:cNvPr id="3" name="Content Placeholder 2">
            <a:extLst>
              <a:ext uri="{FF2B5EF4-FFF2-40B4-BE49-F238E27FC236}">
                <a16:creationId xmlns:a16="http://schemas.microsoft.com/office/drawing/2014/main" id="{AC181916-0426-41EF-8F9C-3F82A480943A}"/>
              </a:ext>
            </a:extLst>
          </p:cNvPr>
          <p:cNvSpPr>
            <a:spLocks noGrp="1"/>
          </p:cNvSpPr>
          <p:nvPr>
            <p:ph idx="1"/>
          </p:nvPr>
        </p:nvSpPr>
        <p:spPr>
          <a:xfrm>
            <a:off x="227024" y="1812330"/>
            <a:ext cx="10474610" cy="4639149"/>
          </a:xfrm>
        </p:spPr>
        <p:txBody>
          <a:bodyPr>
            <a:normAutofit/>
          </a:bodyPr>
          <a:lstStyle/>
          <a:p>
            <a:pPr algn="ctr"/>
            <a:r>
              <a:rPr lang="en-US" sz="2400" dirty="0">
                <a:solidFill>
                  <a:schemeClr val="accent2">
                    <a:lumMod val="75000"/>
                  </a:schemeClr>
                </a:solidFill>
                <a:latin typeface="Abadi" panose="020B0604020104020204" pitchFamily="34" charset="0"/>
              </a:rPr>
              <a:t>In one of the prayer</a:t>
            </a:r>
            <a:r>
              <a:rPr lang="en-US" sz="2400" dirty="0">
                <a:latin typeface="Abadi" panose="020B0604020104020204" pitchFamily="34" charset="0"/>
              </a:rPr>
              <a:t>, Priest prays: </a:t>
            </a:r>
            <a:r>
              <a:rPr lang="en-US" sz="2400" dirty="0">
                <a:solidFill>
                  <a:schemeClr val="accent1">
                    <a:lumMod val="50000"/>
                  </a:schemeClr>
                </a:solidFill>
                <a:latin typeface="Abadi" panose="020B0604020104020204" pitchFamily="34" charset="0"/>
              </a:rPr>
              <a:t>'You are indeed Holy, O Lord, the fount of all holiness. Make holy, therefore, these gifts, we pray, by sending down your Spirit upon them like the dew-fall, so that they may become for us the Body and Blood of our Lord Jesus Christ.'</a:t>
            </a:r>
          </a:p>
          <a:p>
            <a:pPr algn="ctr"/>
            <a:endParaRPr lang="en-US" sz="2400" dirty="0">
              <a:latin typeface="Abadi" panose="020B0604020104020204" pitchFamily="34" charset="0"/>
            </a:endParaRPr>
          </a:p>
          <a:p>
            <a:pPr algn="ctr"/>
            <a:r>
              <a:rPr lang="en-US" sz="2400" dirty="0">
                <a:latin typeface="Abadi" panose="020B0604020104020204" pitchFamily="34" charset="0"/>
              </a:rPr>
              <a:t> </a:t>
            </a:r>
            <a:endParaRPr lang="en-US" dirty="0"/>
          </a:p>
          <a:p>
            <a:endParaRPr lang="en-US" dirty="0"/>
          </a:p>
        </p:txBody>
      </p:sp>
      <p:pic>
        <p:nvPicPr>
          <p:cNvPr id="6" name="Picture 5">
            <a:extLst>
              <a:ext uri="{FF2B5EF4-FFF2-40B4-BE49-F238E27FC236}">
                <a16:creationId xmlns:a16="http://schemas.microsoft.com/office/drawing/2014/main" id="{D64CB762-3A1F-4C2E-ACBF-4E27AA5F99BE}"/>
              </a:ext>
            </a:extLst>
          </p:cNvPr>
          <p:cNvPicPr>
            <a:picLocks noChangeAspect="1"/>
          </p:cNvPicPr>
          <p:nvPr/>
        </p:nvPicPr>
        <p:blipFill>
          <a:blip r:embed="rId2"/>
          <a:stretch>
            <a:fillRect/>
          </a:stretch>
        </p:blipFill>
        <p:spPr>
          <a:xfrm>
            <a:off x="9236951" y="2976276"/>
            <a:ext cx="2229762" cy="1953076"/>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B12D674A-9728-4130-A89C-801A8F799B51}"/>
              </a:ext>
            </a:extLst>
          </p:cNvPr>
          <p:cNvSpPr/>
          <p:nvPr/>
        </p:nvSpPr>
        <p:spPr>
          <a:xfrm>
            <a:off x="725287" y="3429000"/>
            <a:ext cx="6289391" cy="1631216"/>
          </a:xfrm>
          <a:prstGeom prst="rect">
            <a:avLst/>
          </a:prstGeom>
        </p:spPr>
        <p:txBody>
          <a:bodyPr wrap="square">
            <a:spAutoFit/>
          </a:bodyPr>
          <a:lstStyle/>
          <a:p>
            <a:pPr algn="ctr"/>
            <a:r>
              <a:rPr lang="en-US" sz="2000" dirty="0">
                <a:solidFill>
                  <a:srgbClr val="002060"/>
                </a:solidFill>
                <a:latin typeface="Abadi" panose="020B0604020104020204" pitchFamily="34" charset="0"/>
              </a:rPr>
              <a:t>Recalling the words of Jesus, the Catholic Church professes that, in the celebration of the Eucharist, bread and wine become the Body and Blood of Jesus Christ </a:t>
            </a:r>
            <a:r>
              <a:rPr lang="en-US" sz="2000" dirty="0">
                <a:solidFill>
                  <a:schemeClr val="accent2">
                    <a:lumMod val="50000"/>
                  </a:schemeClr>
                </a:solidFill>
                <a:latin typeface="Abadi" panose="020B0604020104020204" pitchFamily="34" charset="0"/>
              </a:rPr>
              <a:t>through the power of the Holy Spirit </a:t>
            </a:r>
            <a:r>
              <a:rPr lang="en-US" sz="2000" dirty="0">
                <a:solidFill>
                  <a:srgbClr val="002060"/>
                </a:solidFill>
                <a:latin typeface="Abadi" panose="020B0604020104020204" pitchFamily="34" charset="0"/>
              </a:rPr>
              <a:t>and through the hands of the Priest anointed by God. </a:t>
            </a:r>
          </a:p>
        </p:txBody>
      </p:sp>
      <p:sp>
        <p:nvSpPr>
          <p:cNvPr id="8" name="Rectangle 7">
            <a:extLst>
              <a:ext uri="{FF2B5EF4-FFF2-40B4-BE49-F238E27FC236}">
                <a16:creationId xmlns:a16="http://schemas.microsoft.com/office/drawing/2014/main" id="{2312ECE3-CE27-4AF6-94C9-489763432A3D}"/>
              </a:ext>
            </a:extLst>
          </p:cNvPr>
          <p:cNvSpPr/>
          <p:nvPr/>
        </p:nvSpPr>
        <p:spPr>
          <a:xfrm>
            <a:off x="4267199" y="5367442"/>
            <a:ext cx="6653049" cy="923330"/>
          </a:xfrm>
          <a:prstGeom prst="rect">
            <a:avLst/>
          </a:prstGeom>
        </p:spPr>
        <p:txBody>
          <a:bodyPr wrap="square">
            <a:spAutoFit/>
          </a:bodyPr>
          <a:lstStyle/>
          <a:p>
            <a:pPr algn="ctr"/>
            <a:r>
              <a:rPr lang="en-US" b="1" dirty="0">
                <a:solidFill>
                  <a:schemeClr val="accent2">
                    <a:lumMod val="75000"/>
                  </a:schemeClr>
                </a:solidFill>
                <a:latin typeface="Comic Sans MS" panose="030F0702030302020204" pitchFamily="66" charset="0"/>
              </a:rPr>
              <a:t>Next time, when you attend Holy Mass, seek help of parents and try to listen to this prayer and what the Priest does during this time.</a:t>
            </a:r>
          </a:p>
        </p:txBody>
      </p:sp>
      <p:pic>
        <p:nvPicPr>
          <p:cNvPr id="9" name="Picture 8">
            <a:extLst>
              <a:ext uri="{FF2B5EF4-FFF2-40B4-BE49-F238E27FC236}">
                <a16:creationId xmlns:a16="http://schemas.microsoft.com/office/drawing/2014/main" id="{270E542B-4D5B-4C59-9A1F-51825A2EE77B}"/>
              </a:ext>
            </a:extLst>
          </p:cNvPr>
          <p:cNvPicPr>
            <a:picLocks noChangeAspect="1"/>
          </p:cNvPicPr>
          <p:nvPr/>
        </p:nvPicPr>
        <p:blipFill>
          <a:blip r:embed="rId3"/>
          <a:stretch>
            <a:fillRect/>
          </a:stretch>
        </p:blipFill>
        <p:spPr>
          <a:xfrm>
            <a:off x="3402803" y="5060216"/>
            <a:ext cx="864396" cy="1537053"/>
          </a:xfrm>
          <a:prstGeom prst="rect">
            <a:avLst/>
          </a:prstGeom>
          <a:ln>
            <a:noFill/>
          </a:ln>
          <a:effectLst>
            <a:softEdge rad="112500"/>
          </a:effectLst>
        </p:spPr>
      </p:pic>
    </p:spTree>
    <p:extLst>
      <p:ext uri="{BB962C8B-B14F-4D97-AF65-F5344CB8AC3E}">
        <p14:creationId xmlns:p14="http://schemas.microsoft.com/office/powerpoint/2010/main" val="38907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E4D97-5F63-4215-B857-3FFEDB08F9A9}"/>
              </a:ext>
            </a:extLst>
          </p:cNvPr>
          <p:cNvSpPr>
            <a:spLocks noGrp="1"/>
          </p:cNvSpPr>
          <p:nvPr>
            <p:ph type="title"/>
          </p:nvPr>
        </p:nvSpPr>
        <p:spPr>
          <a:xfrm>
            <a:off x="781877" y="643467"/>
            <a:ext cx="3467569" cy="5571066"/>
          </a:xfrm>
        </p:spPr>
        <p:txBody>
          <a:bodyPr anchor="ctr">
            <a:normAutofit/>
          </a:bodyPr>
          <a:lstStyle/>
          <a:p>
            <a:r>
              <a:rPr lang="en-US" sz="4000" b="1" dirty="0">
                <a:solidFill>
                  <a:srgbClr val="FFFFFF"/>
                </a:solidFill>
                <a:latin typeface="Abadi" panose="020B0604020104020204" pitchFamily="34" charset="0"/>
              </a:rPr>
              <a:t>The bread and wine offered is </a:t>
            </a:r>
            <a:r>
              <a:rPr lang="en-US" sz="2800" b="1" dirty="0">
                <a:solidFill>
                  <a:srgbClr val="002060"/>
                </a:solidFill>
                <a:latin typeface="Abadi" panose="020B0604020104020204" pitchFamily="34" charset="0"/>
              </a:rPr>
              <a:t>TRANSUBSTANTIATED</a:t>
            </a:r>
            <a:r>
              <a:rPr lang="en-US" sz="4000" b="1" dirty="0">
                <a:solidFill>
                  <a:srgbClr val="FFFFFF"/>
                </a:solidFill>
                <a:latin typeface="Abadi" panose="020B0604020104020204" pitchFamily="34" charset="0"/>
              </a:rPr>
              <a:t> to the Body and Blood of Jesus during the time of Consecration in Holy Mass</a:t>
            </a:r>
            <a:endParaRPr lang="en-GB" sz="4000" b="1" dirty="0">
              <a:solidFill>
                <a:srgbClr val="FFFFFF"/>
              </a:solidFill>
              <a:latin typeface="Abadi" panose="020B0604020104020204" pitchFamily="34" charset="0"/>
            </a:endParaRP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0E6CE20-9DA1-463C-AC56-D47F3627FA5A}"/>
              </a:ext>
            </a:extLst>
          </p:cNvPr>
          <p:cNvSpPr>
            <a:spLocks noGrp="1"/>
          </p:cNvSpPr>
          <p:nvPr>
            <p:ph idx="1"/>
          </p:nvPr>
        </p:nvSpPr>
        <p:spPr>
          <a:xfrm>
            <a:off x="5453733" y="517343"/>
            <a:ext cx="6104288" cy="5571065"/>
          </a:xfrm>
        </p:spPr>
        <p:txBody>
          <a:bodyPr anchor="ctr">
            <a:noAutofit/>
          </a:bodyPr>
          <a:lstStyle/>
          <a:p>
            <a:pPr algn="ctr">
              <a:lnSpc>
                <a:spcPct val="100000"/>
              </a:lnSpc>
            </a:pPr>
            <a:r>
              <a:rPr lang="en-US" sz="2800" b="1" dirty="0">
                <a:solidFill>
                  <a:srgbClr val="002060"/>
                </a:solidFill>
                <a:latin typeface="Abadi" panose="020B0604020104020204" pitchFamily="34" charset="0"/>
              </a:rPr>
              <a:t>TRANSUBSTANTIATION</a:t>
            </a:r>
            <a:r>
              <a:rPr lang="en-US" sz="2800" b="1" dirty="0">
                <a:solidFill>
                  <a:srgbClr val="FFFFFF"/>
                </a:solidFill>
                <a:latin typeface="Abadi" panose="020B0604020104020204" pitchFamily="34" charset="0"/>
              </a:rPr>
              <a:t> </a:t>
            </a:r>
            <a:r>
              <a:rPr lang="en-US" sz="2800" dirty="0">
                <a:solidFill>
                  <a:srgbClr val="FFFFFF"/>
                </a:solidFill>
                <a:latin typeface="Abadi" panose="020B0604020104020204" pitchFamily="34" charset="0"/>
              </a:rPr>
              <a:t> </a:t>
            </a:r>
          </a:p>
          <a:p>
            <a:pPr>
              <a:lnSpc>
                <a:spcPct val="100000"/>
              </a:lnSpc>
            </a:pPr>
            <a:r>
              <a:rPr lang="en-US" sz="2800" dirty="0">
                <a:solidFill>
                  <a:srgbClr val="FFFFFF"/>
                </a:solidFill>
                <a:latin typeface="Abadi" panose="020B0604020104020204" pitchFamily="34" charset="0"/>
              </a:rPr>
              <a:t>It is the work of the Holy Spirit and the mystery of faith.</a:t>
            </a:r>
          </a:p>
          <a:p>
            <a:r>
              <a:rPr lang="en-US" sz="2800" dirty="0"/>
              <a:t>This is the change brought about in the Eucharistic prayer through the power of the word of Christ and by the action of the Holy Spirit. However, the outward characteristics of bread and wine, remain unaltered, the substance of it changes to Body and Blood of Jesus</a:t>
            </a:r>
            <a:endParaRPr lang="en-US" sz="2800" dirty="0">
              <a:solidFill>
                <a:srgbClr val="FFFFFF"/>
              </a:solidFill>
              <a:latin typeface="Abadi" panose="020B0604020104020204" pitchFamily="34" charset="0"/>
            </a:endParaRPr>
          </a:p>
          <a:p>
            <a:pPr algn="ctr"/>
            <a:r>
              <a:rPr lang="en-US" sz="2800" b="1" dirty="0">
                <a:solidFill>
                  <a:schemeClr val="accent3">
                    <a:lumMod val="40000"/>
                    <a:lumOff val="60000"/>
                  </a:schemeClr>
                </a:solidFill>
                <a:latin typeface="Abadi" panose="020B0604020104020204" pitchFamily="34" charset="0"/>
              </a:rPr>
              <a:t>The Consecrated Host is the Real Body and Blood of Jesus Christ.</a:t>
            </a:r>
          </a:p>
        </p:txBody>
      </p:sp>
      <p:pic>
        <p:nvPicPr>
          <p:cNvPr id="5" name="Picture 4">
            <a:extLst>
              <a:ext uri="{FF2B5EF4-FFF2-40B4-BE49-F238E27FC236}">
                <a16:creationId xmlns:a16="http://schemas.microsoft.com/office/drawing/2014/main" id="{98455800-41FC-4E09-BA53-753CFAF8D504}"/>
              </a:ext>
            </a:extLst>
          </p:cNvPr>
          <p:cNvPicPr>
            <a:picLocks noChangeAspect="1"/>
          </p:cNvPicPr>
          <p:nvPr/>
        </p:nvPicPr>
        <p:blipFill rotWithShape="1">
          <a:blip r:embed="rId2"/>
          <a:srcRect l="7438" t="2608" r="7375"/>
          <a:stretch/>
        </p:blipFill>
        <p:spPr>
          <a:xfrm>
            <a:off x="3924848" y="2845921"/>
            <a:ext cx="1199358" cy="1166155"/>
          </a:xfrm>
          <a:prstGeom prst="ellipse">
            <a:avLst/>
          </a:prstGeom>
          <a:ln>
            <a:noFill/>
          </a:ln>
          <a:effectLst>
            <a:softEdge rad="112500"/>
          </a:effectLst>
        </p:spPr>
      </p:pic>
    </p:spTree>
    <p:extLst>
      <p:ext uri="{BB962C8B-B14F-4D97-AF65-F5344CB8AC3E}">
        <p14:creationId xmlns:p14="http://schemas.microsoft.com/office/powerpoint/2010/main" val="40606134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2" presetClass="entr" presetSubtype="9"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1BF1-3445-489D-B957-0B2C850B6AA4}"/>
              </a:ext>
            </a:extLst>
          </p:cNvPr>
          <p:cNvSpPr>
            <a:spLocks noGrp="1"/>
          </p:cNvSpPr>
          <p:nvPr>
            <p:ph type="title"/>
          </p:nvPr>
        </p:nvSpPr>
        <p:spPr>
          <a:xfrm>
            <a:off x="1091432" y="396092"/>
            <a:ext cx="10058400" cy="1450757"/>
          </a:xfrm>
        </p:spPr>
        <p:txBody>
          <a:bodyPr>
            <a:normAutofit/>
          </a:bodyPr>
          <a:lstStyle/>
          <a:p>
            <a:r>
              <a:rPr lang="en-US" b="1" dirty="0"/>
              <a:t>THE LIVING PRESENCE OF JESUS IS IN US</a:t>
            </a:r>
            <a:endParaRPr lang="en-GB" b="1" dirty="0"/>
          </a:p>
        </p:txBody>
      </p:sp>
      <p:sp>
        <p:nvSpPr>
          <p:cNvPr id="3" name="Content Placeholder 2">
            <a:extLst>
              <a:ext uri="{FF2B5EF4-FFF2-40B4-BE49-F238E27FC236}">
                <a16:creationId xmlns:a16="http://schemas.microsoft.com/office/drawing/2014/main" id="{CB9AB009-EE86-4DDF-AD6D-9C57F46CA53A}"/>
              </a:ext>
            </a:extLst>
          </p:cNvPr>
          <p:cNvSpPr>
            <a:spLocks noGrp="1"/>
          </p:cNvSpPr>
          <p:nvPr>
            <p:ph idx="1"/>
          </p:nvPr>
        </p:nvSpPr>
        <p:spPr>
          <a:xfrm>
            <a:off x="-1" y="1808731"/>
            <a:ext cx="12107917" cy="1321381"/>
          </a:xfrm>
        </p:spPr>
        <p:txBody>
          <a:bodyPr>
            <a:normAutofit/>
          </a:bodyPr>
          <a:lstStyle/>
          <a:p>
            <a:pPr algn="ctr">
              <a:lnSpc>
                <a:spcPct val="100000"/>
              </a:lnSpc>
            </a:pPr>
            <a:r>
              <a:rPr lang="en-US" sz="2800" dirty="0">
                <a:latin typeface="Abadi" panose="020B0604020104020204" pitchFamily="34" charset="0"/>
              </a:rPr>
              <a:t>A</a:t>
            </a:r>
            <a:r>
              <a:rPr lang="en-GB" sz="2800" dirty="0">
                <a:latin typeface="Abadi" panose="020B0604020104020204" pitchFamily="34" charset="0"/>
              </a:rPr>
              <a:t>s we go out to the world after receiving Jesus, </a:t>
            </a:r>
          </a:p>
          <a:p>
            <a:pPr algn="ctr">
              <a:lnSpc>
                <a:spcPct val="100000"/>
              </a:lnSpc>
            </a:pPr>
            <a:r>
              <a:rPr lang="en-GB" sz="2800" dirty="0">
                <a:latin typeface="Abadi" panose="020B0604020104020204" pitchFamily="34" charset="0"/>
              </a:rPr>
              <a:t>we must remind ourselves that:</a:t>
            </a:r>
          </a:p>
        </p:txBody>
      </p:sp>
      <p:pic>
        <p:nvPicPr>
          <p:cNvPr id="5" name="Picture 4">
            <a:extLst>
              <a:ext uri="{FF2B5EF4-FFF2-40B4-BE49-F238E27FC236}">
                <a16:creationId xmlns:a16="http://schemas.microsoft.com/office/drawing/2014/main" id="{B70FD40A-9165-48BD-B8CB-517292C0B629}"/>
              </a:ext>
            </a:extLst>
          </p:cNvPr>
          <p:cNvPicPr>
            <a:picLocks noChangeAspect="1"/>
          </p:cNvPicPr>
          <p:nvPr/>
        </p:nvPicPr>
        <p:blipFill>
          <a:blip r:embed="rId2"/>
          <a:stretch>
            <a:fillRect/>
          </a:stretch>
        </p:blipFill>
        <p:spPr>
          <a:xfrm>
            <a:off x="10088151" y="2995432"/>
            <a:ext cx="1246600" cy="168400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DB3B70F-BC58-4242-BC45-EBD48D832A7F}"/>
              </a:ext>
            </a:extLst>
          </p:cNvPr>
          <p:cNvSpPr/>
          <p:nvPr/>
        </p:nvSpPr>
        <p:spPr>
          <a:xfrm>
            <a:off x="581025" y="3089188"/>
            <a:ext cx="9117165" cy="2246769"/>
          </a:xfrm>
          <a:prstGeom prst="rect">
            <a:avLst/>
          </a:prstGeom>
        </p:spPr>
        <p:txBody>
          <a:bodyPr wrap="square">
            <a:spAutoFit/>
          </a:bodyPr>
          <a:lstStyle/>
          <a:p>
            <a:pPr marL="457200" indent="-457200">
              <a:buFont typeface="Abadi" panose="020B0604020104020204" pitchFamily="34" charset="0"/>
              <a:buChar char="*"/>
            </a:pPr>
            <a:r>
              <a:rPr lang="en-GB" sz="2800" dirty="0">
                <a:solidFill>
                  <a:schemeClr val="accent2">
                    <a:lumMod val="50000"/>
                  </a:schemeClr>
                </a:solidFill>
                <a:latin typeface="Abadi" panose="020B0604020104020204" pitchFamily="34" charset="0"/>
              </a:rPr>
              <a:t>WE ARE THE HOUSE OF THE LORD </a:t>
            </a:r>
            <a:r>
              <a:rPr lang="en-GB" sz="2800" dirty="0">
                <a:latin typeface="Abadi" panose="020B0604020104020204" pitchFamily="34" charset="0"/>
              </a:rPr>
              <a:t>bearing the real presence of the living Lord in us. </a:t>
            </a:r>
          </a:p>
          <a:p>
            <a:pPr marL="457200" indent="-457200">
              <a:buFont typeface="Abadi" panose="020B0604020104020204" pitchFamily="34" charset="0"/>
              <a:buChar char="*"/>
            </a:pPr>
            <a:r>
              <a:rPr lang="en-US" sz="2800" dirty="0">
                <a:solidFill>
                  <a:schemeClr val="accent2">
                    <a:lumMod val="50000"/>
                  </a:schemeClr>
                </a:solidFill>
                <a:latin typeface="Abadi" panose="020B0604020104020204" pitchFamily="34" charset="0"/>
              </a:rPr>
              <a:t>WE ARE CALLED TO TAKE JESUS THE LIVING WORD AND CHANGE OUR WORLD.</a:t>
            </a:r>
          </a:p>
          <a:p>
            <a:pPr marL="457200" indent="-457200">
              <a:buFont typeface="Abadi" panose="020B0604020104020204" pitchFamily="34" charset="0"/>
              <a:buChar char="*"/>
            </a:pPr>
            <a:endParaRPr lang="en-GB" sz="2800" dirty="0">
              <a:latin typeface="Abadi" panose="020B0604020104020204" pitchFamily="34" charset="0"/>
            </a:endParaRPr>
          </a:p>
        </p:txBody>
      </p:sp>
      <p:sp>
        <p:nvSpPr>
          <p:cNvPr id="7" name="Rectangle 6">
            <a:extLst>
              <a:ext uri="{FF2B5EF4-FFF2-40B4-BE49-F238E27FC236}">
                <a16:creationId xmlns:a16="http://schemas.microsoft.com/office/drawing/2014/main" id="{BDBC8381-CF48-45D0-B3DC-CE9BD30E459A}"/>
              </a:ext>
            </a:extLst>
          </p:cNvPr>
          <p:cNvSpPr/>
          <p:nvPr/>
        </p:nvSpPr>
        <p:spPr>
          <a:xfrm>
            <a:off x="3038477" y="5440950"/>
            <a:ext cx="8458199" cy="707886"/>
          </a:xfrm>
          <a:prstGeom prst="rect">
            <a:avLst/>
          </a:prstGeom>
        </p:spPr>
        <p:txBody>
          <a:bodyPr wrap="square">
            <a:spAutoFit/>
          </a:bodyPr>
          <a:lstStyle/>
          <a:p>
            <a:pPr algn="ctr"/>
            <a:r>
              <a:rPr lang="en-US" sz="2000" b="1" dirty="0">
                <a:solidFill>
                  <a:srgbClr val="C00000"/>
                </a:solidFill>
                <a:latin typeface="Abadi" panose="020B0604020104020204" pitchFamily="34" charset="0"/>
              </a:rPr>
              <a:t>By coming into us each time we receive holy communion, Jesus wants to live through us giving us life to live in the same way as Jesus lived. </a:t>
            </a:r>
            <a:endParaRPr lang="en-GB" sz="2000" b="1" dirty="0">
              <a:solidFill>
                <a:srgbClr val="C00000"/>
              </a:solidFill>
              <a:latin typeface="Abadi" panose="020B0604020104020204" pitchFamily="34" charset="0"/>
            </a:endParaRPr>
          </a:p>
        </p:txBody>
      </p:sp>
      <p:pic>
        <p:nvPicPr>
          <p:cNvPr id="8" name="Picture 7">
            <a:extLst>
              <a:ext uri="{FF2B5EF4-FFF2-40B4-BE49-F238E27FC236}">
                <a16:creationId xmlns:a16="http://schemas.microsoft.com/office/drawing/2014/main" id="{772A2612-6C73-40D6-A4DA-C63B82734FF7}"/>
              </a:ext>
            </a:extLst>
          </p:cNvPr>
          <p:cNvPicPr>
            <a:picLocks noChangeAspect="1"/>
          </p:cNvPicPr>
          <p:nvPr/>
        </p:nvPicPr>
        <p:blipFill>
          <a:blip r:embed="rId3"/>
          <a:stretch>
            <a:fillRect/>
          </a:stretch>
        </p:blipFill>
        <p:spPr>
          <a:xfrm>
            <a:off x="333375" y="4949937"/>
            <a:ext cx="1962151" cy="1628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16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arn(inVertical)">
                                      <p:cBhvr>
                                        <p:cTn id="3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259D-F487-41A6-AE11-64F78410ACF5}"/>
              </a:ext>
            </a:extLst>
          </p:cNvPr>
          <p:cNvSpPr>
            <a:spLocks noGrp="1"/>
          </p:cNvSpPr>
          <p:nvPr>
            <p:ph type="title"/>
          </p:nvPr>
        </p:nvSpPr>
        <p:spPr>
          <a:xfrm>
            <a:off x="1097280" y="343753"/>
            <a:ext cx="10058400" cy="1450757"/>
          </a:xfrm>
        </p:spPr>
        <p:txBody>
          <a:bodyPr>
            <a:normAutofit fontScale="90000"/>
          </a:bodyPr>
          <a:lstStyle/>
          <a:p>
            <a:r>
              <a:rPr lang="en-US" dirty="0"/>
              <a:t>During this time we are not able to receive Jesus physically in the Holy Communion - we receive Him Spiritually</a:t>
            </a:r>
            <a:endParaRPr lang="en-GB" dirty="0"/>
          </a:p>
        </p:txBody>
      </p:sp>
      <p:sp>
        <p:nvSpPr>
          <p:cNvPr id="4" name="Title 1">
            <a:extLst>
              <a:ext uri="{FF2B5EF4-FFF2-40B4-BE49-F238E27FC236}">
                <a16:creationId xmlns:a16="http://schemas.microsoft.com/office/drawing/2014/main" id="{DB4BF79C-78E8-4A44-A277-28007BBA4459}"/>
              </a:ext>
            </a:extLst>
          </p:cNvPr>
          <p:cNvSpPr txBox="1">
            <a:spLocks/>
          </p:cNvSpPr>
          <p:nvPr/>
        </p:nvSpPr>
        <p:spPr>
          <a:xfrm>
            <a:off x="908094" y="2414948"/>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latin typeface="Abadi" panose="020B0604020104020204" pitchFamily="34" charset="0"/>
              </a:rPr>
              <a:t>Let us pray for all of our priests who are in pain of not being able to celebrate Holy Mass with us.</a:t>
            </a:r>
          </a:p>
          <a:p>
            <a:endParaRPr lang="en-US" sz="2800" b="1" dirty="0">
              <a:latin typeface="Abadi" panose="020B0604020104020204" pitchFamily="34" charset="0"/>
            </a:endParaRPr>
          </a:p>
          <a:p>
            <a:r>
              <a:rPr lang="en-US" sz="2800" b="1" dirty="0">
                <a:latin typeface="Abadi" panose="020B0604020104020204" pitchFamily="34" charset="0"/>
              </a:rPr>
              <a:t>Let us think of our heavenly Father and Jesus who too is in pain</a:t>
            </a:r>
          </a:p>
          <a:p>
            <a:endParaRPr lang="en-US" sz="2800" b="1" dirty="0">
              <a:latin typeface="Abadi" panose="020B0604020104020204" pitchFamily="34" charset="0"/>
            </a:endParaRPr>
          </a:p>
        </p:txBody>
      </p:sp>
      <p:pic>
        <p:nvPicPr>
          <p:cNvPr id="5" name="Picture 4">
            <a:extLst>
              <a:ext uri="{FF2B5EF4-FFF2-40B4-BE49-F238E27FC236}">
                <a16:creationId xmlns:a16="http://schemas.microsoft.com/office/drawing/2014/main" id="{AB5FE130-8376-4184-A4CD-BAB4BA87A6BB}"/>
              </a:ext>
            </a:extLst>
          </p:cNvPr>
          <p:cNvPicPr>
            <a:picLocks noChangeAspect="1"/>
          </p:cNvPicPr>
          <p:nvPr/>
        </p:nvPicPr>
        <p:blipFill>
          <a:blip r:embed="rId2"/>
          <a:stretch>
            <a:fillRect/>
          </a:stretch>
        </p:blipFill>
        <p:spPr>
          <a:xfrm flipH="1">
            <a:off x="9827172" y="4119575"/>
            <a:ext cx="1409700" cy="2114550"/>
          </a:xfrm>
          <a:prstGeom prst="rect">
            <a:avLst/>
          </a:prstGeom>
          <a:ln>
            <a:noFill/>
          </a:ln>
          <a:effectLst>
            <a:softEdge rad="112500"/>
          </a:effectLst>
        </p:spPr>
      </p:pic>
      <p:sp>
        <p:nvSpPr>
          <p:cNvPr id="6" name="Rectangle 5">
            <a:extLst>
              <a:ext uri="{FF2B5EF4-FFF2-40B4-BE49-F238E27FC236}">
                <a16:creationId xmlns:a16="http://schemas.microsoft.com/office/drawing/2014/main" id="{0DA1C2D9-65DB-4FDE-A643-7E4BBEE66D88}"/>
              </a:ext>
            </a:extLst>
          </p:cNvPr>
          <p:cNvSpPr/>
          <p:nvPr/>
        </p:nvSpPr>
        <p:spPr>
          <a:xfrm>
            <a:off x="3436881" y="3520310"/>
            <a:ext cx="6390291" cy="2801088"/>
          </a:xfrm>
          <a:prstGeom prst="rect">
            <a:avLst/>
          </a:prstGeom>
        </p:spPr>
        <p:txBody>
          <a:bodyPr wrap="square">
            <a:spAutoFit/>
          </a:bodyPr>
          <a:lstStyle/>
          <a:p>
            <a:pPr algn="ctr">
              <a:lnSpc>
                <a:spcPct val="150000"/>
              </a:lnSpc>
            </a:pPr>
            <a:r>
              <a:rPr lang="en-US" sz="2400" b="1" dirty="0">
                <a:latin typeface="Comic Sans MS" panose="030F0702030302020204" pitchFamily="66" charset="0"/>
              </a:rPr>
              <a:t>Let us pray: </a:t>
            </a:r>
          </a:p>
          <a:p>
            <a:pPr algn="ctr">
              <a:lnSpc>
                <a:spcPct val="150000"/>
              </a:lnSpc>
            </a:pPr>
            <a:r>
              <a:rPr lang="en-US" sz="2400" b="1" dirty="0">
                <a:latin typeface="Comic Sans MS" panose="030F0702030302020204" pitchFamily="66" charset="0"/>
              </a:rPr>
              <a:t>Dear Jesus, remain in us spiritually and  strengthen us. Make us eligible to receive you soon again. We wait in love and thirst.</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234676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43969B5-FE3E-4150-B93F-B908A270C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11FCBB93-2B1C-491C-903C-769C626EA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084D1D-2ED8-4F22-AAAF-0D5E29D551B6}"/>
              </a:ext>
            </a:extLst>
          </p:cNvPr>
          <p:cNvSpPr>
            <a:spLocks noGrp="1"/>
          </p:cNvSpPr>
          <p:nvPr>
            <p:ph type="title"/>
          </p:nvPr>
        </p:nvSpPr>
        <p:spPr>
          <a:xfrm>
            <a:off x="519007" y="1325124"/>
            <a:ext cx="3084844" cy="2103875"/>
          </a:xfrm>
        </p:spPr>
        <p:txBody>
          <a:bodyPr>
            <a:normAutofit/>
          </a:bodyPr>
          <a:lstStyle/>
          <a:p>
            <a:r>
              <a:rPr lang="en-US" sz="3600" dirty="0">
                <a:solidFill>
                  <a:srgbClr val="FFFFFF"/>
                </a:solidFill>
              </a:rPr>
              <a:t>THE STORY OF ST.JULIANA</a:t>
            </a:r>
            <a:endParaRPr lang="en-GB" sz="3600" dirty="0">
              <a:solidFill>
                <a:srgbClr val="FFFFFF"/>
              </a:solidFill>
            </a:endParaRPr>
          </a:p>
        </p:txBody>
      </p:sp>
      <p:sp>
        <p:nvSpPr>
          <p:cNvPr id="3" name="Content Placeholder 2">
            <a:extLst>
              <a:ext uri="{FF2B5EF4-FFF2-40B4-BE49-F238E27FC236}">
                <a16:creationId xmlns:a16="http://schemas.microsoft.com/office/drawing/2014/main" id="{F79F7DDE-066C-4C45-98B5-4A3655CD4BBF}"/>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a:p>
            <a:endParaRPr lang="en-GB" sz="1500" dirty="0">
              <a:solidFill>
                <a:srgbClr val="FFFFFF"/>
              </a:solidFill>
            </a:endParaRPr>
          </a:p>
        </p:txBody>
      </p:sp>
      <p:sp>
        <p:nvSpPr>
          <p:cNvPr id="19" name="Rectangle 12">
            <a:extLst>
              <a:ext uri="{FF2B5EF4-FFF2-40B4-BE49-F238E27FC236}">
                <a16:creationId xmlns:a16="http://schemas.microsoft.com/office/drawing/2014/main" id="{650464D7-9DE6-4DE1-865A-27A05DB1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Online Media 3" title="Little Juliana and the bread of life">
            <a:hlinkClick r:id="" action="ppaction://media"/>
            <a:extLst>
              <a:ext uri="{FF2B5EF4-FFF2-40B4-BE49-F238E27FC236}">
                <a16:creationId xmlns:a16="http://schemas.microsoft.com/office/drawing/2014/main" id="{3F347FEE-DC20-4149-8B36-99A01E95E3D2}"/>
              </a:ext>
            </a:extLst>
          </p:cNvPr>
          <p:cNvPicPr>
            <a:picLocks noRot="1" noChangeAspect="1"/>
          </p:cNvPicPr>
          <p:nvPr>
            <a:videoFile r:link="rId1"/>
          </p:nvPr>
        </p:nvPicPr>
        <p:blipFill>
          <a:blip r:embed="rId3"/>
          <a:stretch>
            <a:fillRect/>
          </a:stretch>
        </p:blipFill>
        <p:spPr>
          <a:xfrm>
            <a:off x="4742017" y="1517039"/>
            <a:ext cx="6798082" cy="3823921"/>
          </a:xfrm>
          <a:prstGeom prst="rect">
            <a:avLst/>
          </a:prstGeom>
        </p:spPr>
      </p:pic>
    </p:spTree>
    <p:extLst>
      <p:ext uri="{BB962C8B-B14F-4D97-AF65-F5344CB8AC3E}">
        <p14:creationId xmlns:p14="http://schemas.microsoft.com/office/powerpoint/2010/main" val="147365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4">
            <a:extLst>
              <a:ext uri="{FF2B5EF4-FFF2-40B4-BE49-F238E27FC236}">
                <a16:creationId xmlns:a16="http://schemas.microsoft.com/office/drawing/2014/main" id="{CDD85225-4221-4672-B1DE-C34BFFF5F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4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CECE62-2302-4734-8519-5E75A9441C31}"/>
              </a:ext>
            </a:extLst>
          </p:cNvPr>
          <p:cNvPicPr>
            <a:picLocks noChangeAspect="1"/>
          </p:cNvPicPr>
          <p:nvPr/>
        </p:nvPicPr>
        <p:blipFill rotWithShape="1">
          <a:blip r:embed="rId2"/>
          <a:srcRect t="25665" r="1" b="23887"/>
          <a:stretch/>
        </p:blipFill>
        <p:spPr>
          <a:xfrm>
            <a:off x="643467" y="643467"/>
            <a:ext cx="10905066" cy="5571066"/>
          </a:xfrm>
          <a:prstGeom prst="rect">
            <a:avLst/>
          </a:prstGeom>
        </p:spPr>
      </p:pic>
      <p:sp>
        <p:nvSpPr>
          <p:cNvPr id="22" name="Rectangle 16">
            <a:extLst>
              <a:ext uri="{FF2B5EF4-FFF2-40B4-BE49-F238E27FC236}">
                <a16:creationId xmlns:a16="http://schemas.microsoft.com/office/drawing/2014/main" id="{6FB55C46-EDB8-4EC2-AD52-94B111D3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94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417-F7BB-4021-99E5-D51437411559}"/>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4BBEC1FA-325B-4699-830A-11CDBAC657FA}"/>
              </a:ext>
            </a:extLst>
          </p:cNvPr>
          <p:cNvSpPr>
            <a:spLocks noGrp="1"/>
          </p:cNvSpPr>
          <p:nvPr>
            <p:ph idx="1"/>
          </p:nvPr>
        </p:nvSpPr>
        <p:spPr/>
        <p:txBody>
          <a:bodyPr/>
          <a:lstStyle/>
          <a:p>
            <a:pPr marL="0" indent="0">
              <a:buNone/>
            </a:pPr>
            <a:r>
              <a:rPr lang="en-US" b="1" dirty="0"/>
              <a:t>FOR MORE ACTIVITIES AND IDEAS PLEASE VISIT</a:t>
            </a:r>
          </a:p>
          <a:p>
            <a:pPr marL="0" indent="0">
              <a:buNone/>
            </a:pPr>
            <a:r>
              <a:rPr lang="en-GB" dirty="0">
                <a:hlinkClick r:id="rId2"/>
              </a:rPr>
              <a:t>1.http://littleevangelist.com/</a:t>
            </a:r>
            <a:r>
              <a:rPr lang="en-GB" dirty="0" err="1">
                <a:hlinkClick r:id="rId2"/>
              </a:rPr>
              <a:t>childrens_liturgy.php</a:t>
            </a:r>
            <a:endParaRPr lang="en-GB" dirty="0"/>
          </a:p>
          <a:p>
            <a:pPr marL="0" indent="0">
              <a:buNone/>
            </a:pPr>
            <a:r>
              <a:rPr lang="en-GB" dirty="0">
                <a:hlinkClick r:id="rId3"/>
              </a:rPr>
              <a:t>2.https://www.youtube.com/channel/UCndM2GK0dnpWg5ECUscdDcA</a:t>
            </a:r>
            <a:endParaRPr lang="en-US" dirty="0"/>
          </a:p>
          <a:p>
            <a:endParaRPr lang="en-US" dirty="0"/>
          </a:p>
          <a:p>
            <a:endParaRPr lang="en-GB" dirty="0"/>
          </a:p>
          <a:p>
            <a:endParaRPr lang="en-GB" dirty="0"/>
          </a:p>
        </p:txBody>
      </p:sp>
      <p:sp>
        <p:nvSpPr>
          <p:cNvPr id="4" name="Content Placeholder 2">
            <a:extLst>
              <a:ext uri="{FF2B5EF4-FFF2-40B4-BE49-F238E27FC236}">
                <a16:creationId xmlns:a16="http://schemas.microsoft.com/office/drawing/2014/main" id="{9148B722-261C-48C7-8651-0CC6E836B4F0}"/>
              </a:ext>
            </a:extLst>
          </p:cNvPr>
          <p:cNvSpPr txBox="1">
            <a:spLocks/>
          </p:cNvSpPr>
          <p:nvPr/>
        </p:nvSpPr>
        <p:spPr>
          <a:xfrm>
            <a:off x="6356194" y="4906536"/>
            <a:ext cx="4951885" cy="11149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GB" dirty="0"/>
          </a:p>
        </p:txBody>
      </p:sp>
      <p:sp>
        <p:nvSpPr>
          <p:cNvPr id="5" name="Content Placeholder 2">
            <a:extLst>
              <a:ext uri="{FF2B5EF4-FFF2-40B4-BE49-F238E27FC236}">
                <a16:creationId xmlns:a16="http://schemas.microsoft.com/office/drawing/2014/main" id="{FB2F343B-BCC8-4DCF-B64A-13DA7FF3FB22}"/>
              </a:ext>
            </a:extLst>
          </p:cNvPr>
          <p:cNvSpPr txBox="1">
            <a:spLocks/>
          </p:cNvSpPr>
          <p:nvPr/>
        </p:nvSpPr>
        <p:spPr>
          <a:xfrm>
            <a:off x="7877221" y="4599162"/>
            <a:ext cx="4314779" cy="1729703"/>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REFERENCES FROM:</a:t>
            </a:r>
          </a:p>
          <a:p>
            <a:r>
              <a:rPr lang="en-US" dirty="0"/>
              <a:t>*</a:t>
            </a:r>
            <a:r>
              <a:rPr lang="en-US" dirty="0" err="1"/>
              <a:t>iBreviery</a:t>
            </a:r>
            <a:endParaRPr lang="en-US" dirty="0"/>
          </a:p>
          <a:p>
            <a:r>
              <a:rPr lang="en-GB" dirty="0">
                <a:hlinkClick r:id="rId4"/>
              </a:rPr>
              <a:t>* http://stjuliana.org/events/st-juliana-book-club-sjbc/item/661-corpus</a:t>
            </a:r>
            <a:endParaRPr lang="en-GB" dirty="0"/>
          </a:p>
          <a:p>
            <a:r>
              <a:rPr lang="en-GB" dirty="0">
                <a:hlinkClick r:id="rId5"/>
              </a:rPr>
              <a:t>*http://www.therealpresence.org/eucharst/mir/bolsena.html</a:t>
            </a:r>
            <a:endParaRPr lang="en-GB" dirty="0"/>
          </a:p>
          <a:p>
            <a:r>
              <a:rPr lang="en-GB" dirty="0">
                <a:hlinkClick r:id="rId6"/>
              </a:rPr>
              <a:t>*https://en.wikipedia.org/wiki/Corporal_of_Bolsena</a:t>
            </a:r>
            <a:endParaRPr lang="en-GB" dirty="0"/>
          </a:p>
          <a:p>
            <a:endParaRPr lang="en-US" dirty="0"/>
          </a:p>
          <a:p>
            <a:endParaRPr lang="en-GB" dirty="0"/>
          </a:p>
        </p:txBody>
      </p:sp>
    </p:spTree>
    <p:extLst>
      <p:ext uri="{BB962C8B-B14F-4D97-AF65-F5344CB8AC3E}">
        <p14:creationId xmlns:p14="http://schemas.microsoft.com/office/powerpoint/2010/main" val="30315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3531-3927-429A-B93B-5B190A7AD0BF}"/>
              </a:ext>
            </a:extLst>
          </p:cNvPr>
          <p:cNvSpPr>
            <a:spLocks noGrp="1"/>
          </p:cNvSpPr>
          <p:nvPr>
            <p:ph type="title"/>
          </p:nvPr>
        </p:nvSpPr>
        <p:spPr/>
        <p:txBody>
          <a:bodyPr>
            <a:normAutofit/>
          </a:bodyPr>
          <a:lstStyle/>
          <a:p>
            <a:r>
              <a:rPr lang="en-US" dirty="0">
                <a:solidFill>
                  <a:srgbClr val="002060"/>
                </a:solidFill>
                <a:latin typeface="Abadi" panose="020B0604020104020204" pitchFamily="34" charset="0"/>
              </a:rPr>
              <a:t>Today is the Solemnity of the Body and Blood of Christ</a:t>
            </a:r>
            <a:endParaRPr lang="en-GB" dirty="0">
              <a:solidFill>
                <a:srgbClr val="002060"/>
              </a:solidFill>
              <a:latin typeface="Abadi" panose="020B0604020104020204" pitchFamily="34" charset="0"/>
            </a:endParaRPr>
          </a:p>
        </p:txBody>
      </p:sp>
      <p:sp>
        <p:nvSpPr>
          <p:cNvPr id="3" name="Content Placeholder 2">
            <a:extLst>
              <a:ext uri="{FF2B5EF4-FFF2-40B4-BE49-F238E27FC236}">
                <a16:creationId xmlns:a16="http://schemas.microsoft.com/office/drawing/2014/main" id="{9EF84BDA-7C70-4289-98B5-E4DBFF5F7F4A}"/>
              </a:ext>
            </a:extLst>
          </p:cNvPr>
          <p:cNvSpPr>
            <a:spLocks noGrp="1"/>
          </p:cNvSpPr>
          <p:nvPr>
            <p:ph idx="1"/>
          </p:nvPr>
        </p:nvSpPr>
        <p:spPr>
          <a:xfrm>
            <a:off x="797777" y="2536718"/>
            <a:ext cx="10058400" cy="2209273"/>
          </a:xfrm>
        </p:spPr>
        <p:txBody>
          <a:bodyPr>
            <a:normAutofit/>
          </a:bodyPr>
          <a:lstStyle/>
          <a:p>
            <a:r>
              <a:rPr lang="en-US" sz="2400" dirty="0">
                <a:solidFill>
                  <a:srgbClr val="C00000"/>
                </a:solidFill>
                <a:latin typeface="Abadi" panose="020B0604020104020204" pitchFamily="34" charset="0"/>
              </a:rPr>
              <a:t>We celebrate the REAL PRESENCE OF JESUS IN THE HOLY EUCHARIST</a:t>
            </a:r>
          </a:p>
          <a:p>
            <a:r>
              <a:rPr lang="en-US" sz="2400" b="1" dirty="0">
                <a:latin typeface="Abadi" panose="020B0604020104020204" pitchFamily="34" charset="0"/>
              </a:rPr>
              <a:t>This is the Centre of Catholic Belief.</a:t>
            </a:r>
          </a:p>
          <a:p>
            <a:r>
              <a:rPr lang="en-US" dirty="0"/>
              <a:t> </a:t>
            </a:r>
          </a:p>
          <a:p>
            <a:endParaRPr lang="en-GB" dirty="0"/>
          </a:p>
        </p:txBody>
      </p:sp>
      <p:sp>
        <p:nvSpPr>
          <p:cNvPr id="4" name="Rectangle 3">
            <a:extLst>
              <a:ext uri="{FF2B5EF4-FFF2-40B4-BE49-F238E27FC236}">
                <a16:creationId xmlns:a16="http://schemas.microsoft.com/office/drawing/2014/main" id="{205187DC-FDB0-4860-9148-C45116B76230}"/>
              </a:ext>
            </a:extLst>
          </p:cNvPr>
          <p:cNvSpPr/>
          <p:nvPr/>
        </p:nvSpPr>
        <p:spPr>
          <a:xfrm>
            <a:off x="3142592" y="1890387"/>
            <a:ext cx="5368770" cy="646331"/>
          </a:xfrm>
          <a:prstGeom prst="rect">
            <a:avLst/>
          </a:prstGeom>
        </p:spPr>
        <p:txBody>
          <a:bodyPr wrap="square">
            <a:spAutoFit/>
          </a:bodyPr>
          <a:lstStyle/>
          <a:p>
            <a:r>
              <a:rPr lang="en-US" sz="3600" dirty="0"/>
              <a:t> </a:t>
            </a:r>
            <a:r>
              <a:rPr lang="en-US" sz="3600" b="1" dirty="0">
                <a:solidFill>
                  <a:schemeClr val="accent2">
                    <a:lumMod val="75000"/>
                  </a:schemeClr>
                </a:solidFill>
                <a:latin typeface="Abadi" panose="020B0604020104020204" pitchFamily="34" charset="0"/>
              </a:rPr>
              <a:t>CORPUS CHRISTI (in Latin)</a:t>
            </a:r>
            <a:endParaRPr lang="en-GB" sz="3600" b="1" dirty="0">
              <a:solidFill>
                <a:schemeClr val="accent2">
                  <a:lumMod val="75000"/>
                </a:schemeClr>
              </a:solidFill>
              <a:latin typeface="Abadi" panose="020B0604020104020204" pitchFamily="34" charset="0"/>
            </a:endParaRPr>
          </a:p>
        </p:txBody>
      </p:sp>
      <p:sp>
        <p:nvSpPr>
          <p:cNvPr id="5" name="Rectangle 4">
            <a:extLst>
              <a:ext uri="{FF2B5EF4-FFF2-40B4-BE49-F238E27FC236}">
                <a16:creationId xmlns:a16="http://schemas.microsoft.com/office/drawing/2014/main" id="{956E4B75-FD55-481D-B9CF-955D384EC386}"/>
              </a:ext>
            </a:extLst>
          </p:cNvPr>
          <p:cNvSpPr/>
          <p:nvPr/>
        </p:nvSpPr>
        <p:spPr>
          <a:xfrm>
            <a:off x="5412913" y="4174084"/>
            <a:ext cx="6196899" cy="1631216"/>
          </a:xfrm>
          <a:prstGeom prst="rect">
            <a:avLst/>
          </a:prstGeom>
        </p:spPr>
        <p:txBody>
          <a:bodyPr wrap="square">
            <a:spAutoFit/>
          </a:bodyPr>
          <a:lstStyle/>
          <a:p>
            <a:r>
              <a:rPr lang="en-US" sz="2000" dirty="0">
                <a:latin typeface="Abadi" panose="020B0604020104020204" pitchFamily="34" charset="0"/>
              </a:rPr>
              <a:t>The Solemnity is usually celebrated on the Thursday following the Solemnity of the Holy Trinity or on the Sunday after the Holy Trinity Sunday. The feast was instituted in 1264 after the visions of a nun and a Eucharistic miracle in </a:t>
            </a:r>
            <a:r>
              <a:rPr lang="en-US" sz="2000" dirty="0" err="1">
                <a:latin typeface="Abadi" panose="020B0604020104020204" pitchFamily="34" charset="0"/>
              </a:rPr>
              <a:t>Bolsena</a:t>
            </a:r>
            <a:r>
              <a:rPr lang="en-US" sz="2000" dirty="0">
                <a:latin typeface="Abadi" panose="020B0604020104020204" pitchFamily="34" charset="0"/>
              </a:rPr>
              <a:t>, Italy.</a:t>
            </a:r>
          </a:p>
        </p:txBody>
      </p:sp>
      <p:pic>
        <p:nvPicPr>
          <p:cNvPr id="6" name="Picture 5">
            <a:extLst>
              <a:ext uri="{FF2B5EF4-FFF2-40B4-BE49-F238E27FC236}">
                <a16:creationId xmlns:a16="http://schemas.microsoft.com/office/drawing/2014/main" id="{206F04EB-17DA-4FA2-9E83-B34BE3BE9556}"/>
              </a:ext>
            </a:extLst>
          </p:cNvPr>
          <p:cNvPicPr>
            <a:picLocks noChangeAspect="1"/>
          </p:cNvPicPr>
          <p:nvPr/>
        </p:nvPicPr>
        <p:blipFill rotWithShape="1">
          <a:blip r:embed="rId2">
            <a:alphaModFix amt="35000"/>
          </a:blip>
          <a:srcRect l="8972" r="45033"/>
          <a:stretch/>
        </p:blipFill>
        <p:spPr>
          <a:xfrm>
            <a:off x="1097280" y="3429000"/>
            <a:ext cx="2619382" cy="2847485"/>
          </a:xfrm>
          <a:prstGeom prst="rect">
            <a:avLst/>
          </a:prstGeom>
          <a:ln>
            <a:noFill/>
          </a:ln>
          <a:effectLst>
            <a:softEdge rad="112500"/>
          </a:effectLst>
        </p:spPr>
      </p:pic>
    </p:spTree>
    <p:extLst>
      <p:ext uri="{BB962C8B-B14F-4D97-AF65-F5344CB8AC3E}">
        <p14:creationId xmlns:p14="http://schemas.microsoft.com/office/powerpoint/2010/main" val="21059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C9CE-E709-483D-92D6-DEF88CBBAD00}"/>
              </a:ext>
            </a:extLst>
          </p:cNvPr>
          <p:cNvSpPr>
            <a:spLocks noGrp="1"/>
          </p:cNvSpPr>
          <p:nvPr>
            <p:ph type="title"/>
          </p:nvPr>
        </p:nvSpPr>
        <p:spPr>
          <a:xfrm>
            <a:off x="-794103" y="397933"/>
            <a:ext cx="10058400" cy="1450757"/>
          </a:xfrm>
        </p:spPr>
        <p:txBody>
          <a:bodyPr>
            <a:normAutofit fontScale="90000"/>
          </a:bodyPr>
          <a:lstStyle/>
          <a:p>
            <a:pPr algn="r"/>
            <a:r>
              <a:rPr lang="en-US" dirty="0">
                <a:latin typeface="Comic Sans MS" panose="030F0702030302020204" pitchFamily="66" charset="0"/>
              </a:rPr>
              <a:t>Do you sometimes find it hard to believe that Jesus is present </a:t>
            </a:r>
            <a:br>
              <a:rPr lang="en-US" dirty="0">
                <a:latin typeface="Comic Sans MS" panose="030F0702030302020204" pitchFamily="66" charset="0"/>
              </a:rPr>
            </a:br>
            <a:r>
              <a:rPr lang="en-US" dirty="0">
                <a:latin typeface="Comic Sans MS" panose="030F0702030302020204" pitchFamily="66" charset="0"/>
              </a:rPr>
              <a:t>in the Holy Eucharist?</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EFFA95B-C2B9-41CF-9F96-2FA55F81DF84}"/>
              </a:ext>
            </a:extLst>
          </p:cNvPr>
          <p:cNvSpPr>
            <a:spLocks noGrp="1"/>
          </p:cNvSpPr>
          <p:nvPr>
            <p:ph idx="1"/>
          </p:nvPr>
        </p:nvSpPr>
        <p:spPr>
          <a:xfrm>
            <a:off x="1097279" y="1750483"/>
            <a:ext cx="10999471" cy="5012267"/>
          </a:xfrm>
        </p:spPr>
        <p:txBody>
          <a:bodyPr>
            <a:normAutofit/>
          </a:bodyPr>
          <a:lstStyle/>
          <a:p>
            <a:pPr>
              <a:lnSpc>
                <a:spcPct val="100000"/>
              </a:lnSpc>
            </a:pPr>
            <a:r>
              <a:rPr lang="en-US" sz="2400" dirty="0">
                <a:solidFill>
                  <a:srgbClr val="C00000"/>
                </a:solidFill>
                <a:latin typeface="Abadi" panose="020B0604020104020204" pitchFamily="34" charset="0"/>
              </a:rPr>
              <a:t>You may be doubting too, but don’t worry!!! This Solemnity was the result of one such doubt.</a:t>
            </a:r>
          </a:p>
          <a:p>
            <a:pPr>
              <a:lnSpc>
                <a:spcPct val="100000"/>
              </a:lnSpc>
            </a:pPr>
            <a:r>
              <a:rPr lang="en-US" b="1" dirty="0">
                <a:latin typeface="Abadi" panose="020B0604020104020204" pitchFamily="34" charset="0"/>
              </a:rPr>
              <a:t>So let us first start with a little prayer: </a:t>
            </a:r>
          </a:p>
          <a:p>
            <a:pPr algn="ctr">
              <a:lnSpc>
                <a:spcPct val="100000"/>
              </a:lnSpc>
            </a:pPr>
            <a:r>
              <a:rPr lang="en-US" sz="2400" dirty="0">
                <a:solidFill>
                  <a:srgbClr val="002060"/>
                </a:solidFill>
                <a:latin typeface="Abadi" panose="020B0604020104020204" pitchFamily="34" charset="0"/>
              </a:rPr>
              <a:t>‘Dear Jesus, let Your Holy Spirit fill us and help us to know more about your amazing presence in the Holy Eucharist.</a:t>
            </a:r>
          </a:p>
          <a:p>
            <a:pPr algn="ctr">
              <a:lnSpc>
                <a:spcPct val="100000"/>
              </a:lnSpc>
            </a:pPr>
            <a:r>
              <a:rPr lang="en-US" sz="2400" dirty="0">
                <a:solidFill>
                  <a:srgbClr val="002060"/>
                </a:solidFill>
                <a:latin typeface="Abadi" panose="020B0604020104020204" pitchFamily="34" charset="0"/>
              </a:rPr>
              <a:t>Mother Mary asked the angel, “How is it possible?”, but she was willing to listen. Lord, help us to pray with this same faith. </a:t>
            </a:r>
          </a:p>
          <a:p>
            <a:pPr algn="ctr">
              <a:lnSpc>
                <a:spcPct val="100000"/>
              </a:lnSpc>
            </a:pPr>
            <a:r>
              <a:rPr lang="en-US" sz="2400" dirty="0">
                <a:solidFill>
                  <a:srgbClr val="002060"/>
                </a:solidFill>
                <a:latin typeface="Abadi" panose="020B0604020104020204" pitchFamily="34" charset="0"/>
              </a:rPr>
              <a:t>Let your Holy Spirit overshadow us, to help us know about Your communion with us through the Holy Eucharist.</a:t>
            </a:r>
          </a:p>
          <a:p>
            <a:pPr algn="ctr">
              <a:lnSpc>
                <a:spcPct val="100000"/>
              </a:lnSpc>
            </a:pPr>
            <a:r>
              <a:rPr lang="en-US" sz="2400" dirty="0">
                <a:solidFill>
                  <a:srgbClr val="002060"/>
                </a:solidFill>
                <a:latin typeface="Abadi" panose="020B0604020104020204" pitchFamily="34" charset="0"/>
              </a:rPr>
              <a:t>We ask this in the name of the Father, the Son and the Holy Spirit. Amen.’</a:t>
            </a:r>
          </a:p>
          <a:p>
            <a:pPr>
              <a:lnSpc>
                <a:spcPct val="100000"/>
              </a:lnSpc>
            </a:pPr>
            <a:endParaRPr lang="en-GB" dirty="0">
              <a:latin typeface="Abadi" panose="020B0604020104020204" pitchFamily="34" charset="0"/>
            </a:endParaRPr>
          </a:p>
        </p:txBody>
      </p:sp>
      <p:pic>
        <p:nvPicPr>
          <p:cNvPr id="4" name="Picture 3">
            <a:extLst>
              <a:ext uri="{FF2B5EF4-FFF2-40B4-BE49-F238E27FC236}">
                <a16:creationId xmlns:a16="http://schemas.microsoft.com/office/drawing/2014/main" id="{5D29432D-B572-4D16-8D15-BFAF360021CE}"/>
              </a:ext>
            </a:extLst>
          </p:cNvPr>
          <p:cNvPicPr>
            <a:picLocks noChangeAspect="1"/>
          </p:cNvPicPr>
          <p:nvPr/>
        </p:nvPicPr>
        <p:blipFill>
          <a:blip r:embed="rId3"/>
          <a:stretch>
            <a:fillRect/>
          </a:stretch>
        </p:blipFill>
        <p:spPr>
          <a:xfrm>
            <a:off x="10257789" y="397933"/>
            <a:ext cx="1542699" cy="1040768"/>
          </a:xfrm>
          <a:prstGeom prst="rect">
            <a:avLst/>
          </a:prstGeom>
          <a:ln>
            <a:noFill/>
          </a:ln>
          <a:effectLst>
            <a:softEdge rad="112500"/>
          </a:effectLst>
        </p:spPr>
      </p:pic>
      <p:pic>
        <p:nvPicPr>
          <p:cNvPr id="5" name="Picture 4">
            <a:extLst>
              <a:ext uri="{FF2B5EF4-FFF2-40B4-BE49-F238E27FC236}">
                <a16:creationId xmlns:a16="http://schemas.microsoft.com/office/drawing/2014/main" id="{5D4632DB-259D-4685-994C-01F2402F5C66}"/>
              </a:ext>
            </a:extLst>
          </p:cNvPr>
          <p:cNvPicPr>
            <a:picLocks noChangeAspect="1"/>
          </p:cNvPicPr>
          <p:nvPr/>
        </p:nvPicPr>
        <p:blipFill>
          <a:blip r:embed="rId4"/>
          <a:stretch>
            <a:fillRect/>
          </a:stretch>
        </p:blipFill>
        <p:spPr>
          <a:xfrm>
            <a:off x="410928" y="3982720"/>
            <a:ext cx="686352" cy="914082"/>
          </a:xfrm>
          <a:prstGeom prst="rect">
            <a:avLst/>
          </a:prstGeom>
          <a:ln>
            <a:noFill/>
          </a:ln>
          <a:effectLst>
            <a:softEdge rad="112500"/>
          </a:effectLst>
        </p:spPr>
      </p:pic>
    </p:spTree>
    <p:extLst>
      <p:ext uri="{BB962C8B-B14F-4D97-AF65-F5344CB8AC3E}">
        <p14:creationId xmlns:p14="http://schemas.microsoft.com/office/powerpoint/2010/main" val="10004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6F43-BD01-4544-A8CF-6E5F375EA928}"/>
              </a:ext>
            </a:extLst>
          </p:cNvPr>
          <p:cNvSpPr>
            <a:spLocks noGrp="1"/>
          </p:cNvSpPr>
          <p:nvPr>
            <p:ph type="title"/>
          </p:nvPr>
        </p:nvSpPr>
        <p:spPr>
          <a:xfrm>
            <a:off x="1097280" y="286603"/>
            <a:ext cx="10058400" cy="1450757"/>
          </a:xfrm>
        </p:spPr>
        <p:txBody>
          <a:bodyPr>
            <a:normAutofit/>
          </a:bodyPr>
          <a:lstStyle/>
          <a:p>
            <a:r>
              <a:rPr lang="en-US" dirty="0">
                <a:solidFill>
                  <a:srgbClr val="002060"/>
                </a:solidFill>
                <a:latin typeface="Abadi" panose="020B0604020104020204" pitchFamily="34" charset="0"/>
              </a:rPr>
              <a:t>The Story of the Feast</a:t>
            </a:r>
            <a:endParaRPr lang="en-GB" dirty="0">
              <a:solidFill>
                <a:srgbClr val="002060"/>
              </a:solidFill>
              <a:latin typeface="Abadi" panose="020B0604020104020204" pitchFamily="34" charset="0"/>
            </a:endParaRPr>
          </a:p>
        </p:txBody>
      </p:sp>
      <p:pic>
        <p:nvPicPr>
          <p:cNvPr id="5" name="Picture 4">
            <a:extLst>
              <a:ext uri="{FF2B5EF4-FFF2-40B4-BE49-F238E27FC236}">
                <a16:creationId xmlns:a16="http://schemas.microsoft.com/office/drawing/2014/main" id="{E8A01A8D-0C59-43B3-9E9F-871A6BE97F27}"/>
              </a:ext>
            </a:extLst>
          </p:cNvPr>
          <p:cNvPicPr>
            <a:picLocks noChangeAspect="1"/>
          </p:cNvPicPr>
          <p:nvPr/>
        </p:nvPicPr>
        <p:blipFill>
          <a:blip r:embed="rId2"/>
          <a:stretch>
            <a:fillRect/>
          </a:stretch>
        </p:blipFill>
        <p:spPr>
          <a:xfrm>
            <a:off x="221657" y="2695203"/>
            <a:ext cx="2454856" cy="3306204"/>
          </a:xfrm>
          <a:prstGeom prst="rect">
            <a:avLst/>
          </a:prstGeom>
        </p:spPr>
      </p:pic>
      <p:sp>
        <p:nvSpPr>
          <p:cNvPr id="3" name="Content Placeholder 2">
            <a:extLst>
              <a:ext uri="{FF2B5EF4-FFF2-40B4-BE49-F238E27FC236}">
                <a16:creationId xmlns:a16="http://schemas.microsoft.com/office/drawing/2014/main" id="{7450870F-3929-437E-97FE-0AB8DEBF7667}"/>
              </a:ext>
            </a:extLst>
          </p:cNvPr>
          <p:cNvSpPr>
            <a:spLocks noGrp="1"/>
          </p:cNvSpPr>
          <p:nvPr>
            <p:ph idx="1"/>
          </p:nvPr>
        </p:nvSpPr>
        <p:spPr>
          <a:xfrm>
            <a:off x="2926080" y="2006171"/>
            <a:ext cx="8919079" cy="4565226"/>
          </a:xfrm>
        </p:spPr>
        <p:txBody>
          <a:bodyPr>
            <a:normAutofit/>
          </a:bodyPr>
          <a:lstStyle/>
          <a:p>
            <a:pPr algn="ctr"/>
            <a:r>
              <a:rPr lang="en-US" sz="2200" dirty="0">
                <a:solidFill>
                  <a:srgbClr val="C00000"/>
                </a:solidFill>
                <a:latin typeface="Abadi" panose="020B0604020104020204" pitchFamily="34" charset="0"/>
              </a:rPr>
              <a:t>The feast of Corpus Christi was proposed by St Thomas Aquinas, Doctor of the Church to Pope Urban IV, in order to create a feast focused solely on the Holy Eucharist.</a:t>
            </a:r>
          </a:p>
          <a:p>
            <a:r>
              <a:rPr lang="en-US" sz="2200" b="1" dirty="0">
                <a:solidFill>
                  <a:schemeClr val="accent2">
                    <a:lumMod val="75000"/>
                  </a:schemeClr>
                </a:solidFill>
              </a:rPr>
              <a:t>St Juliana of Mt </a:t>
            </a:r>
            <a:r>
              <a:rPr lang="en-US" sz="2200" b="1" dirty="0" err="1">
                <a:solidFill>
                  <a:schemeClr val="accent2">
                    <a:lumMod val="75000"/>
                  </a:schemeClr>
                </a:solidFill>
              </a:rPr>
              <a:t>Cornillon</a:t>
            </a:r>
            <a:r>
              <a:rPr lang="en-US" sz="2200" dirty="0"/>
              <a:t> in Belgium (1193-1258), </a:t>
            </a:r>
            <a:r>
              <a:rPr lang="en-GB" sz="2200" dirty="0"/>
              <a:t>a nun and mystic who had great devotion to the Holy Eucharist </a:t>
            </a:r>
            <a:r>
              <a:rPr lang="en-US" sz="2200" dirty="0"/>
              <a:t>had a series of visions of our Lord, who asked her to establish a liturgical feast for the Holy Eucharist.</a:t>
            </a:r>
          </a:p>
          <a:p>
            <a:pPr marL="0" indent="0">
              <a:buNone/>
            </a:pPr>
            <a:r>
              <a:rPr lang="en-US" sz="2200" dirty="0"/>
              <a:t>She tried to convince a future Pope, Urban IV regarding this. Finally after her death, the Feast was instituted by Pope Urban IV, after he was convinced by a Eucharistic Miracle that took place in </a:t>
            </a:r>
            <a:r>
              <a:rPr lang="en-US" sz="2200" dirty="0" err="1"/>
              <a:t>Bolsena</a:t>
            </a:r>
            <a:r>
              <a:rPr lang="en-US" sz="2200" dirty="0"/>
              <a:t>, Italy on 1263 to a German Priest Peter of Prague.</a:t>
            </a:r>
          </a:p>
          <a:p>
            <a:pPr algn="ctr"/>
            <a:r>
              <a:rPr lang="en-US" sz="2200" b="1" dirty="0">
                <a:solidFill>
                  <a:srgbClr val="002060"/>
                </a:solidFill>
              </a:rPr>
              <a:t>The Universal Church celebrated it for the first time in Orvieto in 1264, a year after the Eucharistic Miracle in </a:t>
            </a:r>
            <a:r>
              <a:rPr lang="en-US" sz="2200" b="1" dirty="0" err="1">
                <a:solidFill>
                  <a:srgbClr val="002060"/>
                </a:solidFill>
              </a:rPr>
              <a:t>Bolsena</a:t>
            </a:r>
            <a:r>
              <a:rPr lang="en-US" sz="2200" b="1" dirty="0">
                <a:solidFill>
                  <a:srgbClr val="002060"/>
                </a:solidFill>
              </a:rPr>
              <a:t>.</a:t>
            </a:r>
          </a:p>
          <a:p>
            <a:endParaRPr lang="en-US" sz="1600" dirty="0">
              <a:latin typeface="Abadi" panose="020B0604020104020204" pitchFamily="34" charset="0"/>
            </a:endParaRPr>
          </a:p>
          <a:p>
            <a:endParaRPr lang="en-GB" sz="1600" dirty="0"/>
          </a:p>
        </p:txBody>
      </p:sp>
      <p:pic>
        <p:nvPicPr>
          <p:cNvPr id="8" name="Picture 7">
            <a:extLst>
              <a:ext uri="{FF2B5EF4-FFF2-40B4-BE49-F238E27FC236}">
                <a16:creationId xmlns:a16="http://schemas.microsoft.com/office/drawing/2014/main" id="{2B8445C8-E56C-478C-90F5-5D988E4085A0}"/>
              </a:ext>
            </a:extLst>
          </p:cNvPr>
          <p:cNvPicPr>
            <a:picLocks noChangeAspect="1"/>
          </p:cNvPicPr>
          <p:nvPr/>
        </p:nvPicPr>
        <p:blipFill>
          <a:blip r:embed="rId3"/>
          <a:stretch>
            <a:fillRect/>
          </a:stretch>
        </p:blipFill>
        <p:spPr>
          <a:xfrm>
            <a:off x="8372363" y="0"/>
            <a:ext cx="2484823" cy="2006171"/>
          </a:xfrm>
          <a:prstGeom prst="rect">
            <a:avLst/>
          </a:prstGeom>
          <a:ln>
            <a:noFill/>
          </a:ln>
          <a:effectLst>
            <a:softEdge rad="112500"/>
          </a:effectLst>
        </p:spPr>
      </p:pic>
    </p:spTree>
    <p:extLst>
      <p:ext uri="{BB962C8B-B14F-4D97-AF65-F5344CB8AC3E}">
        <p14:creationId xmlns:p14="http://schemas.microsoft.com/office/powerpoint/2010/main" val="6256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C323-E06E-46E1-872E-ED403A3C1F48}"/>
              </a:ext>
            </a:extLst>
          </p:cNvPr>
          <p:cNvSpPr>
            <a:spLocks noGrp="1"/>
          </p:cNvSpPr>
          <p:nvPr>
            <p:ph type="title"/>
          </p:nvPr>
        </p:nvSpPr>
        <p:spPr>
          <a:xfrm>
            <a:off x="1097280" y="1232807"/>
            <a:ext cx="10058400" cy="863781"/>
          </a:xfrm>
        </p:spPr>
        <p:txBody>
          <a:bodyPr>
            <a:normAutofit fontScale="90000"/>
          </a:bodyPr>
          <a:lstStyle/>
          <a:p>
            <a:r>
              <a:rPr lang="en-US" sz="4000" dirty="0">
                <a:solidFill>
                  <a:schemeClr val="tx1"/>
                </a:solidFill>
                <a:latin typeface="Abadi" panose="020B0604020104020204" pitchFamily="34" charset="0"/>
              </a:rPr>
              <a:t>Let us hear about The </a:t>
            </a:r>
            <a:r>
              <a:rPr lang="en-US" sz="4000" b="1" dirty="0">
                <a:solidFill>
                  <a:srgbClr val="FF0000"/>
                </a:solidFill>
                <a:latin typeface="Abadi" panose="020B0604020104020204" pitchFamily="34" charset="0"/>
              </a:rPr>
              <a:t>Eucharistic Miracle of </a:t>
            </a:r>
            <a:r>
              <a:rPr lang="en-US" sz="4000" b="1" dirty="0" err="1">
                <a:solidFill>
                  <a:srgbClr val="FF0000"/>
                </a:solidFill>
                <a:latin typeface="Abadi" panose="020B0604020104020204" pitchFamily="34" charset="0"/>
              </a:rPr>
              <a:t>Bolsena</a:t>
            </a:r>
            <a:r>
              <a:rPr lang="en-US" sz="4000" b="1" dirty="0">
                <a:solidFill>
                  <a:srgbClr val="FF0000"/>
                </a:solidFill>
                <a:latin typeface="Abadi" panose="020B0604020104020204" pitchFamily="34" charset="0"/>
              </a:rPr>
              <a:t>,</a:t>
            </a:r>
            <a:r>
              <a:rPr lang="en-US" sz="4000" dirty="0">
                <a:solidFill>
                  <a:schemeClr val="tx1"/>
                </a:solidFill>
                <a:latin typeface="Abadi" panose="020B0604020104020204" pitchFamily="34" charset="0"/>
              </a:rPr>
              <a:t> Italy in 1263 </a:t>
            </a:r>
            <a:br>
              <a:rPr lang="en-US" dirty="0">
                <a:solidFill>
                  <a:schemeClr val="tx1"/>
                </a:solidFill>
                <a:latin typeface="Abadi" panose="020B0604020104020204" pitchFamily="34" charset="0"/>
              </a:rPr>
            </a:br>
            <a:endParaRPr lang="en-GB" dirty="0"/>
          </a:p>
        </p:txBody>
      </p:sp>
      <p:pic>
        <p:nvPicPr>
          <p:cNvPr id="5" name="Content Placeholder 4">
            <a:extLst>
              <a:ext uri="{FF2B5EF4-FFF2-40B4-BE49-F238E27FC236}">
                <a16:creationId xmlns:a16="http://schemas.microsoft.com/office/drawing/2014/main" id="{55D32BF1-0AF8-4296-B3A7-3957BCA20EAE}"/>
              </a:ext>
            </a:extLst>
          </p:cNvPr>
          <p:cNvPicPr>
            <a:picLocks noGrp="1" noChangeAspect="1"/>
          </p:cNvPicPr>
          <p:nvPr>
            <p:ph idx="1"/>
          </p:nvPr>
        </p:nvPicPr>
        <p:blipFill>
          <a:blip r:embed="rId4"/>
          <a:stretch>
            <a:fillRect/>
          </a:stretch>
        </p:blipFill>
        <p:spPr>
          <a:xfrm>
            <a:off x="1280387" y="2299788"/>
            <a:ext cx="4298808" cy="2461625"/>
          </a:xfrm>
          <a:prstGeom prst="rect">
            <a:avLst/>
          </a:prstGeom>
        </p:spPr>
      </p:pic>
      <p:pic>
        <p:nvPicPr>
          <p:cNvPr id="6" name="Picture 2" descr="Eucharistic Miracle – Corporal of Bolsena – Charism">
            <a:extLst>
              <a:ext uri="{FF2B5EF4-FFF2-40B4-BE49-F238E27FC236}">
                <a16:creationId xmlns:a16="http://schemas.microsoft.com/office/drawing/2014/main" id="{9D8A4AAE-222E-4DD9-B3F9-596EBC1B1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586" y="2778668"/>
            <a:ext cx="2386149" cy="17896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292D38-D346-429F-A1EE-DF87A4F765A7}"/>
              </a:ext>
            </a:extLst>
          </p:cNvPr>
          <p:cNvSpPr txBox="1"/>
          <p:nvPr/>
        </p:nvSpPr>
        <p:spPr>
          <a:xfrm>
            <a:off x="1432560" y="4988560"/>
            <a:ext cx="3190240" cy="369332"/>
          </a:xfrm>
          <a:prstGeom prst="rect">
            <a:avLst/>
          </a:prstGeom>
          <a:noFill/>
        </p:spPr>
        <p:txBody>
          <a:bodyPr wrap="square" rtlCol="0">
            <a:spAutoFit/>
          </a:bodyPr>
          <a:lstStyle/>
          <a:p>
            <a:pPr algn="ctr"/>
            <a:r>
              <a:rPr lang="en-US" b="1" dirty="0"/>
              <a:t>FR PETER OF PRAGUE</a:t>
            </a:r>
            <a:endParaRPr lang="en-GB" b="1" dirty="0"/>
          </a:p>
        </p:txBody>
      </p:sp>
      <p:sp>
        <p:nvSpPr>
          <p:cNvPr id="8" name="TextBox 7">
            <a:extLst>
              <a:ext uri="{FF2B5EF4-FFF2-40B4-BE49-F238E27FC236}">
                <a16:creationId xmlns:a16="http://schemas.microsoft.com/office/drawing/2014/main" id="{8C65C74F-D085-4DBB-829D-A17BF5C5379F}"/>
              </a:ext>
            </a:extLst>
          </p:cNvPr>
          <p:cNvSpPr txBox="1"/>
          <p:nvPr/>
        </p:nvSpPr>
        <p:spPr>
          <a:xfrm>
            <a:off x="7982741" y="2260054"/>
            <a:ext cx="3172939" cy="369332"/>
          </a:xfrm>
          <a:prstGeom prst="rect">
            <a:avLst/>
          </a:prstGeom>
          <a:noFill/>
        </p:spPr>
        <p:txBody>
          <a:bodyPr wrap="square" rtlCol="0">
            <a:spAutoFit/>
          </a:bodyPr>
          <a:lstStyle/>
          <a:p>
            <a:pPr algn="ctr"/>
            <a:r>
              <a:rPr lang="en-US" b="1" dirty="0"/>
              <a:t>THE CORPORAL OF BOLSENA</a:t>
            </a:r>
            <a:endParaRPr lang="en-GB" b="1" dirty="0"/>
          </a:p>
        </p:txBody>
      </p:sp>
      <p:pic>
        <p:nvPicPr>
          <p:cNvPr id="9" name="Picture 8">
            <a:extLst>
              <a:ext uri="{FF2B5EF4-FFF2-40B4-BE49-F238E27FC236}">
                <a16:creationId xmlns:a16="http://schemas.microsoft.com/office/drawing/2014/main" id="{05AD8CE1-C534-48CE-90AB-12990279DC22}"/>
              </a:ext>
            </a:extLst>
          </p:cNvPr>
          <p:cNvPicPr>
            <a:picLocks noChangeAspect="1"/>
          </p:cNvPicPr>
          <p:nvPr/>
        </p:nvPicPr>
        <p:blipFill>
          <a:blip r:embed="rId6"/>
          <a:stretch>
            <a:fillRect/>
          </a:stretch>
        </p:blipFill>
        <p:spPr>
          <a:xfrm>
            <a:off x="8541557" y="4902199"/>
            <a:ext cx="2055306" cy="1303904"/>
          </a:xfrm>
          <a:prstGeom prst="rect">
            <a:avLst/>
          </a:prstGeom>
        </p:spPr>
      </p:pic>
      <p:pic>
        <p:nvPicPr>
          <p:cNvPr id="3" name="WhatsApp Audio 2020-06-13 at 11.13.26 AM">
            <a:hlinkClick r:id="" action="ppaction://media"/>
            <a:extLst>
              <a:ext uri="{FF2B5EF4-FFF2-40B4-BE49-F238E27FC236}">
                <a16:creationId xmlns:a16="http://schemas.microsoft.com/office/drawing/2014/main" id="{DD93A29A-701F-4A72-9284-C584D87DA3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74814" y="1029607"/>
            <a:ext cx="406400" cy="406400"/>
          </a:xfrm>
          <a:prstGeom prst="rect">
            <a:avLst/>
          </a:prstGeom>
        </p:spPr>
      </p:pic>
    </p:spTree>
    <p:extLst>
      <p:ext uri="{BB962C8B-B14F-4D97-AF65-F5344CB8AC3E}">
        <p14:creationId xmlns:p14="http://schemas.microsoft.com/office/powerpoint/2010/main" val="3345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4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806C-F23B-46C4-A9BE-C0B1A6223684}"/>
              </a:ext>
            </a:extLst>
          </p:cNvPr>
          <p:cNvSpPr>
            <a:spLocks noGrp="1"/>
          </p:cNvSpPr>
          <p:nvPr>
            <p:ph type="title"/>
          </p:nvPr>
        </p:nvSpPr>
        <p:spPr>
          <a:xfrm>
            <a:off x="939625" y="236022"/>
            <a:ext cx="10714246" cy="1450757"/>
          </a:xfrm>
        </p:spPr>
        <p:txBody>
          <a:bodyPr>
            <a:normAutofit/>
          </a:bodyPr>
          <a:lstStyle/>
          <a:p>
            <a:pPr algn="r"/>
            <a:r>
              <a:rPr lang="en-US" sz="4000" b="1" dirty="0">
                <a:latin typeface="Comic Sans MS" panose="030F0702030302020204" pitchFamily="66" charset="0"/>
              </a:rPr>
              <a:t>Let’s see what Jesus says in the Gospel today…</a:t>
            </a:r>
            <a:endParaRPr lang="en-GB" sz="40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5437947-D154-404F-B9A2-8D93A0CC5556}"/>
              </a:ext>
            </a:extLst>
          </p:cNvPr>
          <p:cNvSpPr>
            <a:spLocks noGrp="1"/>
          </p:cNvSpPr>
          <p:nvPr>
            <p:ph idx="1"/>
          </p:nvPr>
        </p:nvSpPr>
        <p:spPr>
          <a:xfrm>
            <a:off x="939624" y="1765603"/>
            <a:ext cx="11073700" cy="4982038"/>
          </a:xfrm>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solidFill>
                  <a:schemeClr val="accent2">
                    <a:lumMod val="75000"/>
                  </a:schemeClr>
                </a:solidFill>
                <a:latin typeface="Abadi" panose="020B0604020104020204" pitchFamily="34" charset="0"/>
              </a:rPr>
              <a:t>Jesus says that</a:t>
            </a:r>
            <a:r>
              <a:rPr lang="en-US" sz="2200" dirty="0">
                <a:latin typeface="Abadi" panose="020B0604020104020204" pitchFamily="34" charset="0"/>
              </a:rPr>
              <a:t>, He was sent by the Heavenly Father and HE HAS LIFE BECAUSE OF THE FATHER - the Father is in Him. In the same way</a:t>
            </a:r>
            <a:r>
              <a:rPr lang="en-US" dirty="0"/>
              <a:t>, </a:t>
            </a:r>
            <a:r>
              <a:rPr lang="en-US" b="1" dirty="0">
                <a:solidFill>
                  <a:srgbClr val="FF0000"/>
                </a:solidFill>
              </a:rPr>
              <a:t>ANYONE WHO HAS JESUS INSIDE HIM WILL LIVE BECAUSE OF THE LIFE THAT JESUS GIVES TO THEM. </a:t>
            </a:r>
            <a:endParaRPr lang="en-GB" b="1" dirty="0">
              <a:solidFill>
                <a:srgbClr val="FF0000"/>
              </a:solidFill>
            </a:endParaRPr>
          </a:p>
        </p:txBody>
      </p:sp>
      <p:pic>
        <p:nvPicPr>
          <p:cNvPr id="7" name="Picture 6">
            <a:extLst>
              <a:ext uri="{FF2B5EF4-FFF2-40B4-BE49-F238E27FC236}">
                <a16:creationId xmlns:a16="http://schemas.microsoft.com/office/drawing/2014/main" id="{DE9E23DD-6E98-487D-AFA8-2128A2B9726F}"/>
              </a:ext>
            </a:extLst>
          </p:cNvPr>
          <p:cNvPicPr>
            <a:picLocks noChangeAspect="1"/>
          </p:cNvPicPr>
          <p:nvPr/>
        </p:nvPicPr>
        <p:blipFill>
          <a:blip r:embed="rId2"/>
          <a:stretch>
            <a:fillRect/>
          </a:stretch>
        </p:blipFill>
        <p:spPr>
          <a:xfrm>
            <a:off x="1129398" y="2033646"/>
            <a:ext cx="2863946" cy="2456793"/>
          </a:xfrm>
          <a:prstGeom prst="rect">
            <a:avLst/>
          </a:prstGeom>
        </p:spPr>
      </p:pic>
      <p:sp>
        <p:nvSpPr>
          <p:cNvPr id="9" name="Speech Bubble: Oval 8">
            <a:extLst>
              <a:ext uri="{FF2B5EF4-FFF2-40B4-BE49-F238E27FC236}">
                <a16:creationId xmlns:a16="http://schemas.microsoft.com/office/drawing/2014/main" id="{16E0B324-BB19-40D1-965F-C9EFF856CB12}"/>
              </a:ext>
            </a:extLst>
          </p:cNvPr>
          <p:cNvSpPr/>
          <p:nvPr/>
        </p:nvSpPr>
        <p:spPr>
          <a:xfrm>
            <a:off x="4351282" y="1636854"/>
            <a:ext cx="6365040" cy="3336589"/>
          </a:xfrm>
          <a:prstGeom prst="wedgeEllipseCallout">
            <a:avLst>
              <a:gd name="adj1" fmla="val -75172"/>
              <a:gd name="adj2" fmla="val -14115"/>
            </a:avLst>
          </a:prstGeom>
          <a:solidFill>
            <a:srgbClr val="E1E1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1942FBC8-B3E6-4D19-86F8-417AC0FE623F}"/>
              </a:ext>
            </a:extLst>
          </p:cNvPr>
          <p:cNvSpPr txBox="1"/>
          <p:nvPr/>
        </p:nvSpPr>
        <p:spPr>
          <a:xfrm>
            <a:off x="5253455" y="2048921"/>
            <a:ext cx="4548466" cy="2776145"/>
          </a:xfrm>
          <a:prstGeom prst="rect">
            <a:avLst/>
          </a:prstGeom>
          <a:noFill/>
        </p:spPr>
        <p:txBody>
          <a:bodyPr wrap="square" rtlCol="0">
            <a:spAutoFit/>
          </a:bodyPr>
          <a:lstStyle/>
          <a:p>
            <a:pPr algn="ctr">
              <a:lnSpc>
                <a:spcPct val="110000"/>
              </a:lnSpc>
            </a:pPr>
            <a:r>
              <a:rPr lang="en-US" sz="1600" b="1" dirty="0">
                <a:latin typeface="Comic Sans MS" panose="030F0702030302020204" pitchFamily="66" charset="0"/>
              </a:rPr>
              <a:t>Jesus says, ‘My flesh is real food and my blood is real drink. </a:t>
            </a:r>
            <a:r>
              <a:rPr lang="en-US" sz="1600" b="1" dirty="0">
                <a:solidFill>
                  <a:schemeClr val="accent2">
                    <a:lumMod val="75000"/>
                  </a:schemeClr>
                </a:solidFill>
                <a:latin typeface="Comic Sans MS" panose="030F0702030302020204" pitchFamily="66" charset="0"/>
              </a:rPr>
              <a:t>The bread that I will give is my flesh for the life of the world</a:t>
            </a:r>
            <a:r>
              <a:rPr lang="en-US" sz="1600" b="1" dirty="0">
                <a:latin typeface="Comic Sans MS" panose="030F0702030302020204" pitchFamily="66" charset="0"/>
              </a:rPr>
              <a:t>… Whoever eats my flesh and drinks my blood remains in me and I in him. Just as the living Father sent me and I have life because of the Father, so also the one who feeds on me will have life because of me’ (John 6:51-58)</a:t>
            </a:r>
          </a:p>
          <a:p>
            <a:endParaRPr lang="en-GB" sz="1600" dirty="0"/>
          </a:p>
        </p:txBody>
      </p:sp>
    </p:spTree>
    <p:extLst>
      <p:ext uri="{BB962C8B-B14F-4D97-AF65-F5344CB8AC3E}">
        <p14:creationId xmlns:p14="http://schemas.microsoft.com/office/powerpoint/2010/main" val="5456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7B7C-D212-497C-9FA7-CC0FA2D8EB67}"/>
              </a:ext>
            </a:extLst>
          </p:cNvPr>
          <p:cNvSpPr>
            <a:spLocks noGrp="1"/>
          </p:cNvSpPr>
          <p:nvPr>
            <p:ph type="title"/>
          </p:nvPr>
        </p:nvSpPr>
        <p:spPr/>
        <p:txBody>
          <a:bodyPr/>
          <a:lstStyle/>
          <a:p>
            <a:r>
              <a:rPr lang="en-US" b="1" dirty="0"/>
              <a:t>How is Jesus living inside us?</a:t>
            </a:r>
            <a:endParaRPr lang="en-GB" b="1" dirty="0"/>
          </a:p>
        </p:txBody>
      </p:sp>
      <p:sp>
        <p:nvSpPr>
          <p:cNvPr id="3" name="Content Placeholder 2">
            <a:extLst>
              <a:ext uri="{FF2B5EF4-FFF2-40B4-BE49-F238E27FC236}">
                <a16:creationId xmlns:a16="http://schemas.microsoft.com/office/drawing/2014/main" id="{11DFA6FB-59DE-4100-B31B-654E7A2D3E3E}"/>
              </a:ext>
            </a:extLst>
          </p:cNvPr>
          <p:cNvSpPr>
            <a:spLocks noGrp="1"/>
          </p:cNvSpPr>
          <p:nvPr>
            <p:ph idx="1"/>
          </p:nvPr>
        </p:nvSpPr>
        <p:spPr>
          <a:xfrm>
            <a:off x="1097280" y="2007659"/>
            <a:ext cx="10058400" cy="4023360"/>
          </a:xfrm>
        </p:spPr>
        <p:txBody>
          <a:bodyPr/>
          <a:lstStyle/>
          <a:p>
            <a:r>
              <a:rPr lang="en-US" b="1" dirty="0">
                <a:latin typeface="Comic Sans MS" panose="030F0702030302020204" pitchFamily="66" charset="0"/>
              </a:rPr>
              <a:t>Jesus is living in us by His body and blood that we receive through:</a:t>
            </a:r>
          </a:p>
          <a:p>
            <a:r>
              <a:rPr lang="en-US" b="1" dirty="0">
                <a:latin typeface="Comic Sans MS" panose="030F0702030302020204" pitchFamily="66" charset="0"/>
              </a:rPr>
              <a:t>- the Holy Eucharist</a:t>
            </a:r>
          </a:p>
          <a:p>
            <a:r>
              <a:rPr lang="en-US" b="1" dirty="0">
                <a:latin typeface="Comic Sans MS" panose="030F0702030302020204" pitchFamily="66" charset="0"/>
              </a:rPr>
              <a:t>- the word of God </a:t>
            </a:r>
          </a:p>
          <a:p>
            <a:r>
              <a:rPr lang="en-US" b="1" dirty="0">
                <a:latin typeface="Comic Sans MS" panose="030F0702030302020204" pitchFamily="66" charset="0"/>
              </a:rPr>
              <a:t>- our </a:t>
            </a:r>
            <a:r>
              <a:rPr lang="en-US" b="1" dirty="0">
                <a:solidFill>
                  <a:srgbClr val="C00000"/>
                </a:solidFill>
                <a:latin typeface="Comic Sans MS" panose="030F0702030302020204" pitchFamily="66" charset="0"/>
              </a:rPr>
              <a:t>FAITH</a:t>
            </a:r>
            <a:r>
              <a:rPr lang="en-US" b="1" dirty="0">
                <a:latin typeface="Comic Sans MS" panose="030F0702030302020204" pitchFamily="66" charset="0"/>
              </a:rPr>
              <a:t> in Him</a:t>
            </a:r>
          </a:p>
          <a:p>
            <a:endParaRPr lang="en-US" dirty="0"/>
          </a:p>
          <a:p>
            <a:r>
              <a:rPr lang="en-US" sz="2400" b="1" dirty="0">
                <a:latin typeface="Abadi" panose="020B0604020104020204" pitchFamily="34" charset="0"/>
              </a:rPr>
              <a:t>Jesus has given His body and blood for us.</a:t>
            </a:r>
          </a:p>
          <a:p>
            <a:endParaRPr lang="en-US" sz="2400" b="1" dirty="0">
              <a:latin typeface="Abadi" panose="020B0604020104020204" pitchFamily="34" charset="0"/>
            </a:endParaRPr>
          </a:p>
        </p:txBody>
      </p:sp>
      <p:pic>
        <p:nvPicPr>
          <p:cNvPr id="5" name="Picture 4">
            <a:extLst>
              <a:ext uri="{FF2B5EF4-FFF2-40B4-BE49-F238E27FC236}">
                <a16:creationId xmlns:a16="http://schemas.microsoft.com/office/drawing/2014/main" id="{2F2017D5-EFAC-4D8F-8CC5-BD8167D0C308}"/>
              </a:ext>
            </a:extLst>
          </p:cNvPr>
          <p:cNvPicPr>
            <a:picLocks noChangeAspect="1"/>
          </p:cNvPicPr>
          <p:nvPr/>
        </p:nvPicPr>
        <p:blipFill>
          <a:blip r:embed="rId2"/>
          <a:stretch>
            <a:fillRect/>
          </a:stretch>
        </p:blipFill>
        <p:spPr>
          <a:xfrm>
            <a:off x="7790883" y="3144985"/>
            <a:ext cx="3364797" cy="2757059"/>
          </a:xfrm>
          <a:prstGeom prst="rect">
            <a:avLst/>
          </a:prstGeom>
        </p:spPr>
      </p:pic>
    </p:spTree>
    <p:extLst>
      <p:ext uri="{BB962C8B-B14F-4D97-AF65-F5344CB8AC3E}">
        <p14:creationId xmlns:p14="http://schemas.microsoft.com/office/powerpoint/2010/main" val="4432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B61B-E214-4FC2-88B8-C9422457E65B}"/>
              </a:ext>
            </a:extLst>
          </p:cNvPr>
          <p:cNvSpPr>
            <a:spLocks noGrp="1"/>
          </p:cNvSpPr>
          <p:nvPr>
            <p:ph type="title"/>
          </p:nvPr>
        </p:nvSpPr>
        <p:spPr>
          <a:xfrm>
            <a:off x="1097280" y="179444"/>
            <a:ext cx="10058400" cy="1450757"/>
          </a:xfrm>
        </p:spPr>
        <p:txBody>
          <a:bodyPr/>
          <a:lstStyle/>
          <a:p>
            <a:r>
              <a:rPr lang="en-GB" b="1" dirty="0">
                <a:solidFill>
                  <a:schemeClr val="accent2">
                    <a:lumMod val="75000"/>
                  </a:schemeClr>
                </a:solidFill>
                <a:latin typeface="Abadi" panose="020B0604020104020204" pitchFamily="34" charset="0"/>
              </a:rPr>
              <a:t>Why in the form of bread and wine?</a:t>
            </a:r>
          </a:p>
        </p:txBody>
      </p:sp>
      <p:sp>
        <p:nvSpPr>
          <p:cNvPr id="4" name="Title 1">
            <a:extLst>
              <a:ext uri="{FF2B5EF4-FFF2-40B4-BE49-F238E27FC236}">
                <a16:creationId xmlns:a16="http://schemas.microsoft.com/office/drawing/2014/main" id="{DE6EB0F6-16DD-43E0-89C2-BC7550755711}"/>
              </a:ext>
            </a:extLst>
          </p:cNvPr>
          <p:cNvSpPr txBox="1">
            <a:spLocks/>
          </p:cNvSpPr>
          <p:nvPr/>
        </p:nvSpPr>
        <p:spPr>
          <a:xfrm>
            <a:off x="923924" y="12033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a:t>Why do we eat food?</a:t>
            </a:r>
          </a:p>
        </p:txBody>
      </p:sp>
      <p:sp>
        <p:nvSpPr>
          <p:cNvPr id="6" name="Rectangle 5">
            <a:extLst>
              <a:ext uri="{FF2B5EF4-FFF2-40B4-BE49-F238E27FC236}">
                <a16:creationId xmlns:a16="http://schemas.microsoft.com/office/drawing/2014/main" id="{9C8C6214-FA64-4347-9E2B-F3490F16FF98}"/>
              </a:ext>
            </a:extLst>
          </p:cNvPr>
          <p:cNvSpPr/>
          <p:nvPr/>
        </p:nvSpPr>
        <p:spPr>
          <a:xfrm>
            <a:off x="787290" y="2935264"/>
            <a:ext cx="11096625" cy="1200329"/>
          </a:xfrm>
          <a:prstGeom prst="rect">
            <a:avLst/>
          </a:prstGeom>
        </p:spPr>
        <p:txBody>
          <a:bodyPr wrap="square">
            <a:spAutoFit/>
          </a:bodyPr>
          <a:lstStyle/>
          <a:p>
            <a:r>
              <a:rPr lang="en-GB" sz="2400" dirty="0"/>
              <a:t>We eat food to maintain good health and give energy for the body to live. </a:t>
            </a:r>
          </a:p>
          <a:p>
            <a:endParaRPr lang="en-GB" sz="2400" dirty="0"/>
          </a:p>
          <a:p>
            <a:r>
              <a:rPr lang="en-GB" sz="2400" b="1" dirty="0">
                <a:solidFill>
                  <a:srgbClr val="0070C0"/>
                </a:solidFill>
              </a:rPr>
              <a:t>SO HOW MUCH MORE WILL THE ETERNAL FOOD PROVIDE US WITH LIFE? </a:t>
            </a:r>
          </a:p>
        </p:txBody>
      </p:sp>
      <p:pic>
        <p:nvPicPr>
          <p:cNvPr id="5" name="Picture 4">
            <a:extLst>
              <a:ext uri="{FF2B5EF4-FFF2-40B4-BE49-F238E27FC236}">
                <a16:creationId xmlns:a16="http://schemas.microsoft.com/office/drawing/2014/main" id="{A12629A5-9879-4701-AC89-9597358FF273}"/>
              </a:ext>
            </a:extLst>
          </p:cNvPr>
          <p:cNvPicPr>
            <a:picLocks noChangeAspect="1"/>
          </p:cNvPicPr>
          <p:nvPr/>
        </p:nvPicPr>
        <p:blipFill>
          <a:blip r:embed="rId2"/>
          <a:stretch>
            <a:fillRect/>
          </a:stretch>
        </p:blipFill>
        <p:spPr>
          <a:xfrm>
            <a:off x="7043756" y="1721644"/>
            <a:ext cx="2495695" cy="1354684"/>
          </a:xfrm>
          <a:prstGeom prst="ellipse">
            <a:avLst/>
          </a:prstGeom>
          <a:ln>
            <a:noFill/>
          </a:ln>
          <a:effectLst>
            <a:softEdge rad="112500"/>
          </a:effectLst>
        </p:spPr>
      </p:pic>
      <p:sp>
        <p:nvSpPr>
          <p:cNvPr id="7" name="Rectangle 6">
            <a:extLst>
              <a:ext uri="{FF2B5EF4-FFF2-40B4-BE49-F238E27FC236}">
                <a16:creationId xmlns:a16="http://schemas.microsoft.com/office/drawing/2014/main" id="{8F8C233B-9067-4343-AD39-CF6077A846EA}"/>
              </a:ext>
            </a:extLst>
          </p:cNvPr>
          <p:cNvSpPr/>
          <p:nvPr/>
        </p:nvSpPr>
        <p:spPr>
          <a:xfrm>
            <a:off x="1660634" y="4381391"/>
            <a:ext cx="10089931" cy="1569660"/>
          </a:xfrm>
          <a:prstGeom prst="rect">
            <a:avLst/>
          </a:prstGeom>
        </p:spPr>
        <p:txBody>
          <a:bodyPr wrap="square">
            <a:spAutoFit/>
          </a:bodyPr>
          <a:lstStyle/>
          <a:p>
            <a:pPr algn="ctr">
              <a:lnSpc>
                <a:spcPct val="100000"/>
              </a:lnSpc>
            </a:pPr>
            <a:r>
              <a:rPr lang="en-US" sz="2400" b="1" dirty="0">
                <a:solidFill>
                  <a:srgbClr val="7030A0"/>
                </a:solidFill>
                <a:latin typeface="Abadi" panose="020B0604020104020204" pitchFamily="34" charset="0"/>
              </a:rPr>
              <a:t>Being present under the appearances of bread and wine, Christ gives himself to us in a form that is appropriate for human eating and drinking. </a:t>
            </a:r>
          </a:p>
          <a:p>
            <a:pPr algn="ctr">
              <a:lnSpc>
                <a:spcPct val="100000"/>
              </a:lnSpc>
            </a:pPr>
            <a:r>
              <a:rPr lang="en-US" sz="2400" b="1" dirty="0">
                <a:solidFill>
                  <a:schemeClr val="accent2">
                    <a:lumMod val="50000"/>
                  </a:schemeClr>
                </a:solidFill>
                <a:latin typeface="Abadi" panose="020B0604020104020204" pitchFamily="34" charset="0"/>
              </a:rPr>
              <a:t>In the same way as the food we eat becomes the part of our body, Jesus, who come into us, joins our soul in close communion.</a:t>
            </a:r>
            <a:endParaRPr lang="en-GB" sz="2400" b="1" dirty="0">
              <a:solidFill>
                <a:schemeClr val="accent2">
                  <a:lumMod val="50000"/>
                </a:schemeClr>
              </a:solidFill>
              <a:latin typeface="Abadi" panose="020B0604020104020204" pitchFamily="34" charset="0"/>
            </a:endParaRPr>
          </a:p>
        </p:txBody>
      </p:sp>
    </p:spTree>
    <p:extLst>
      <p:ext uri="{BB962C8B-B14F-4D97-AF65-F5344CB8AC3E}">
        <p14:creationId xmlns:p14="http://schemas.microsoft.com/office/powerpoint/2010/main" val="21705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B2C1-2BCF-4F68-8967-0158B3C3719C}"/>
              </a:ext>
            </a:extLst>
          </p:cNvPr>
          <p:cNvSpPr>
            <a:spLocks noGrp="1"/>
          </p:cNvSpPr>
          <p:nvPr>
            <p:ph type="title"/>
          </p:nvPr>
        </p:nvSpPr>
        <p:spPr>
          <a:xfrm>
            <a:off x="1990331" y="3134244"/>
            <a:ext cx="8934844" cy="3092538"/>
          </a:xfrm>
        </p:spPr>
        <p:txBody>
          <a:bodyPr>
            <a:normAutofit fontScale="90000"/>
          </a:bodyPr>
          <a:lstStyle/>
          <a:p>
            <a:pPr algn="ctr"/>
            <a:br>
              <a:rPr lang="en-US" b="1" dirty="0">
                <a:solidFill>
                  <a:srgbClr val="0070C0"/>
                </a:solidFill>
              </a:rPr>
            </a:br>
            <a:r>
              <a:rPr lang="en-US" b="1" dirty="0">
                <a:solidFill>
                  <a:srgbClr val="0070C0"/>
                </a:solidFill>
              </a:rPr>
              <a:t>Can we recall what Jesus said during the Last Supper?</a:t>
            </a:r>
            <a:br>
              <a:rPr lang="en-US" b="1" dirty="0">
                <a:solidFill>
                  <a:srgbClr val="0070C0"/>
                </a:solidFill>
              </a:rPr>
            </a:br>
            <a:br>
              <a:rPr lang="en-US" b="1" dirty="0">
                <a:solidFill>
                  <a:srgbClr val="0070C0"/>
                </a:solidFill>
              </a:rPr>
            </a:br>
            <a:r>
              <a:rPr lang="en-US" b="1" dirty="0">
                <a:solidFill>
                  <a:schemeClr val="bg2">
                    <a:lumMod val="25000"/>
                  </a:schemeClr>
                </a:solidFill>
              </a:rPr>
              <a:t>Let’s find out:</a:t>
            </a:r>
            <a:br>
              <a:rPr lang="en-US" b="1" dirty="0">
                <a:solidFill>
                  <a:schemeClr val="bg2">
                    <a:lumMod val="25000"/>
                  </a:schemeClr>
                </a:solidFill>
              </a:rPr>
            </a:br>
            <a:r>
              <a:rPr lang="de-DE" b="1" dirty="0">
                <a:solidFill>
                  <a:schemeClr val="bg2">
                    <a:lumMod val="25000"/>
                  </a:schemeClr>
                </a:solidFill>
              </a:rPr>
              <a:t>If you need help, ask your parents to read</a:t>
            </a:r>
            <a:br>
              <a:rPr lang="de-DE" b="1" dirty="0">
                <a:solidFill>
                  <a:schemeClr val="bg2">
                    <a:lumMod val="25000"/>
                  </a:schemeClr>
                </a:solidFill>
              </a:rPr>
            </a:br>
            <a:br>
              <a:rPr lang="de-DE" b="1" dirty="0">
                <a:solidFill>
                  <a:schemeClr val="bg2">
                    <a:lumMod val="25000"/>
                  </a:schemeClr>
                </a:solidFill>
              </a:rPr>
            </a:br>
            <a:r>
              <a:rPr lang="de-DE" b="1" dirty="0">
                <a:solidFill>
                  <a:schemeClr val="bg2">
                    <a:lumMod val="25000"/>
                  </a:schemeClr>
                </a:solidFill>
              </a:rPr>
              <a:t>Matthew 26:25-29</a:t>
            </a:r>
            <a:br>
              <a:rPr lang="de-DE" b="1" dirty="0">
                <a:solidFill>
                  <a:schemeClr val="bg2">
                    <a:lumMod val="25000"/>
                  </a:schemeClr>
                </a:solidFill>
              </a:rPr>
            </a:br>
            <a:r>
              <a:rPr lang="de-DE" b="1" dirty="0">
                <a:solidFill>
                  <a:schemeClr val="bg2">
                    <a:lumMod val="25000"/>
                  </a:schemeClr>
                </a:solidFill>
              </a:rPr>
              <a:t> Mark 14:22-25</a:t>
            </a:r>
            <a:br>
              <a:rPr lang="de-DE" b="1" dirty="0">
                <a:solidFill>
                  <a:schemeClr val="bg2">
                    <a:lumMod val="25000"/>
                  </a:schemeClr>
                </a:solidFill>
              </a:rPr>
            </a:br>
            <a:r>
              <a:rPr lang="de-DE" b="1" dirty="0">
                <a:solidFill>
                  <a:schemeClr val="bg2">
                    <a:lumMod val="25000"/>
                  </a:schemeClr>
                </a:solidFill>
              </a:rPr>
              <a:t>Luke 22:19-23</a:t>
            </a:r>
            <a:br>
              <a:rPr lang="en-GB" dirty="0">
                <a:solidFill>
                  <a:srgbClr val="0070C0"/>
                </a:solidFill>
              </a:rPr>
            </a:br>
            <a:endParaRPr lang="en-GB" dirty="0"/>
          </a:p>
        </p:txBody>
      </p:sp>
      <p:pic>
        <p:nvPicPr>
          <p:cNvPr id="4" name="Picture 3">
            <a:extLst>
              <a:ext uri="{FF2B5EF4-FFF2-40B4-BE49-F238E27FC236}">
                <a16:creationId xmlns:a16="http://schemas.microsoft.com/office/drawing/2014/main" id="{86067C0E-D632-4BFE-9356-7B6744340132}"/>
              </a:ext>
            </a:extLst>
          </p:cNvPr>
          <p:cNvPicPr>
            <a:picLocks noChangeAspect="1"/>
          </p:cNvPicPr>
          <p:nvPr/>
        </p:nvPicPr>
        <p:blipFill>
          <a:blip r:embed="rId2"/>
          <a:stretch>
            <a:fillRect/>
          </a:stretch>
        </p:blipFill>
        <p:spPr>
          <a:xfrm>
            <a:off x="417865" y="687913"/>
            <a:ext cx="1137665" cy="2022975"/>
          </a:xfrm>
          <a:prstGeom prst="rect">
            <a:avLst/>
          </a:prstGeom>
          <a:ln>
            <a:noFill/>
          </a:ln>
          <a:effectLst>
            <a:softEdge rad="112500"/>
          </a:effectLst>
        </p:spPr>
      </p:pic>
    </p:spTree>
    <p:extLst>
      <p:ext uri="{BB962C8B-B14F-4D97-AF65-F5344CB8AC3E}">
        <p14:creationId xmlns:p14="http://schemas.microsoft.com/office/powerpoint/2010/main" val="16673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1524</Words>
  <Application>Microsoft Office PowerPoint</Application>
  <PresentationFormat>Widescreen</PresentationFormat>
  <Paragraphs>92</Paragraphs>
  <Slides>18</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vt:lpstr>
      <vt:lpstr>Arial</vt:lpstr>
      <vt:lpstr>Calibri</vt:lpstr>
      <vt:lpstr>Calibri Light</vt:lpstr>
      <vt:lpstr>Comic Sans MS</vt:lpstr>
      <vt:lpstr>Retrospect</vt:lpstr>
      <vt:lpstr>PowerPoint Presentation</vt:lpstr>
      <vt:lpstr>Today is the Solemnity of the Body and Blood of Christ</vt:lpstr>
      <vt:lpstr>Do you sometimes find it hard to believe that Jesus is present  in the Holy Eucharist?</vt:lpstr>
      <vt:lpstr>The Story of the Feast</vt:lpstr>
      <vt:lpstr>Let us hear about The Eucharistic Miracle of Bolsena, Italy in 1263  </vt:lpstr>
      <vt:lpstr>Let’s see what Jesus says in the Gospel today…</vt:lpstr>
      <vt:lpstr>How is Jesus living inside us?</vt:lpstr>
      <vt:lpstr>Why in the form of bread and wine?</vt:lpstr>
      <vt:lpstr> Can we recall what Jesus said during the Last Supper?  Let’s find out: If you need help, ask your parents to read  Matthew 26:25-29  Mark 14:22-25 Luke 22:19-23 </vt:lpstr>
      <vt:lpstr>Jesus instituted the Holy Eucharist during His Last Supper.</vt:lpstr>
      <vt:lpstr>Whoever eats my flesh and drinks my blood remains in me and I in Him. Just as the living Father sent me and I have life because of the Father, so also the one who feeds on me will have life because of me. Whoever eats this bread will live forever. - John 6:56</vt:lpstr>
      <vt:lpstr>Let us see what the Priest says during the time of Holy Mass: The Eucharistic prayers</vt:lpstr>
      <vt:lpstr>The bread and wine offered is TRANSUBSTANTIATED to the Body and Blood of Jesus during the time of Consecration in Holy Mass</vt:lpstr>
      <vt:lpstr>THE LIVING PRESENCE OF JESUS IS IN US</vt:lpstr>
      <vt:lpstr>During this time we are not able to receive Jesus physically in the Holy Communion - we receive Him Spiritually</vt:lpstr>
      <vt:lpstr>THE STORY OF ST.JULIANA</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 Cheruvathoor</dc:creator>
  <cp:lastModifiedBy>Sajin Cheruvathoor</cp:lastModifiedBy>
  <cp:revision>89</cp:revision>
  <dcterms:created xsi:type="dcterms:W3CDTF">2020-06-13T13:00:03Z</dcterms:created>
  <dcterms:modified xsi:type="dcterms:W3CDTF">2020-06-13T22:15:55Z</dcterms:modified>
</cp:coreProperties>
</file>