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59" r:id="rId5"/>
    <p:sldId id="261" r:id="rId6"/>
    <p:sldId id="260"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9/5/2020</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2170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9/5/2020</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69850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9/5/2020</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3957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9/5/2020</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535901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9/5/2020</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78507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9/5/2020</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372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9/5/2020</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09725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9/5/2020</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15052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9/5/2020</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90588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9/5/2020</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52216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9/5/2020</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979488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9/5/2020</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3897507827"/>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hyperlink" Target="http://littleevangelist.com/childrens_liturgy.php" TargetMode="Externa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s://www.youtube.com/channel/UCndM2GK0dnpWg5ECUscdD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7A0FBA-CC04-4256-A8EB-BB3C543E9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88D67F-63E5-48C1-927F-7EE0A0B06178}"/>
              </a:ext>
            </a:extLst>
          </p:cNvPr>
          <p:cNvPicPr>
            <a:picLocks noChangeAspect="1"/>
          </p:cNvPicPr>
          <p:nvPr/>
        </p:nvPicPr>
        <p:blipFill rotWithShape="1">
          <a:blip r:embed="rId5"/>
          <a:srcRect t="3386" b="12449"/>
          <a:stretch/>
        </p:blipFill>
        <p:spPr>
          <a:xfrm>
            <a:off x="20" y="10"/>
            <a:ext cx="12207220" cy="6857990"/>
          </a:xfrm>
          <a:prstGeom prst="rect">
            <a:avLst/>
          </a:prstGeom>
        </p:spPr>
      </p:pic>
      <p:sp>
        <p:nvSpPr>
          <p:cNvPr id="12" name="Freeform: Shape 11">
            <a:extLst>
              <a:ext uri="{FF2B5EF4-FFF2-40B4-BE49-F238E27FC236}">
                <a16:creationId xmlns:a16="http://schemas.microsoft.com/office/drawing/2014/main" id="{15A93C08-5026-4474-A6D5-87A03C135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78823" cy="6028256"/>
          </a:xfrm>
          <a:custGeom>
            <a:avLst/>
            <a:gdLst>
              <a:gd name="connsiteX0" fmla="*/ 0 w 5578823"/>
              <a:gd name="connsiteY0" fmla="*/ 0 h 6028256"/>
              <a:gd name="connsiteX1" fmla="*/ 3897606 w 5578823"/>
              <a:gd name="connsiteY1" fmla="*/ 0 h 6028256"/>
              <a:gd name="connsiteX2" fmla="*/ 4274232 w 5578823"/>
              <a:gd name="connsiteY2" fmla="*/ 360545 h 6028256"/>
              <a:gd name="connsiteX3" fmla="*/ 4673934 w 5578823"/>
              <a:gd name="connsiteY3" fmla="*/ 738354 h 6028256"/>
              <a:gd name="connsiteX4" fmla="*/ 5421862 w 5578823"/>
              <a:gd name="connsiteY4" fmla="*/ 1773839 h 6028256"/>
              <a:gd name="connsiteX5" fmla="*/ 5469198 w 5578823"/>
              <a:gd name="connsiteY5" fmla="*/ 3329255 h 6028256"/>
              <a:gd name="connsiteX6" fmla="*/ 4741546 w 5578823"/>
              <a:gd name="connsiteY6" fmla="*/ 4877588 h 6028256"/>
              <a:gd name="connsiteX7" fmla="*/ 1325600 w 5578823"/>
              <a:gd name="connsiteY7" fmla="*/ 5980388 h 6028256"/>
              <a:gd name="connsiteX8" fmla="*/ 137593 w 5578823"/>
              <a:gd name="connsiteY8" fmla="*/ 5804042 h 6028256"/>
              <a:gd name="connsiteX9" fmla="*/ 0 w 5578823"/>
              <a:gd name="connsiteY9" fmla="*/ 5760161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E633B38B-B87A-4288-A20F-0223A6C27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2" name="Title 1">
            <a:extLst>
              <a:ext uri="{FF2B5EF4-FFF2-40B4-BE49-F238E27FC236}">
                <a16:creationId xmlns:a16="http://schemas.microsoft.com/office/drawing/2014/main" id="{D1CD45EE-1F76-4C56-AC02-A2819B510899}"/>
              </a:ext>
            </a:extLst>
          </p:cNvPr>
          <p:cNvSpPr>
            <a:spLocks noGrp="1"/>
          </p:cNvSpPr>
          <p:nvPr>
            <p:ph type="ctrTitle"/>
          </p:nvPr>
        </p:nvSpPr>
        <p:spPr>
          <a:xfrm>
            <a:off x="0" y="867878"/>
            <a:ext cx="5334001" cy="2828223"/>
          </a:xfrm>
        </p:spPr>
        <p:txBody>
          <a:bodyPr>
            <a:normAutofit/>
          </a:bodyPr>
          <a:lstStyle/>
          <a:p>
            <a:r>
              <a:rPr lang="en-US" sz="4400" b="1" dirty="0">
                <a:latin typeface="Abadi" panose="020B0604020104020204" pitchFamily="34" charset="0"/>
              </a:rPr>
              <a:t>GIVING CHANCES</a:t>
            </a:r>
            <a:endParaRPr lang="en-GB" sz="4400" b="1" dirty="0">
              <a:latin typeface="Abadi" panose="020B0604020104020204" pitchFamily="34" charset="0"/>
            </a:endParaRPr>
          </a:p>
        </p:txBody>
      </p:sp>
      <p:sp>
        <p:nvSpPr>
          <p:cNvPr id="3" name="Subtitle 2">
            <a:extLst>
              <a:ext uri="{FF2B5EF4-FFF2-40B4-BE49-F238E27FC236}">
                <a16:creationId xmlns:a16="http://schemas.microsoft.com/office/drawing/2014/main" id="{A6AE708A-0145-4EB4-AF8D-EFBDFE7938CA}"/>
              </a:ext>
            </a:extLst>
          </p:cNvPr>
          <p:cNvSpPr>
            <a:spLocks noGrp="1"/>
          </p:cNvSpPr>
          <p:nvPr>
            <p:ph type="subTitle" idx="1"/>
          </p:nvPr>
        </p:nvSpPr>
        <p:spPr>
          <a:xfrm>
            <a:off x="5224863" y="3689446"/>
            <a:ext cx="7191148" cy="972152"/>
          </a:xfrm>
        </p:spPr>
        <p:txBody>
          <a:bodyPr>
            <a:normAutofit/>
          </a:bodyPr>
          <a:lstStyle/>
          <a:p>
            <a:pPr algn="l"/>
            <a:r>
              <a:rPr lang="en-US" sz="2900" b="1" dirty="0">
                <a:solidFill>
                  <a:schemeClr val="accent1">
                    <a:lumMod val="50000"/>
                    <a:alpha val="70000"/>
                  </a:schemeClr>
                </a:solidFill>
                <a:latin typeface="Abadi" panose="020B0604020104020204" pitchFamily="34" charset="0"/>
              </a:rPr>
              <a:t>CHILDREN’S LITURGY SEPTEMBER 6, 2020</a:t>
            </a:r>
          </a:p>
        </p:txBody>
      </p:sp>
      <p:sp>
        <p:nvSpPr>
          <p:cNvPr id="5" name="TextBox 4">
            <a:extLst>
              <a:ext uri="{FF2B5EF4-FFF2-40B4-BE49-F238E27FC236}">
                <a16:creationId xmlns:a16="http://schemas.microsoft.com/office/drawing/2014/main" id="{601B2B72-41F8-4F24-ADA8-20BF2185BD88}"/>
              </a:ext>
            </a:extLst>
          </p:cNvPr>
          <p:cNvSpPr txBox="1"/>
          <p:nvPr/>
        </p:nvSpPr>
        <p:spPr>
          <a:xfrm>
            <a:off x="5900058" y="4435449"/>
            <a:ext cx="6096000" cy="584775"/>
          </a:xfrm>
          <a:prstGeom prst="rect">
            <a:avLst/>
          </a:prstGeom>
          <a:noFill/>
        </p:spPr>
        <p:txBody>
          <a:bodyPr wrap="square">
            <a:spAutoFit/>
          </a:bodyPr>
          <a:lstStyle/>
          <a:p>
            <a:pPr algn="ctr">
              <a:spcAft>
                <a:spcPts val="600"/>
              </a:spcAft>
            </a:pPr>
            <a:r>
              <a:rPr lang="en-US" sz="3200" b="1" dirty="0">
                <a:solidFill>
                  <a:schemeClr val="accent3">
                    <a:lumMod val="50000"/>
                  </a:schemeClr>
                </a:solidFill>
                <a:latin typeface="Abadi" panose="020B0604020104020204" pitchFamily="34" charset="0"/>
              </a:rPr>
              <a:t>GOSPEL: MATTHEW 18:15-20</a:t>
            </a:r>
            <a:endParaRPr lang="en-GB" sz="3200" b="1" dirty="0">
              <a:solidFill>
                <a:schemeClr val="accent3">
                  <a:lumMod val="50000"/>
                </a:schemeClr>
              </a:solidFill>
              <a:latin typeface="Abadi" panose="020B0604020104020204" pitchFamily="34" charset="0"/>
            </a:endParaRPr>
          </a:p>
        </p:txBody>
      </p:sp>
      <p:pic>
        <p:nvPicPr>
          <p:cNvPr id="6" name="AMAZING GRACE">
            <a:hlinkClick r:id="" action="ppaction://media"/>
            <a:extLst>
              <a:ext uri="{FF2B5EF4-FFF2-40B4-BE49-F238E27FC236}">
                <a16:creationId xmlns:a16="http://schemas.microsoft.com/office/drawing/2014/main" id="{FFDF9F6F-6897-4BAF-9BCF-B3FCD8CFB8A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042869" y="303924"/>
            <a:ext cx="406400" cy="406400"/>
          </a:xfrm>
          <a:prstGeom prst="rect">
            <a:avLst/>
          </a:prstGeom>
        </p:spPr>
      </p:pic>
    </p:spTree>
    <p:custDataLst>
      <p:tags r:id="rId1"/>
    </p:custDataLst>
    <p:extLst>
      <p:ext uri="{BB962C8B-B14F-4D97-AF65-F5344CB8AC3E}">
        <p14:creationId xmlns:p14="http://schemas.microsoft.com/office/powerpoint/2010/main" val="2632644177"/>
      </p:ext>
    </p:extLst>
  </p:cSld>
  <p:clrMapOvr>
    <a:masterClrMapping/>
  </p:clrMapOvr>
  <mc:AlternateContent xmlns:mc="http://schemas.openxmlformats.org/markup-compatibility/2006">
    <mc:Choice xmlns:p14="http://schemas.microsoft.com/office/powerpoint/2010/main" Requires="p14">
      <p:transition spd="slow" p14:dur="2000" advTm="14106"/>
    </mc:Choice>
    <mc:Fallback>
      <p:transition spd="slow" advTm="141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2490" objId="6"/>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E3372-9910-4C53-B37B-410141C61C40}"/>
              </a:ext>
            </a:extLst>
          </p:cNvPr>
          <p:cNvSpPr>
            <a:spLocks noGrp="1"/>
          </p:cNvSpPr>
          <p:nvPr>
            <p:ph type="title"/>
          </p:nvPr>
        </p:nvSpPr>
        <p:spPr>
          <a:xfrm>
            <a:off x="488731" y="762000"/>
            <a:ext cx="10668000" cy="1524000"/>
          </a:xfrm>
        </p:spPr>
        <p:txBody>
          <a:bodyPr/>
          <a:lstStyle/>
          <a:p>
            <a:pPr algn="ctr"/>
            <a:r>
              <a:rPr lang="en-US" dirty="0">
                <a:solidFill>
                  <a:schemeClr val="accent3">
                    <a:lumMod val="50000"/>
                  </a:schemeClr>
                </a:solidFill>
              </a:rPr>
              <a:t>VERSES FOR THE WEEK</a:t>
            </a:r>
            <a:endParaRPr lang="en-GB" dirty="0">
              <a:solidFill>
                <a:schemeClr val="accent3">
                  <a:lumMod val="50000"/>
                </a:schemeClr>
              </a:solidFill>
            </a:endParaRPr>
          </a:p>
        </p:txBody>
      </p:sp>
      <p:sp>
        <p:nvSpPr>
          <p:cNvPr id="3" name="Content Placeholder 2">
            <a:extLst>
              <a:ext uri="{FF2B5EF4-FFF2-40B4-BE49-F238E27FC236}">
                <a16:creationId xmlns:a16="http://schemas.microsoft.com/office/drawing/2014/main" id="{63F20D55-5369-4312-9A66-96A71C198A6C}"/>
              </a:ext>
            </a:extLst>
          </p:cNvPr>
          <p:cNvSpPr>
            <a:spLocks noGrp="1"/>
          </p:cNvSpPr>
          <p:nvPr>
            <p:ph idx="1"/>
          </p:nvPr>
        </p:nvSpPr>
        <p:spPr>
          <a:xfrm>
            <a:off x="562303" y="2286000"/>
            <a:ext cx="10668000" cy="3818083"/>
          </a:xfrm>
        </p:spPr>
        <p:txBody>
          <a:bodyPr>
            <a:normAutofit/>
          </a:bodyPr>
          <a:lstStyle/>
          <a:p>
            <a:pPr marL="0" indent="0" algn="ctr">
              <a:buNone/>
            </a:pPr>
            <a:r>
              <a:rPr lang="en-US" sz="3200" b="1" i="0" dirty="0">
                <a:solidFill>
                  <a:schemeClr val="accent6">
                    <a:lumMod val="50000"/>
                  </a:schemeClr>
                </a:solidFill>
                <a:effectLst/>
                <a:latin typeface="system-ui"/>
              </a:rPr>
              <a:t>“IF TWO OF YOU AGREE ON EARTH ABOUT ANYTHING YOU ASK, IT WILL BE DONE FOR YOU BY MY FATHER IN HEAVEN.</a:t>
            </a:r>
          </a:p>
          <a:p>
            <a:pPr marL="0" indent="0" algn="ctr">
              <a:buNone/>
            </a:pPr>
            <a:r>
              <a:rPr lang="en-US" sz="3200" b="1" i="0" dirty="0">
                <a:solidFill>
                  <a:schemeClr val="accent6">
                    <a:lumMod val="50000"/>
                  </a:schemeClr>
                </a:solidFill>
                <a:effectLst/>
                <a:latin typeface="system-ui"/>
              </a:rPr>
              <a:t> FOR WHERE TWO OR THREE ARE GATHERED IN MY NAME, I AM THERE AMONG THEM.”</a:t>
            </a:r>
            <a:r>
              <a:rPr lang="en-US" sz="3200" b="1" dirty="0">
                <a:solidFill>
                  <a:schemeClr val="accent6">
                    <a:lumMod val="50000"/>
                  </a:schemeClr>
                </a:solidFill>
                <a:latin typeface="system-ui"/>
              </a:rPr>
              <a:t> - MATTHEW 18:19-20</a:t>
            </a:r>
            <a:endParaRPr lang="en-US" sz="3200" b="1" i="0" dirty="0">
              <a:solidFill>
                <a:schemeClr val="accent6">
                  <a:lumMod val="50000"/>
                </a:schemeClr>
              </a:solidFill>
              <a:effectLst/>
              <a:latin typeface="system-ui"/>
            </a:endParaRPr>
          </a:p>
          <a:p>
            <a:pPr algn="ctr"/>
            <a:endParaRPr lang="en-US" sz="3200" b="1" i="0" dirty="0">
              <a:solidFill>
                <a:schemeClr val="accent6">
                  <a:lumMod val="50000"/>
                </a:schemeClr>
              </a:solidFill>
              <a:effectLst/>
              <a:latin typeface="system-ui"/>
            </a:endParaRPr>
          </a:p>
          <a:p>
            <a:pPr algn="ctr"/>
            <a:endParaRPr lang="en-GB" sz="3200" dirty="0"/>
          </a:p>
        </p:txBody>
      </p:sp>
    </p:spTree>
    <p:custDataLst>
      <p:tags r:id="rId1"/>
    </p:custDataLst>
    <p:extLst>
      <p:ext uri="{BB962C8B-B14F-4D97-AF65-F5344CB8AC3E}">
        <p14:creationId xmlns:p14="http://schemas.microsoft.com/office/powerpoint/2010/main" val="2325123360"/>
      </p:ext>
    </p:extLst>
  </p:cSld>
  <p:clrMapOvr>
    <a:masterClrMapping/>
  </p:clrMapOvr>
  <mc:AlternateContent xmlns:mc="http://schemas.openxmlformats.org/markup-compatibility/2006">
    <mc:Choice xmlns:p14="http://schemas.microsoft.com/office/powerpoint/2010/main" Requires="p14">
      <p:transition spd="slow" p14:dur="2000" advTm="31677"/>
    </mc:Choice>
    <mc:Fallback>
      <p:transition spd="slow" advTm="316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E3D49-D2D2-40DF-AD31-67FC42AC5E79}"/>
              </a:ext>
            </a:extLst>
          </p:cNvPr>
          <p:cNvSpPr>
            <a:spLocks noGrp="1"/>
          </p:cNvSpPr>
          <p:nvPr>
            <p:ph type="title"/>
          </p:nvPr>
        </p:nvSpPr>
        <p:spPr/>
        <p:txBody>
          <a:bodyPr/>
          <a:lstStyle/>
          <a:p>
            <a:r>
              <a:rPr lang="en-US" b="1" dirty="0">
                <a:solidFill>
                  <a:schemeClr val="accent6">
                    <a:lumMod val="50000"/>
                  </a:schemeClr>
                </a:solidFill>
              </a:rPr>
              <a:t>THANK YOU</a:t>
            </a:r>
            <a:endParaRPr lang="en-GB" b="1" dirty="0">
              <a:solidFill>
                <a:schemeClr val="accent6">
                  <a:lumMod val="50000"/>
                </a:schemeClr>
              </a:solidFill>
            </a:endParaRPr>
          </a:p>
        </p:txBody>
      </p:sp>
      <p:sp>
        <p:nvSpPr>
          <p:cNvPr id="3" name="Content Placeholder 2">
            <a:extLst>
              <a:ext uri="{FF2B5EF4-FFF2-40B4-BE49-F238E27FC236}">
                <a16:creationId xmlns:a16="http://schemas.microsoft.com/office/drawing/2014/main" id="{EF2075FB-ADA2-41B0-8D28-5F8D95F17006}"/>
              </a:ext>
            </a:extLst>
          </p:cNvPr>
          <p:cNvSpPr>
            <a:spLocks noGrp="1"/>
          </p:cNvSpPr>
          <p:nvPr>
            <p:ph idx="1"/>
          </p:nvPr>
        </p:nvSpPr>
        <p:spPr/>
        <p:txBody>
          <a:bodyPr>
            <a:normAutofit/>
          </a:bodyPr>
          <a:lstStyle/>
          <a:p>
            <a:pPr marL="0" indent="0">
              <a:buNone/>
            </a:pPr>
            <a:r>
              <a:rPr lang="en-US" sz="3200" b="1" dirty="0">
                <a:solidFill>
                  <a:schemeClr val="accent1">
                    <a:lumMod val="50000"/>
                    <a:alpha val="70000"/>
                  </a:schemeClr>
                </a:solidFill>
                <a:latin typeface="Abadi" panose="020B0604020104020204" pitchFamily="34" charset="0"/>
              </a:rPr>
              <a:t>GOD BLESS YOU ALL</a:t>
            </a:r>
            <a:endParaRPr lang="en-GB" sz="3200" b="1" dirty="0">
              <a:solidFill>
                <a:schemeClr val="accent1">
                  <a:lumMod val="50000"/>
                  <a:alpha val="70000"/>
                </a:schemeClr>
              </a:solidFill>
              <a:latin typeface="Abadi" panose="020B0604020104020204" pitchFamily="34" charset="0"/>
            </a:endParaRPr>
          </a:p>
        </p:txBody>
      </p:sp>
      <p:sp>
        <p:nvSpPr>
          <p:cNvPr id="5" name="TextBox 4">
            <a:extLst>
              <a:ext uri="{FF2B5EF4-FFF2-40B4-BE49-F238E27FC236}">
                <a16:creationId xmlns:a16="http://schemas.microsoft.com/office/drawing/2014/main" id="{12FAC3D8-E930-459C-88EF-A762C386805D}"/>
              </a:ext>
            </a:extLst>
          </p:cNvPr>
          <p:cNvSpPr txBox="1"/>
          <p:nvPr/>
        </p:nvSpPr>
        <p:spPr>
          <a:xfrm>
            <a:off x="4609370" y="4100563"/>
            <a:ext cx="7514896" cy="1938992"/>
          </a:xfrm>
          <a:prstGeom prst="rect">
            <a:avLst/>
          </a:prstGeom>
          <a:noFill/>
        </p:spPr>
        <p:txBody>
          <a:bodyPr wrap="square">
            <a:spAutoFit/>
          </a:bodyPr>
          <a:lstStyle/>
          <a:p>
            <a:pPr marL="0" indent="0">
              <a:buFont typeface="Arial" panose="020B0604020202020204" pitchFamily="34" charset="0"/>
              <a:buNone/>
            </a:pPr>
            <a:r>
              <a:rPr lang="en-US" sz="2000" b="1" dirty="0">
                <a:solidFill>
                  <a:srgbClr val="002060"/>
                </a:solidFill>
                <a:latin typeface="Abadi" panose="020B0604020104020204" pitchFamily="34" charset="0"/>
              </a:rPr>
              <a:t>FOR MORE IDEAS, PLEASE VISIT:</a:t>
            </a:r>
          </a:p>
          <a:p>
            <a:pPr marL="0" indent="0">
              <a:buFont typeface="Arial" panose="020B0604020202020204" pitchFamily="34" charset="0"/>
              <a:buNone/>
            </a:pPr>
            <a:endParaRPr lang="en-US" sz="2000" b="1" dirty="0">
              <a:solidFill>
                <a:srgbClr val="002060"/>
              </a:solidFill>
              <a:latin typeface="Abadi" panose="020B0604020104020204" pitchFamily="34" charset="0"/>
            </a:endParaRPr>
          </a:p>
          <a:p>
            <a:r>
              <a:rPr lang="en-US" sz="2000" b="1" dirty="0">
                <a:solidFill>
                  <a:srgbClr val="C00000"/>
                </a:solidFill>
                <a:latin typeface="Abadi" panose="020B0604020104020204" pitchFamily="34" charset="0"/>
              </a:rPr>
              <a:t>WEBSITE:</a:t>
            </a:r>
            <a:r>
              <a:rPr lang="en-US" sz="2000" b="1" dirty="0">
                <a:solidFill>
                  <a:schemeClr val="bg2">
                    <a:lumMod val="25000"/>
                  </a:schemeClr>
                </a:solidFill>
                <a:latin typeface="Abadi" panose="020B0604020104020204" pitchFamily="34" charset="0"/>
              </a:rPr>
              <a:t> </a:t>
            </a:r>
            <a:r>
              <a:rPr lang="en-GB" sz="2000" b="1" dirty="0">
                <a:solidFill>
                  <a:schemeClr val="bg2">
                    <a:lumMod val="25000"/>
                  </a:schemeClr>
                </a:solidFill>
                <a:latin typeface="Abadi" panose="020B0604020104020204" pitchFamily="34" charset="0"/>
                <a:hlinkClick r:id="rId3">
                  <a:extLst>
                    <a:ext uri="{A12FA001-AC4F-418D-AE19-62706E023703}">
                      <ahyp:hlinkClr xmlns:ahyp="http://schemas.microsoft.com/office/drawing/2018/hyperlinkcolor" val="tx"/>
                    </a:ext>
                  </a:extLst>
                </a:hlinkClick>
              </a:rPr>
              <a:t>http://littleevangelist.com/childrens_liturgy.php</a:t>
            </a:r>
            <a:endParaRPr lang="en-GB" sz="2000" b="1" dirty="0">
              <a:solidFill>
                <a:schemeClr val="bg2">
                  <a:lumMod val="25000"/>
                </a:schemeClr>
              </a:solidFill>
              <a:latin typeface="Abadi" panose="020B0604020104020204" pitchFamily="34" charset="0"/>
            </a:endParaRPr>
          </a:p>
          <a:p>
            <a:endParaRPr lang="en-US" sz="2000" b="1" dirty="0">
              <a:solidFill>
                <a:schemeClr val="bg2">
                  <a:lumMod val="25000"/>
                </a:schemeClr>
              </a:solidFill>
              <a:latin typeface="Abadi" panose="020B0604020104020204" pitchFamily="34" charset="0"/>
            </a:endParaRPr>
          </a:p>
          <a:p>
            <a:r>
              <a:rPr lang="en-US" sz="2000" b="1" dirty="0">
                <a:solidFill>
                  <a:srgbClr val="C00000"/>
                </a:solidFill>
                <a:latin typeface="Abadi" panose="020B0604020104020204" pitchFamily="34" charset="0"/>
              </a:rPr>
              <a:t>YOUTUBE CHANNEL:</a:t>
            </a:r>
          </a:p>
          <a:p>
            <a:pPr marL="0" indent="0">
              <a:buFont typeface="Arial" panose="020B0604020202020204" pitchFamily="34" charset="0"/>
              <a:buNone/>
            </a:pPr>
            <a:r>
              <a:rPr lang="en-GB" sz="2000" b="1" dirty="0">
                <a:solidFill>
                  <a:schemeClr val="bg2">
                    <a:lumMod val="2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https://www.youtube.com/channel/UCndM2GK0dnpWg5ECUscdDcA</a:t>
            </a:r>
            <a:endParaRPr lang="en-US" sz="2000" b="1" dirty="0">
              <a:solidFill>
                <a:schemeClr val="bg2">
                  <a:lumMod val="25000"/>
                </a:schemeClr>
              </a:solidFill>
              <a:latin typeface="Abadi" panose="020B0604020104020204" pitchFamily="34" charset="0"/>
            </a:endParaRPr>
          </a:p>
        </p:txBody>
      </p:sp>
    </p:spTree>
    <p:custDataLst>
      <p:tags r:id="rId1"/>
    </p:custDataLst>
    <p:extLst>
      <p:ext uri="{BB962C8B-B14F-4D97-AF65-F5344CB8AC3E}">
        <p14:creationId xmlns:p14="http://schemas.microsoft.com/office/powerpoint/2010/main" val="581135916"/>
      </p:ext>
    </p:extLst>
  </p:cSld>
  <p:clrMapOvr>
    <a:masterClrMapping/>
  </p:clrMapOvr>
  <mc:AlternateContent xmlns:mc="http://schemas.openxmlformats.org/markup-compatibility/2006">
    <mc:Choice xmlns:p14="http://schemas.microsoft.com/office/powerpoint/2010/main" Requires="p14">
      <p:transition spd="slow" p14:dur="2000" advTm="24546"/>
    </mc:Choice>
    <mc:Fallback>
      <p:transition spd="slow" advTm="245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09BCD-8A5B-41BC-BAC4-854E26CB10A5}"/>
              </a:ext>
            </a:extLst>
          </p:cNvPr>
          <p:cNvSpPr>
            <a:spLocks noGrp="1"/>
          </p:cNvSpPr>
          <p:nvPr>
            <p:ph type="title"/>
          </p:nvPr>
        </p:nvSpPr>
        <p:spPr>
          <a:xfrm>
            <a:off x="672662" y="-35026"/>
            <a:ext cx="10668000" cy="1524000"/>
          </a:xfrm>
        </p:spPr>
        <p:txBody>
          <a:bodyPr/>
          <a:lstStyle/>
          <a:p>
            <a:r>
              <a:rPr lang="en-US" dirty="0">
                <a:solidFill>
                  <a:schemeClr val="accent1">
                    <a:lumMod val="50000"/>
                  </a:schemeClr>
                </a:solidFill>
              </a:rPr>
              <a:t>IN THE GOSPEL LAST WEEK,</a:t>
            </a:r>
            <a:endParaRPr lang="en-GB" dirty="0">
              <a:solidFill>
                <a:schemeClr val="accent1">
                  <a:lumMod val="50000"/>
                </a:schemeClr>
              </a:solidFill>
            </a:endParaRPr>
          </a:p>
        </p:txBody>
      </p:sp>
      <p:sp>
        <p:nvSpPr>
          <p:cNvPr id="3" name="Content Placeholder 2">
            <a:extLst>
              <a:ext uri="{FF2B5EF4-FFF2-40B4-BE49-F238E27FC236}">
                <a16:creationId xmlns:a16="http://schemas.microsoft.com/office/drawing/2014/main" id="{4ABD6B60-C6A5-4296-BD2B-E3770FF5128F}"/>
              </a:ext>
            </a:extLst>
          </p:cNvPr>
          <p:cNvSpPr>
            <a:spLocks noGrp="1"/>
          </p:cNvSpPr>
          <p:nvPr>
            <p:ph idx="1"/>
          </p:nvPr>
        </p:nvSpPr>
        <p:spPr>
          <a:xfrm>
            <a:off x="509752" y="1277389"/>
            <a:ext cx="7803931" cy="3818083"/>
          </a:xfrm>
        </p:spPr>
        <p:txBody>
          <a:bodyPr/>
          <a:lstStyle/>
          <a:p>
            <a:pPr marL="0" indent="0">
              <a:buNone/>
            </a:pPr>
            <a:r>
              <a:rPr lang="en-US" dirty="0">
                <a:solidFill>
                  <a:schemeClr val="accent1">
                    <a:lumMod val="50000"/>
                    <a:alpha val="70000"/>
                  </a:schemeClr>
                </a:solidFill>
              </a:rPr>
              <a:t>Jesus revealed to us that: following Him is by denying one’s “SELF”</a:t>
            </a:r>
          </a:p>
          <a:p>
            <a:pPr marL="0" indent="0">
              <a:buNone/>
            </a:pPr>
            <a:r>
              <a:rPr lang="en-US" dirty="0">
                <a:solidFill>
                  <a:schemeClr val="accent1">
                    <a:lumMod val="50000"/>
                    <a:alpha val="70000"/>
                  </a:schemeClr>
                </a:solidFill>
              </a:rPr>
              <a:t>We learned that our little pains  can be offered for the salvation of souls.</a:t>
            </a:r>
            <a:endParaRPr lang="en-GB" dirty="0">
              <a:solidFill>
                <a:schemeClr val="accent1">
                  <a:lumMod val="50000"/>
                  <a:alpha val="70000"/>
                </a:schemeClr>
              </a:solidFill>
            </a:endParaRPr>
          </a:p>
        </p:txBody>
      </p:sp>
      <p:sp>
        <p:nvSpPr>
          <p:cNvPr id="4" name="Title 1">
            <a:extLst>
              <a:ext uri="{FF2B5EF4-FFF2-40B4-BE49-F238E27FC236}">
                <a16:creationId xmlns:a16="http://schemas.microsoft.com/office/drawing/2014/main" id="{8D186D95-7C9B-4217-9B6A-09E3A06D44BD}"/>
              </a:ext>
            </a:extLst>
          </p:cNvPr>
          <p:cNvSpPr txBox="1">
            <a:spLocks/>
          </p:cNvSpPr>
          <p:nvPr/>
        </p:nvSpPr>
        <p:spPr>
          <a:xfrm>
            <a:off x="257503" y="3571472"/>
            <a:ext cx="10668000" cy="1524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2">
                    <a:lumMod val="50000"/>
                  </a:schemeClr>
                </a:solidFill>
              </a:rPr>
              <a:t>THIS WEEK,</a:t>
            </a:r>
            <a:endParaRPr lang="en-GB" dirty="0">
              <a:solidFill>
                <a:schemeClr val="accent2">
                  <a:lumMod val="50000"/>
                </a:schemeClr>
              </a:solidFill>
            </a:endParaRPr>
          </a:p>
        </p:txBody>
      </p:sp>
      <p:sp>
        <p:nvSpPr>
          <p:cNvPr id="6" name="TextBox 5">
            <a:extLst>
              <a:ext uri="{FF2B5EF4-FFF2-40B4-BE49-F238E27FC236}">
                <a16:creationId xmlns:a16="http://schemas.microsoft.com/office/drawing/2014/main" id="{40FF9711-85A8-4ED7-9812-076DA114B9AB}"/>
              </a:ext>
            </a:extLst>
          </p:cNvPr>
          <p:cNvSpPr txBox="1"/>
          <p:nvPr/>
        </p:nvSpPr>
        <p:spPr>
          <a:xfrm>
            <a:off x="257503" y="4883887"/>
            <a:ext cx="11424745" cy="1141979"/>
          </a:xfrm>
          <a:prstGeom prst="rect">
            <a:avLst/>
          </a:prstGeom>
          <a:noFill/>
        </p:spPr>
        <p:txBody>
          <a:bodyPr wrap="square">
            <a:spAutoFit/>
          </a:bodyPr>
          <a:lstStyle/>
          <a:p>
            <a:pPr marL="0" indent="0">
              <a:lnSpc>
                <a:spcPct val="150000"/>
              </a:lnSpc>
              <a:buNone/>
            </a:pPr>
            <a:r>
              <a:rPr lang="en-US" sz="2400" dirty="0">
                <a:solidFill>
                  <a:schemeClr val="accent2">
                    <a:lumMod val="50000"/>
                    <a:alpha val="70000"/>
                  </a:schemeClr>
                </a:solidFill>
                <a:latin typeface="Abadi" panose="020B0604020104020204" pitchFamily="34" charset="0"/>
              </a:rPr>
              <a:t>JESUS TEACHES US THE WAY TO SAVE SOMEONE BY HELPING HIM TO RECONCILE.</a:t>
            </a:r>
          </a:p>
          <a:p>
            <a:pPr marL="0" indent="0">
              <a:lnSpc>
                <a:spcPct val="150000"/>
              </a:lnSpc>
              <a:buNone/>
            </a:pPr>
            <a:r>
              <a:rPr lang="en-US" sz="2400" dirty="0">
                <a:solidFill>
                  <a:schemeClr val="accent2">
                    <a:lumMod val="50000"/>
                    <a:alpha val="70000"/>
                  </a:schemeClr>
                </a:solidFill>
                <a:latin typeface="Abadi" panose="020B0604020104020204" pitchFamily="34" charset="0"/>
              </a:rPr>
              <a:t>JESUS ALSO SHOWS US THE IMPORTANCE OF PRAYING TOGETHER IN JESUS’ NAME.</a:t>
            </a:r>
            <a:endParaRPr lang="en-GB" sz="2400" dirty="0">
              <a:solidFill>
                <a:schemeClr val="accent2">
                  <a:lumMod val="50000"/>
                  <a:alpha val="70000"/>
                </a:schemeClr>
              </a:solidFill>
              <a:latin typeface="Abadi" panose="020B0604020104020204" pitchFamily="34" charset="0"/>
            </a:endParaRPr>
          </a:p>
        </p:txBody>
      </p:sp>
      <p:pic>
        <p:nvPicPr>
          <p:cNvPr id="7" name="Picture 6" descr="A person holding a sign&#10;&#10;Description automatically generated">
            <a:extLst>
              <a:ext uri="{FF2B5EF4-FFF2-40B4-BE49-F238E27FC236}">
                <a16:creationId xmlns:a16="http://schemas.microsoft.com/office/drawing/2014/main" id="{158CB012-2E76-4191-A5CA-B1C8B90C153D}"/>
              </a:ext>
            </a:extLst>
          </p:cNvPr>
          <p:cNvPicPr>
            <a:picLocks noChangeAspect="1"/>
          </p:cNvPicPr>
          <p:nvPr/>
        </p:nvPicPr>
        <p:blipFill>
          <a:blip r:embed="rId3"/>
          <a:stretch>
            <a:fillRect/>
          </a:stretch>
        </p:blipFill>
        <p:spPr>
          <a:xfrm>
            <a:off x="8184930" y="1350961"/>
            <a:ext cx="3452649" cy="3184482"/>
          </a:xfrm>
          <a:prstGeom prst="rect">
            <a:avLst/>
          </a:prstGeom>
        </p:spPr>
      </p:pic>
      <p:sp>
        <p:nvSpPr>
          <p:cNvPr id="5" name="TextBox 4">
            <a:extLst>
              <a:ext uri="{FF2B5EF4-FFF2-40B4-BE49-F238E27FC236}">
                <a16:creationId xmlns:a16="http://schemas.microsoft.com/office/drawing/2014/main" id="{AEAE027E-4BBC-4B68-916D-50E2A84C92AD}"/>
              </a:ext>
            </a:extLst>
          </p:cNvPr>
          <p:cNvSpPr txBox="1"/>
          <p:nvPr/>
        </p:nvSpPr>
        <p:spPr>
          <a:xfrm>
            <a:off x="10301182" y="1631622"/>
            <a:ext cx="212513" cy="246221"/>
          </a:xfrm>
          <a:prstGeom prst="rect">
            <a:avLst/>
          </a:prstGeom>
          <a:noFill/>
        </p:spPr>
        <p:txBody>
          <a:bodyPr wrap="square" rtlCol="0">
            <a:spAutoFit/>
          </a:bodyPr>
          <a:lstStyle/>
          <a:p>
            <a:r>
              <a:rPr lang="en-GB" sz="1000" b="1" dirty="0">
                <a:solidFill>
                  <a:schemeClr val="bg1"/>
                </a:solidFill>
                <a:latin typeface="Avenir Next LT Pro" panose="020B0504020202020204" pitchFamily="34" charset="0"/>
              </a:rPr>
              <a:t>‘</a:t>
            </a:r>
          </a:p>
        </p:txBody>
      </p:sp>
    </p:spTree>
    <p:custDataLst>
      <p:tags r:id="rId1"/>
    </p:custDataLst>
    <p:extLst>
      <p:ext uri="{BB962C8B-B14F-4D97-AF65-F5344CB8AC3E}">
        <p14:creationId xmlns:p14="http://schemas.microsoft.com/office/powerpoint/2010/main" val="2511596755"/>
      </p:ext>
    </p:extLst>
  </p:cSld>
  <p:clrMapOvr>
    <a:masterClrMapping/>
  </p:clrMapOvr>
  <mc:AlternateContent xmlns:mc="http://schemas.openxmlformats.org/markup-compatibility/2006">
    <mc:Choice xmlns:p14="http://schemas.microsoft.com/office/powerpoint/2010/main" Requires="p14">
      <p:transition spd="slow" p14:dur="2000" advTm="48283"/>
    </mc:Choice>
    <mc:Fallback>
      <p:transition spd="slow" advTm="482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barn(inVertical)">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barn(inVertical)">
                                      <p:cBhvr>
                                        <p:cTn id="3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67D5C-699B-49A3-92BA-D45B4D9BBC47}"/>
              </a:ext>
            </a:extLst>
          </p:cNvPr>
          <p:cNvSpPr>
            <a:spLocks noGrp="1"/>
          </p:cNvSpPr>
          <p:nvPr>
            <p:ph type="title"/>
          </p:nvPr>
        </p:nvSpPr>
        <p:spPr>
          <a:xfrm>
            <a:off x="1010142" y="136487"/>
            <a:ext cx="9868065" cy="1524000"/>
          </a:xfrm>
        </p:spPr>
        <p:txBody>
          <a:bodyPr>
            <a:noAutofit/>
          </a:bodyPr>
          <a:lstStyle/>
          <a:p>
            <a:pPr algn="ctr"/>
            <a:r>
              <a:rPr lang="en-US" sz="4000" dirty="0">
                <a:solidFill>
                  <a:schemeClr val="accent1">
                    <a:lumMod val="50000"/>
                  </a:schemeClr>
                </a:solidFill>
              </a:rPr>
              <a:t>WHAT WILL YOU DO, WHEN YOU SEE ONE OF YOUR FRIEND, DOING WRONG AND IS TEMPTING YOU TO DO IT?</a:t>
            </a:r>
            <a:endParaRPr lang="en-GB" sz="4000" dirty="0">
              <a:solidFill>
                <a:schemeClr val="accent1">
                  <a:lumMod val="50000"/>
                </a:schemeClr>
              </a:solidFill>
            </a:endParaRPr>
          </a:p>
        </p:txBody>
      </p:sp>
      <p:sp>
        <p:nvSpPr>
          <p:cNvPr id="3" name="Content Placeholder 2">
            <a:extLst>
              <a:ext uri="{FF2B5EF4-FFF2-40B4-BE49-F238E27FC236}">
                <a16:creationId xmlns:a16="http://schemas.microsoft.com/office/drawing/2014/main" id="{862F6750-A3DB-4F08-85F4-D9E821C785A9}"/>
              </a:ext>
            </a:extLst>
          </p:cNvPr>
          <p:cNvSpPr>
            <a:spLocks noGrp="1"/>
          </p:cNvSpPr>
          <p:nvPr>
            <p:ph idx="1"/>
          </p:nvPr>
        </p:nvSpPr>
        <p:spPr>
          <a:xfrm>
            <a:off x="99848" y="1927171"/>
            <a:ext cx="10668000" cy="2098292"/>
          </a:xfrm>
        </p:spPr>
        <p:txBody>
          <a:bodyPr/>
          <a:lstStyle/>
          <a:p>
            <a:r>
              <a:rPr lang="en-US" b="1" dirty="0">
                <a:solidFill>
                  <a:schemeClr val="accent6">
                    <a:lumMod val="50000"/>
                    <a:alpha val="70000"/>
                  </a:schemeClr>
                </a:solidFill>
              </a:rPr>
              <a:t>DO WE MAKE A SCENE BY SHOUTING ALOUD?</a:t>
            </a:r>
          </a:p>
          <a:p>
            <a:r>
              <a:rPr lang="en-US" b="1" dirty="0">
                <a:solidFill>
                  <a:schemeClr val="accent6">
                    <a:lumMod val="50000"/>
                    <a:alpha val="70000"/>
                  </a:schemeClr>
                </a:solidFill>
              </a:rPr>
              <a:t>DO WE KEEP QUIET AND IGNORE HIS FAULT? </a:t>
            </a:r>
          </a:p>
          <a:p>
            <a:r>
              <a:rPr lang="en-US" b="1" dirty="0">
                <a:solidFill>
                  <a:schemeClr val="accent6">
                    <a:lumMod val="50000"/>
                    <a:alpha val="70000"/>
                  </a:schemeClr>
                </a:solidFill>
              </a:rPr>
              <a:t>OR DO WE JOIN THEM ?</a:t>
            </a:r>
            <a:endParaRPr lang="en-GB" b="1" dirty="0">
              <a:solidFill>
                <a:schemeClr val="accent6">
                  <a:lumMod val="50000"/>
                  <a:alpha val="70000"/>
                </a:schemeClr>
              </a:solidFill>
            </a:endParaRPr>
          </a:p>
        </p:txBody>
      </p:sp>
      <p:sp>
        <p:nvSpPr>
          <p:cNvPr id="5" name="TextBox 4">
            <a:extLst>
              <a:ext uri="{FF2B5EF4-FFF2-40B4-BE49-F238E27FC236}">
                <a16:creationId xmlns:a16="http://schemas.microsoft.com/office/drawing/2014/main" id="{7EAEA45F-5913-446B-9DA8-352CB6F3CC0D}"/>
              </a:ext>
            </a:extLst>
          </p:cNvPr>
          <p:cNvSpPr txBox="1"/>
          <p:nvPr/>
        </p:nvSpPr>
        <p:spPr>
          <a:xfrm>
            <a:off x="900276" y="4125650"/>
            <a:ext cx="6981003" cy="954107"/>
          </a:xfrm>
          <a:prstGeom prst="rect">
            <a:avLst/>
          </a:prstGeom>
          <a:noFill/>
        </p:spPr>
        <p:txBody>
          <a:bodyPr wrap="square">
            <a:spAutoFit/>
          </a:bodyPr>
          <a:lstStyle/>
          <a:p>
            <a:r>
              <a:rPr lang="en-US" sz="2800" b="1" dirty="0">
                <a:solidFill>
                  <a:schemeClr val="tx2">
                    <a:lumMod val="25000"/>
                  </a:schemeClr>
                </a:solidFill>
                <a:latin typeface="Abadi" panose="020B0604020104020204" pitchFamily="34" charset="0"/>
              </a:rPr>
              <a:t>LET US SEE WHAT IS THE ‘JESUS WAY’ OF DEALING WITH THIS SITUATION</a:t>
            </a:r>
            <a:endParaRPr lang="en-GB" sz="2800" b="1" dirty="0">
              <a:solidFill>
                <a:schemeClr val="tx2">
                  <a:lumMod val="25000"/>
                </a:schemeClr>
              </a:solidFill>
              <a:latin typeface="Abadi" panose="020B0604020104020204" pitchFamily="34" charset="0"/>
            </a:endParaRPr>
          </a:p>
        </p:txBody>
      </p:sp>
      <p:sp>
        <p:nvSpPr>
          <p:cNvPr id="9" name="TextBox 8">
            <a:extLst>
              <a:ext uri="{FF2B5EF4-FFF2-40B4-BE49-F238E27FC236}">
                <a16:creationId xmlns:a16="http://schemas.microsoft.com/office/drawing/2014/main" id="{E21E4489-733F-483E-8748-04FEC3D6C154}"/>
              </a:ext>
            </a:extLst>
          </p:cNvPr>
          <p:cNvSpPr txBox="1"/>
          <p:nvPr/>
        </p:nvSpPr>
        <p:spPr>
          <a:xfrm>
            <a:off x="1250731" y="5421318"/>
            <a:ext cx="6721780" cy="954107"/>
          </a:xfrm>
          <a:prstGeom prst="rect">
            <a:avLst/>
          </a:prstGeom>
          <a:noFill/>
        </p:spPr>
        <p:txBody>
          <a:bodyPr wrap="square">
            <a:spAutoFit/>
          </a:bodyPr>
          <a:lstStyle/>
          <a:p>
            <a:pPr algn="r"/>
            <a:r>
              <a:rPr lang="en-US" sz="2800" b="1" dirty="0">
                <a:solidFill>
                  <a:schemeClr val="accent1">
                    <a:lumMod val="75000"/>
                  </a:schemeClr>
                </a:solidFill>
                <a:latin typeface="Abadi" panose="020B0604020104020204" pitchFamily="34" charset="0"/>
              </a:rPr>
              <a:t>JESUS IS TEACHING HIS DISCIPLES TO LIVE </a:t>
            </a:r>
          </a:p>
          <a:p>
            <a:pPr algn="r"/>
            <a:r>
              <a:rPr lang="en-US" sz="2800" b="1" dirty="0">
                <a:solidFill>
                  <a:schemeClr val="accent1">
                    <a:lumMod val="75000"/>
                  </a:schemeClr>
                </a:solidFill>
                <a:latin typeface="Abadi" panose="020B0604020104020204" pitchFamily="34" charset="0"/>
              </a:rPr>
              <a:t>‘THE WAY OF THE GOSPEL’</a:t>
            </a:r>
            <a:endParaRPr lang="en-GB" sz="2800" b="1" dirty="0">
              <a:solidFill>
                <a:schemeClr val="accent1">
                  <a:lumMod val="75000"/>
                </a:schemeClr>
              </a:solidFill>
              <a:latin typeface="Abadi" panose="020B0604020104020204" pitchFamily="34" charset="0"/>
            </a:endParaRPr>
          </a:p>
        </p:txBody>
      </p:sp>
      <p:pic>
        <p:nvPicPr>
          <p:cNvPr id="11" name="Picture 10">
            <a:extLst>
              <a:ext uri="{FF2B5EF4-FFF2-40B4-BE49-F238E27FC236}">
                <a16:creationId xmlns:a16="http://schemas.microsoft.com/office/drawing/2014/main" id="{41B059F5-E5CD-43FC-B1E6-675FA5943281}"/>
              </a:ext>
            </a:extLst>
          </p:cNvPr>
          <p:cNvPicPr>
            <a:picLocks noChangeAspect="1"/>
          </p:cNvPicPr>
          <p:nvPr/>
        </p:nvPicPr>
        <p:blipFill>
          <a:blip r:embed="rId3"/>
          <a:stretch>
            <a:fillRect/>
          </a:stretch>
        </p:blipFill>
        <p:spPr>
          <a:xfrm>
            <a:off x="8130579" y="3798885"/>
            <a:ext cx="3845133" cy="29226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115161990"/>
      </p:ext>
    </p:extLst>
  </p:cSld>
  <p:clrMapOvr>
    <a:masterClrMapping/>
  </p:clrMapOvr>
  <mc:AlternateContent xmlns:mc="http://schemas.openxmlformats.org/markup-compatibility/2006">
    <mc:Choice xmlns:p14="http://schemas.microsoft.com/office/powerpoint/2010/main" Requires="p14">
      <p:transition spd="slow" p14:dur="2000" advTm="52156"/>
    </mc:Choice>
    <mc:Fallback>
      <p:transition spd="slow" advTm="521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barn(inVertical)">
                                      <p:cBhvr>
                                        <p:cTn id="35" dur="500"/>
                                        <p:tgtEl>
                                          <p:spTgt spid="9">
                                            <p:txEl>
                                              <p:pRg st="1" end="1"/>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5641E-9A8F-43CB-9A04-D605B2A83280}"/>
              </a:ext>
            </a:extLst>
          </p:cNvPr>
          <p:cNvSpPr>
            <a:spLocks noGrp="1"/>
          </p:cNvSpPr>
          <p:nvPr>
            <p:ph type="title"/>
          </p:nvPr>
        </p:nvSpPr>
        <p:spPr>
          <a:xfrm>
            <a:off x="583324" y="159960"/>
            <a:ext cx="10668000" cy="1524000"/>
          </a:xfrm>
        </p:spPr>
        <p:txBody>
          <a:bodyPr>
            <a:normAutofit fontScale="90000"/>
          </a:bodyPr>
          <a:lstStyle/>
          <a:p>
            <a:r>
              <a:rPr lang="en-US" dirty="0">
                <a:solidFill>
                  <a:schemeClr val="accent5">
                    <a:lumMod val="50000"/>
                  </a:schemeClr>
                </a:solidFill>
              </a:rPr>
              <a:t>JESUS SAYS, WHEN SOMEONE AMONG YOU  DOES ANYTHING WRONG…</a:t>
            </a:r>
            <a:br>
              <a:rPr lang="en-GB" dirty="0">
                <a:solidFill>
                  <a:schemeClr val="accent5">
                    <a:lumMod val="50000"/>
                  </a:schemeClr>
                </a:solidFill>
              </a:rPr>
            </a:br>
            <a:endParaRPr lang="en-GB" dirty="0">
              <a:solidFill>
                <a:schemeClr val="accent5">
                  <a:lumMod val="50000"/>
                </a:schemeClr>
              </a:solidFill>
            </a:endParaRPr>
          </a:p>
        </p:txBody>
      </p:sp>
      <p:sp>
        <p:nvSpPr>
          <p:cNvPr id="3" name="Content Placeholder 2">
            <a:extLst>
              <a:ext uri="{FF2B5EF4-FFF2-40B4-BE49-F238E27FC236}">
                <a16:creationId xmlns:a16="http://schemas.microsoft.com/office/drawing/2014/main" id="{9048E047-215E-4622-B2EE-B9AD47CA5F9A}"/>
              </a:ext>
            </a:extLst>
          </p:cNvPr>
          <p:cNvSpPr>
            <a:spLocks noGrp="1"/>
          </p:cNvSpPr>
          <p:nvPr>
            <p:ph idx="1"/>
          </p:nvPr>
        </p:nvSpPr>
        <p:spPr>
          <a:xfrm>
            <a:off x="497365" y="1455459"/>
            <a:ext cx="7447406" cy="3818083"/>
          </a:xfrm>
        </p:spPr>
        <p:txBody>
          <a:bodyPr/>
          <a:lstStyle/>
          <a:p>
            <a:pPr marL="0" indent="0">
              <a:buNone/>
            </a:pPr>
            <a:r>
              <a:rPr lang="en-US" b="1" dirty="0">
                <a:solidFill>
                  <a:srgbClr val="002060">
                    <a:alpha val="70000"/>
                  </a:srgbClr>
                </a:solidFill>
              </a:rPr>
              <a:t>1. TALK TO THEM ABOUT THE FAULT WHEN YOU BOTH ARE ALONE.</a:t>
            </a:r>
            <a:endParaRPr lang="en-GB" b="1" dirty="0">
              <a:solidFill>
                <a:srgbClr val="002060">
                  <a:alpha val="70000"/>
                </a:srgbClr>
              </a:solidFill>
            </a:endParaRPr>
          </a:p>
        </p:txBody>
      </p:sp>
      <p:pic>
        <p:nvPicPr>
          <p:cNvPr id="5" name="Picture 4">
            <a:extLst>
              <a:ext uri="{FF2B5EF4-FFF2-40B4-BE49-F238E27FC236}">
                <a16:creationId xmlns:a16="http://schemas.microsoft.com/office/drawing/2014/main" id="{5F9C82F0-8492-4992-AC2A-1EF1C3A830BC}"/>
              </a:ext>
            </a:extLst>
          </p:cNvPr>
          <p:cNvPicPr>
            <a:picLocks noChangeAspect="1"/>
          </p:cNvPicPr>
          <p:nvPr/>
        </p:nvPicPr>
        <p:blipFill>
          <a:blip r:embed="rId3"/>
          <a:stretch>
            <a:fillRect/>
          </a:stretch>
        </p:blipFill>
        <p:spPr>
          <a:xfrm>
            <a:off x="7902193" y="1536420"/>
            <a:ext cx="2219239" cy="1524000"/>
          </a:xfrm>
          <a:prstGeom prst="rect">
            <a:avLst/>
          </a:prstGeom>
          <a:ln>
            <a:noFill/>
          </a:ln>
          <a:effectLst>
            <a:softEdge rad="112500"/>
          </a:effectLst>
        </p:spPr>
      </p:pic>
      <p:sp>
        <p:nvSpPr>
          <p:cNvPr id="7" name="TextBox 6">
            <a:extLst>
              <a:ext uri="{FF2B5EF4-FFF2-40B4-BE49-F238E27FC236}">
                <a16:creationId xmlns:a16="http://schemas.microsoft.com/office/drawing/2014/main" id="{3943A517-D0FF-4522-A57D-3445731E0CCC}"/>
              </a:ext>
            </a:extLst>
          </p:cNvPr>
          <p:cNvSpPr txBox="1"/>
          <p:nvPr/>
        </p:nvSpPr>
        <p:spPr>
          <a:xfrm>
            <a:off x="4446868" y="2716123"/>
            <a:ext cx="6093618" cy="369332"/>
          </a:xfrm>
          <a:prstGeom prst="rect">
            <a:avLst/>
          </a:prstGeom>
          <a:noFill/>
        </p:spPr>
        <p:txBody>
          <a:bodyPr wrap="square">
            <a:spAutoFit/>
          </a:bodyPr>
          <a:lstStyle/>
          <a:p>
            <a:r>
              <a:rPr lang="en-US" b="1" dirty="0">
                <a:solidFill>
                  <a:srgbClr val="FF0000"/>
                </a:solidFill>
                <a:latin typeface="Abadi" panose="020B0604020104020204" pitchFamily="34" charset="0"/>
              </a:rPr>
              <a:t>BUT IF THEY DIDN’T LISTEN,</a:t>
            </a:r>
            <a:endParaRPr lang="en-GB" dirty="0">
              <a:solidFill>
                <a:srgbClr val="FF0000"/>
              </a:solidFill>
              <a:latin typeface="Abadi" panose="020B0604020104020204" pitchFamily="34" charset="0"/>
            </a:endParaRPr>
          </a:p>
        </p:txBody>
      </p:sp>
      <p:sp>
        <p:nvSpPr>
          <p:cNvPr id="9" name="TextBox 8">
            <a:extLst>
              <a:ext uri="{FF2B5EF4-FFF2-40B4-BE49-F238E27FC236}">
                <a16:creationId xmlns:a16="http://schemas.microsoft.com/office/drawing/2014/main" id="{EB648F08-A759-4DB9-91DF-1C036BBF089C}"/>
              </a:ext>
            </a:extLst>
          </p:cNvPr>
          <p:cNvSpPr txBox="1"/>
          <p:nvPr/>
        </p:nvSpPr>
        <p:spPr>
          <a:xfrm>
            <a:off x="3428296" y="3207256"/>
            <a:ext cx="8534399" cy="1569660"/>
          </a:xfrm>
          <a:prstGeom prst="rect">
            <a:avLst/>
          </a:prstGeom>
          <a:noFill/>
        </p:spPr>
        <p:txBody>
          <a:bodyPr wrap="square">
            <a:spAutoFit/>
          </a:bodyPr>
          <a:lstStyle/>
          <a:p>
            <a:pPr marL="0" indent="0">
              <a:buNone/>
            </a:pPr>
            <a:r>
              <a:rPr lang="en-US" sz="2400" b="1" dirty="0">
                <a:solidFill>
                  <a:srgbClr val="002060">
                    <a:alpha val="70000"/>
                  </a:srgbClr>
                </a:solidFill>
              </a:rPr>
              <a:t>2. ADVISE THEM BY TAKING ONE OR TWO RIGHT PEOPLE ALONG WITH YOU, SO THAT EVERY WORD THAT YOU TALKED, MAY BE CONFIRMED BY THE EVIDENCE OF TWO OR THREE WITNESSES.</a:t>
            </a:r>
            <a:endParaRPr lang="en-GB" sz="2400" b="1" dirty="0">
              <a:solidFill>
                <a:srgbClr val="002060">
                  <a:alpha val="70000"/>
                </a:srgbClr>
              </a:solidFill>
            </a:endParaRPr>
          </a:p>
        </p:txBody>
      </p:sp>
      <p:sp>
        <p:nvSpPr>
          <p:cNvPr id="11" name="TextBox 10">
            <a:extLst>
              <a:ext uri="{FF2B5EF4-FFF2-40B4-BE49-F238E27FC236}">
                <a16:creationId xmlns:a16="http://schemas.microsoft.com/office/drawing/2014/main" id="{6AF5D1B7-0BCA-48FF-B2E3-AD05009F44C3}"/>
              </a:ext>
            </a:extLst>
          </p:cNvPr>
          <p:cNvSpPr txBox="1"/>
          <p:nvPr/>
        </p:nvSpPr>
        <p:spPr>
          <a:xfrm>
            <a:off x="10279117" y="1421257"/>
            <a:ext cx="1872326" cy="1477328"/>
          </a:xfrm>
          <a:prstGeom prst="rect">
            <a:avLst/>
          </a:prstGeom>
          <a:noFill/>
        </p:spPr>
        <p:txBody>
          <a:bodyPr wrap="square">
            <a:spAutoFit/>
          </a:bodyPr>
          <a:lstStyle/>
          <a:p>
            <a:r>
              <a:rPr lang="en-US" b="1" dirty="0">
                <a:solidFill>
                  <a:schemeClr val="accent1">
                    <a:lumMod val="50000"/>
                  </a:schemeClr>
                </a:solidFill>
                <a:latin typeface="Abadi" panose="020B0604020104020204" pitchFamily="34" charset="0"/>
              </a:rPr>
              <a:t>IF THEY LISTEN, </a:t>
            </a:r>
          </a:p>
          <a:p>
            <a:r>
              <a:rPr lang="en-US" b="1" dirty="0">
                <a:solidFill>
                  <a:schemeClr val="accent1">
                    <a:lumMod val="50000"/>
                  </a:schemeClr>
                </a:solidFill>
                <a:latin typeface="Abadi" panose="020B0604020104020204" pitchFamily="34" charset="0"/>
              </a:rPr>
              <a:t>THEN YOU GAINED YOUR BROTHER OR SISTER.</a:t>
            </a:r>
            <a:endParaRPr lang="en-GB" dirty="0">
              <a:solidFill>
                <a:schemeClr val="accent1">
                  <a:lumMod val="50000"/>
                </a:schemeClr>
              </a:solidFill>
              <a:latin typeface="Abadi" panose="020B0604020104020204" pitchFamily="34" charset="0"/>
            </a:endParaRPr>
          </a:p>
        </p:txBody>
      </p:sp>
      <p:sp>
        <p:nvSpPr>
          <p:cNvPr id="14" name="TextBox 13">
            <a:extLst>
              <a:ext uri="{FF2B5EF4-FFF2-40B4-BE49-F238E27FC236}">
                <a16:creationId xmlns:a16="http://schemas.microsoft.com/office/drawing/2014/main" id="{E392BC2E-15D3-4B7D-B1F7-0CDAB12D7E12}"/>
              </a:ext>
            </a:extLst>
          </p:cNvPr>
          <p:cNvSpPr txBox="1"/>
          <p:nvPr/>
        </p:nvSpPr>
        <p:spPr>
          <a:xfrm>
            <a:off x="583324" y="4865939"/>
            <a:ext cx="6093618" cy="369332"/>
          </a:xfrm>
          <a:prstGeom prst="rect">
            <a:avLst/>
          </a:prstGeom>
          <a:noFill/>
        </p:spPr>
        <p:txBody>
          <a:bodyPr wrap="square">
            <a:spAutoFit/>
          </a:bodyPr>
          <a:lstStyle/>
          <a:p>
            <a:r>
              <a:rPr lang="en-US" b="1" dirty="0">
                <a:solidFill>
                  <a:srgbClr val="FF0000"/>
                </a:solidFill>
                <a:latin typeface="Abadi" panose="020B0604020104020204" pitchFamily="34" charset="0"/>
              </a:rPr>
              <a:t>BUT IF STILL THEY DIDN’T LISTEN,</a:t>
            </a:r>
            <a:endParaRPr lang="en-GB" dirty="0">
              <a:solidFill>
                <a:srgbClr val="FF0000"/>
              </a:solidFill>
              <a:latin typeface="Abadi" panose="020B0604020104020204" pitchFamily="34" charset="0"/>
            </a:endParaRPr>
          </a:p>
        </p:txBody>
      </p:sp>
      <p:sp>
        <p:nvSpPr>
          <p:cNvPr id="16" name="TextBox 15">
            <a:extLst>
              <a:ext uri="{FF2B5EF4-FFF2-40B4-BE49-F238E27FC236}">
                <a16:creationId xmlns:a16="http://schemas.microsoft.com/office/drawing/2014/main" id="{6F14D87C-269E-40C0-9041-E058FADD9160}"/>
              </a:ext>
            </a:extLst>
          </p:cNvPr>
          <p:cNvSpPr txBox="1"/>
          <p:nvPr/>
        </p:nvSpPr>
        <p:spPr>
          <a:xfrm>
            <a:off x="95757" y="5161349"/>
            <a:ext cx="8250621" cy="1569660"/>
          </a:xfrm>
          <a:prstGeom prst="rect">
            <a:avLst/>
          </a:prstGeom>
          <a:noFill/>
        </p:spPr>
        <p:txBody>
          <a:bodyPr wrap="square">
            <a:spAutoFit/>
          </a:bodyPr>
          <a:lstStyle/>
          <a:p>
            <a:pPr marL="0" indent="0" algn="r">
              <a:buNone/>
            </a:pPr>
            <a:r>
              <a:rPr lang="en-US" sz="2400" b="1" dirty="0">
                <a:solidFill>
                  <a:srgbClr val="002060">
                    <a:alpha val="70000"/>
                  </a:srgbClr>
                </a:solidFill>
              </a:rPr>
              <a:t>3. </a:t>
            </a:r>
            <a:r>
              <a:rPr lang="en-US" sz="2400" b="0" i="0" dirty="0">
                <a:solidFill>
                  <a:srgbClr val="000000"/>
                </a:solidFill>
                <a:effectLst/>
                <a:latin typeface="system-ui"/>
              </a:rPr>
              <a:t> TELL IT TO THE AUTHORITIES / THE CHURCH</a:t>
            </a:r>
          </a:p>
          <a:p>
            <a:pPr marL="0" indent="0" algn="r">
              <a:buNone/>
            </a:pPr>
            <a:r>
              <a:rPr lang="en-US" sz="2400" b="0" i="0" dirty="0">
                <a:solidFill>
                  <a:srgbClr val="000000"/>
                </a:solidFill>
                <a:effectLst/>
                <a:latin typeface="system-ui"/>
              </a:rPr>
              <a:t> </a:t>
            </a:r>
            <a:endParaRPr lang="en-US" sz="2400" dirty="0">
              <a:solidFill>
                <a:srgbClr val="000000"/>
              </a:solidFill>
              <a:latin typeface="system-ui"/>
            </a:endParaRPr>
          </a:p>
          <a:p>
            <a:pPr marL="0" indent="0">
              <a:buNone/>
            </a:pPr>
            <a:r>
              <a:rPr lang="en-US" sz="2400" b="0" i="0" dirty="0">
                <a:solidFill>
                  <a:srgbClr val="000000"/>
                </a:solidFill>
                <a:effectLst/>
                <a:latin typeface="system-ui"/>
              </a:rPr>
              <a:t> </a:t>
            </a:r>
            <a:r>
              <a:rPr lang="en-US" sz="2400" b="1" i="0" dirty="0">
                <a:solidFill>
                  <a:srgbClr val="0070C0"/>
                </a:solidFill>
                <a:effectLst/>
                <a:latin typeface="system-ui"/>
              </a:rPr>
              <a:t>4. IF STILL THEY REFUSE TO LISTEN EVEN TO THE CHURCH, </a:t>
            </a:r>
          </a:p>
          <a:p>
            <a:pPr marL="0" indent="0">
              <a:buNone/>
            </a:pPr>
            <a:r>
              <a:rPr lang="en-US" sz="2400" b="1" dirty="0">
                <a:solidFill>
                  <a:srgbClr val="0070C0"/>
                </a:solidFill>
                <a:latin typeface="system-ui"/>
              </a:rPr>
              <a:t>            </a:t>
            </a:r>
            <a:r>
              <a:rPr lang="en-US" sz="2400" b="1" i="0" dirty="0">
                <a:solidFill>
                  <a:srgbClr val="0070C0"/>
                </a:solidFill>
                <a:effectLst/>
                <a:latin typeface="system-ui"/>
              </a:rPr>
              <a:t>LET THAT PERSON BE AS A </a:t>
            </a:r>
            <a:r>
              <a:rPr lang="en-US" sz="2400" b="1" dirty="0">
                <a:solidFill>
                  <a:srgbClr val="0070C0"/>
                </a:solidFill>
                <a:latin typeface="system-ui"/>
              </a:rPr>
              <a:t>STRANGER</a:t>
            </a:r>
            <a:r>
              <a:rPr lang="en-US" sz="2400" b="1" i="0" dirty="0">
                <a:solidFill>
                  <a:srgbClr val="0070C0"/>
                </a:solidFill>
                <a:effectLst/>
                <a:latin typeface="system-ui"/>
              </a:rPr>
              <a:t> TO YOU.</a:t>
            </a:r>
            <a:endParaRPr lang="en-GB" sz="2400" b="1" dirty="0">
              <a:solidFill>
                <a:srgbClr val="0070C0"/>
              </a:solidFill>
            </a:endParaRPr>
          </a:p>
        </p:txBody>
      </p:sp>
      <p:pic>
        <p:nvPicPr>
          <p:cNvPr id="17" name="Picture 16">
            <a:extLst>
              <a:ext uri="{FF2B5EF4-FFF2-40B4-BE49-F238E27FC236}">
                <a16:creationId xmlns:a16="http://schemas.microsoft.com/office/drawing/2014/main" id="{DEFA02FA-FF12-432A-A59F-6739C5A719EF}"/>
              </a:ext>
            </a:extLst>
          </p:cNvPr>
          <p:cNvPicPr>
            <a:picLocks noChangeAspect="1"/>
          </p:cNvPicPr>
          <p:nvPr/>
        </p:nvPicPr>
        <p:blipFill>
          <a:blip r:embed="rId4"/>
          <a:stretch>
            <a:fillRect/>
          </a:stretch>
        </p:blipFill>
        <p:spPr>
          <a:xfrm>
            <a:off x="9235600" y="4501437"/>
            <a:ext cx="2087033" cy="1648482"/>
          </a:xfrm>
          <a:prstGeom prst="rect">
            <a:avLst/>
          </a:prstGeom>
          <a:ln>
            <a:noFill/>
          </a:ln>
          <a:effectLst>
            <a:outerShdw blurRad="190500" algn="tl" rotWithShape="0">
              <a:srgbClr val="000000">
                <a:alpha val="70000"/>
              </a:srgbClr>
            </a:outerShdw>
          </a:effectLst>
        </p:spPr>
      </p:pic>
      <p:pic>
        <p:nvPicPr>
          <p:cNvPr id="18" name="Picture 17">
            <a:extLst>
              <a:ext uri="{FF2B5EF4-FFF2-40B4-BE49-F238E27FC236}">
                <a16:creationId xmlns:a16="http://schemas.microsoft.com/office/drawing/2014/main" id="{2B1AEEC0-F0B2-4E76-8FE6-304DEE03517B}"/>
              </a:ext>
            </a:extLst>
          </p:cNvPr>
          <p:cNvPicPr>
            <a:picLocks noChangeAspect="1"/>
          </p:cNvPicPr>
          <p:nvPr/>
        </p:nvPicPr>
        <p:blipFill>
          <a:blip r:embed="rId5"/>
          <a:stretch>
            <a:fillRect/>
          </a:stretch>
        </p:blipFill>
        <p:spPr>
          <a:xfrm>
            <a:off x="1005675" y="2898585"/>
            <a:ext cx="2422621" cy="1993615"/>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4113952996"/>
      </p:ext>
    </p:extLst>
  </p:cSld>
  <p:clrMapOvr>
    <a:masterClrMapping/>
  </p:clrMapOvr>
  <mc:AlternateContent xmlns:mc="http://schemas.openxmlformats.org/markup-compatibility/2006">
    <mc:Choice xmlns:p14="http://schemas.microsoft.com/office/powerpoint/2010/main" Requires="p14">
      <p:transition spd="slow" p14:dur="2000" advTm="63838"/>
    </mc:Choice>
    <mc:Fallback>
      <p:transition spd="slow" advTm="638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fade">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barn(inVertical)">
                                      <p:cBhvr>
                                        <p:cTn id="35" dur="500"/>
                                        <p:tgtEl>
                                          <p:spTgt spid="9">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6">
                                            <p:txEl>
                                              <p:pRg st="0" end="0"/>
                                            </p:txEl>
                                          </p:spTgt>
                                        </p:tgtEl>
                                        <p:attrNameLst>
                                          <p:attrName>style.visibility</p:attrName>
                                        </p:attrNameLst>
                                      </p:cBhvr>
                                      <p:to>
                                        <p:strVal val="visible"/>
                                      </p:to>
                                    </p:set>
                                    <p:animEffect transition="in" filter="barn(inVertical)">
                                      <p:cBhvr>
                                        <p:cTn id="48" dur="500"/>
                                        <p:tgtEl>
                                          <p:spTgt spid="16">
                                            <p:txEl>
                                              <p:pRg st="0" end="0"/>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56" dur="500"/>
                                        <p:tgtEl>
                                          <p:spTgt spid="16">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61"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A22B7-688D-49D5-91C3-9778C33195E6}"/>
              </a:ext>
            </a:extLst>
          </p:cNvPr>
          <p:cNvSpPr>
            <a:spLocks noGrp="1"/>
          </p:cNvSpPr>
          <p:nvPr>
            <p:ph type="title"/>
          </p:nvPr>
        </p:nvSpPr>
        <p:spPr>
          <a:xfrm>
            <a:off x="867103" y="-20098"/>
            <a:ext cx="10668000" cy="1524000"/>
          </a:xfrm>
        </p:spPr>
        <p:txBody>
          <a:bodyPr/>
          <a:lstStyle/>
          <a:p>
            <a:r>
              <a:rPr lang="en-US" dirty="0">
                <a:solidFill>
                  <a:schemeClr val="accent6">
                    <a:lumMod val="50000"/>
                  </a:schemeClr>
                </a:solidFill>
              </a:rPr>
              <a:t>THE CHURCH HAS THE AUTHORITY TO TAKE DECISIONS IN SUCH CASES.</a:t>
            </a:r>
            <a:endParaRPr lang="en-GB" dirty="0">
              <a:solidFill>
                <a:schemeClr val="accent6">
                  <a:lumMod val="50000"/>
                </a:schemeClr>
              </a:solidFill>
            </a:endParaRPr>
          </a:p>
        </p:txBody>
      </p:sp>
      <p:sp>
        <p:nvSpPr>
          <p:cNvPr id="3" name="Content Placeholder 2">
            <a:extLst>
              <a:ext uri="{FF2B5EF4-FFF2-40B4-BE49-F238E27FC236}">
                <a16:creationId xmlns:a16="http://schemas.microsoft.com/office/drawing/2014/main" id="{ACFD363C-ABAD-4CD2-80B8-C8BCA79FA742}"/>
              </a:ext>
            </a:extLst>
          </p:cNvPr>
          <p:cNvSpPr>
            <a:spLocks noGrp="1"/>
          </p:cNvSpPr>
          <p:nvPr>
            <p:ph idx="1"/>
          </p:nvPr>
        </p:nvSpPr>
        <p:spPr>
          <a:xfrm>
            <a:off x="847232" y="1503902"/>
            <a:ext cx="5638800" cy="3477123"/>
          </a:xfrm>
        </p:spPr>
        <p:txBody>
          <a:bodyPr>
            <a:normAutofit/>
          </a:bodyPr>
          <a:lstStyle/>
          <a:p>
            <a:pPr marL="0" indent="0" algn="ctr">
              <a:buNone/>
            </a:pPr>
            <a:r>
              <a:rPr lang="en-US" sz="3200" b="0" i="0" dirty="0">
                <a:solidFill>
                  <a:srgbClr val="000000"/>
                </a:solidFill>
                <a:effectLst/>
                <a:latin typeface="system-ui"/>
              </a:rPr>
              <a:t>“Truly I tell you, whatever you bind on earth will be bound in heaven, and whatever you loose on earth will be loosed in heaven.” - Matthew 18:18</a:t>
            </a:r>
            <a:endParaRPr lang="en-GB" sz="3200" dirty="0"/>
          </a:p>
        </p:txBody>
      </p:sp>
      <p:pic>
        <p:nvPicPr>
          <p:cNvPr id="4" name="Picture 3">
            <a:extLst>
              <a:ext uri="{FF2B5EF4-FFF2-40B4-BE49-F238E27FC236}">
                <a16:creationId xmlns:a16="http://schemas.microsoft.com/office/drawing/2014/main" id="{0EDFFC44-E1F8-4B57-821F-9CBAC2C093AB}"/>
              </a:ext>
            </a:extLst>
          </p:cNvPr>
          <p:cNvPicPr>
            <a:picLocks noChangeAspect="1"/>
          </p:cNvPicPr>
          <p:nvPr/>
        </p:nvPicPr>
        <p:blipFill>
          <a:blip r:embed="rId3"/>
          <a:stretch>
            <a:fillRect/>
          </a:stretch>
        </p:blipFill>
        <p:spPr>
          <a:xfrm>
            <a:off x="7258543" y="1999202"/>
            <a:ext cx="4086225" cy="33147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C7735E1C-E4BC-4583-90D0-F11436139005}"/>
              </a:ext>
            </a:extLst>
          </p:cNvPr>
          <p:cNvSpPr txBox="1"/>
          <p:nvPr/>
        </p:nvSpPr>
        <p:spPr>
          <a:xfrm>
            <a:off x="261280" y="4981025"/>
            <a:ext cx="6810703" cy="1569660"/>
          </a:xfrm>
          <a:prstGeom prst="rect">
            <a:avLst/>
          </a:prstGeom>
          <a:noFill/>
        </p:spPr>
        <p:txBody>
          <a:bodyPr wrap="square">
            <a:spAutoFit/>
          </a:bodyPr>
          <a:lstStyle/>
          <a:p>
            <a:pPr algn="ctr"/>
            <a:r>
              <a:rPr lang="en-US" sz="2400" b="0" i="0" dirty="0">
                <a:solidFill>
                  <a:srgbClr val="000000"/>
                </a:solidFill>
                <a:effectLst/>
                <a:latin typeface="PT Sans"/>
              </a:rPr>
              <a:t> </a:t>
            </a:r>
            <a:r>
              <a:rPr lang="en-US" sz="2400" b="1" dirty="0">
                <a:solidFill>
                  <a:schemeClr val="accent1">
                    <a:lumMod val="50000"/>
                  </a:schemeClr>
                </a:solidFill>
                <a:latin typeface="Abadi" panose="020B0604020104020204" pitchFamily="34" charset="0"/>
              </a:rPr>
              <a:t>Jesus reminds us of the authority of the church that He gave through Peter, to “bind” and to “loosen”- to make important decisions with the help of the Holy Spirit.</a:t>
            </a:r>
          </a:p>
        </p:txBody>
      </p:sp>
    </p:spTree>
    <p:custDataLst>
      <p:tags r:id="rId1"/>
    </p:custDataLst>
    <p:extLst>
      <p:ext uri="{BB962C8B-B14F-4D97-AF65-F5344CB8AC3E}">
        <p14:creationId xmlns:p14="http://schemas.microsoft.com/office/powerpoint/2010/main" val="1433731747"/>
      </p:ext>
    </p:extLst>
  </p:cSld>
  <p:clrMapOvr>
    <a:masterClrMapping/>
  </p:clrMapOvr>
  <mc:AlternateContent xmlns:mc="http://schemas.openxmlformats.org/markup-compatibility/2006">
    <mc:Choice xmlns:p14="http://schemas.microsoft.com/office/powerpoint/2010/main" Requires="p14">
      <p:transition spd="slow" p14:dur="2000" advTm="31373"/>
    </mc:Choice>
    <mc:Fallback>
      <p:transition spd="slow" advTm="313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75B61-BBF9-4F33-A70E-FBDD593F5645}"/>
              </a:ext>
            </a:extLst>
          </p:cNvPr>
          <p:cNvSpPr>
            <a:spLocks noGrp="1"/>
          </p:cNvSpPr>
          <p:nvPr>
            <p:ph type="title"/>
          </p:nvPr>
        </p:nvSpPr>
        <p:spPr>
          <a:xfrm>
            <a:off x="-670411" y="140849"/>
            <a:ext cx="10759665" cy="1524000"/>
          </a:xfrm>
        </p:spPr>
        <p:txBody>
          <a:bodyPr>
            <a:normAutofit/>
          </a:bodyPr>
          <a:lstStyle/>
          <a:p>
            <a:pPr algn="ctr"/>
            <a:r>
              <a:rPr lang="en-US" dirty="0">
                <a:solidFill>
                  <a:schemeClr val="accent1">
                    <a:lumMod val="50000"/>
                  </a:schemeClr>
                </a:solidFill>
              </a:rPr>
              <a:t>‘MORE POWER’ WHEN PRAYING TOGETHER</a:t>
            </a:r>
            <a:endParaRPr lang="en-GB" dirty="0">
              <a:solidFill>
                <a:schemeClr val="accent1">
                  <a:lumMod val="50000"/>
                </a:schemeClr>
              </a:solidFill>
            </a:endParaRPr>
          </a:p>
        </p:txBody>
      </p:sp>
      <p:sp>
        <p:nvSpPr>
          <p:cNvPr id="3" name="Content Placeholder 2">
            <a:extLst>
              <a:ext uri="{FF2B5EF4-FFF2-40B4-BE49-F238E27FC236}">
                <a16:creationId xmlns:a16="http://schemas.microsoft.com/office/drawing/2014/main" id="{B5A213E7-41E9-4DA6-931C-2A32BB60544B}"/>
              </a:ext>
            </a:extLst>
          </p:cNvPr>
          <p:cNvSpPr>
            <a:spLocks noGrp="1"/>
          </p:cNvSpPr>
          <p:nvPr>
            <p:ph idx="1"/>
          </p:nvPr>
        </p:nvSpPr>
        <p:spPr>
          <a:xfrm>
            <a:off x="328149" y="1664849"/>
            <a:ext cx="6595241" cy="3965467"/>
          </a:xfrm>
        </p:spPr>
        <p:txBody>
          <a:bodyPr>
            <a:noAutofit/>
          </a:bodyPr>
          <a:lstStyle/>
          <a:p>
            <a:pPr marL="0" indent="0" algn="ctr">
              <a:buNone/>
            </a:pPr>
            <a:r>
              <a:rPr lang="en-US" b="1" dirty="0">
                <a:solidFill>
                  <a:schemeClr val="accent6">
                    <a:lumMod val="50000"/>
                  </a:schemeClr>
                </a:solidFill>
              </a:rPr>
              <a:t>JESUS SAYS THAT, </a:t>
            </a:r>
            <a:r>
              <a:rPr lang="en-US" b="1" i="0" dirty="0">
                <a:solidFill>
                  <a:schemeClr val="accent6">
                    <a:lumMod val="50000"/>
                  </a:schemeClr>
                </a:solidFill>
                <a:effectLst/>
                <a:latin typeface="Avenir Next LT Pro" panose="020B0504020202020204" pitchFamily="34" charset="0"/>
              </a:rPr>
              <a:t>”if two of you agree on earth about anything you ask, it will be done for you by my Father in heaven. For where two or three are gathered in my name, I am there among them.”</a:t>
            </a:r>
          </a:p>
          <a:p>
            <a:pPr marL="0" indent="0" algn="ctr">
              <a:buNone/>
            </a:pPr>
            <a:r>
              <a:rPr lang="en-US" b="1" dirty="0">
                <a:solidFill>
                  <a:schemeClr val="accent6">
                    <a:lumMod val="50000"/>
                  </a:schemeClr>
                </a:solidFill>
                <a:latin typeface="Avenir Next LT Pro" panose="020B0504020202020204" pitchFamily="34" charset="0"/>
              </a:rPr>
              <a:t>- Matthew 18:19-20</a:t>
            </a:r>
            <a:endParaRPr lang="en-US" b="1" i="0" dirty="0">
              <a:solidFill>
                <a:schemeClr val="accent6">
                  <a:lumMod val="50000"/>
                </a:schemeClr>
              </a:solidFill>
              <a:effectLst/>
              <a:latin typeface="Avenir Next LT Pro" panose="020B0504020202020204" pitchFamily="34" charset="0"/>
            </a:endParaRPr>
          </a:p>
          <a:p>
            <a:pPr marL="0" indent="0" algn="l">
              <a:buNone/>
            </a:pPr>
            <a:endParaRPr lang="en-US" b="1" i="0" dirty="0">
              <a:solidFill>
                <a:srgbClr val="000000"/>
              </a:solidFill>
              <a:effectLst/>
              <a:latin typeface="system-ui"/>
            </a:endParaRPr>
          </a:p>
        </p:txBody>
      </p:sp>
      <p:pic>
        <p:nvPicPr>
          <p:cNvPr id="4" name="Picture 3">
            <a:extLst>
              <a:ext uri="{FF2B5EF4-FFF2-40B4-BE49-F238E27FC236}">
                <a16:creationId xmlns:a16="http://schemas.microsoft.com/office/drawing/2014/main" id="{CB9A9EA0-DBA0-453D-A4B9-5BF3C1468318}"/>
              </a:ext>
            </a:extLst>
          </p:cNvPr>
          <p:cNvPicPr>
            <a:picLocks noChangeAspect="1"/>
          </p:cNvPicPr>
          <p:nvPr/>
        </p:nvPicPr>
        <p:blipFill>
          <a:blip r:embed="rId3"/>
          <a:stretch>
            <a:fillRect/>
          </a:stretch>
        </p:blipFill>
        <p:spPr>
          <a:xfrm>
            <a:off x="8675608" y="53289"/>
            <a:ext cx="3275286" cy="2557911"/>
          </a:xfrm>
          <a:prstGeom prst="ellipse">
            <a:avLst/>
          </a:prstGeom>
          <a:ln>
            <a:noFill/>
          </a:ln>
          <a:effectLst>
            <a:softEdge rad="112500"/>
          </a:effectLst>
        </p:spPr>
      </p:pic>
      <p:sp>
        <p:nvSpPr>
          <p:cNvPr id="7" name="TextBox 6">
            <a:extLst>
              <a:ext uri="{FF2B5EF4-FFF2-40B4-BE49-F238E27FC236}">
                <a16:creationId xmlns:a16="http://schemas.microsoft.com/office/drawing/2014/main" id="{8910E97B-3B59-4221-B4CF-7A5877033DF6}"/>
              </a:ext>
            </a:extLst>
          </p:cNvPr>
          <p:cNvSpPr txBox="1"/>
          <p:nvPr/>
        </p:nvSpPr>
        <p:spPr>
          <a:xfrm>
            <a:off x="328149" y="5630316"/>
            <a:ext cx="6595241" cy="1292662"/>
          </a:xfrm>
          <a:prstGeom prst="rect">
            <a:avLst/>
          </a:prstGeom>
          <a:noFill/>
        </p:spPr>
        <p:txBody>
          <a:bodyPr wrap="square">
            <a:spAutoFit/>
          </a:bodyPr>
          <a:lstStyle/>
          <a:p>
            <a:r>
              <a:rPr lang="en-US" sz="2000" b="1" i="0" dirty="0">
                <a:solidFill>
                  <a:srgbClr val="000000"/>
                </a:solidFill>
                <a:effectLst/>
                <a:latin typeface="PT Sans"/>
              </a:rPr>
              <a:t>A person can pray alone, but Jesus says that praying together </a:t>
            </a:r>
            <a:r>
              <a:rPr lang="en-US" sz="2000" b="1" i="0" dirty="0">
                <a:solidFill>
                  <a:schemeClr val="accent2">
                    <a:lumMod val="50000"/>
                  </a:schemeClr>
                </a:solidFill>
                <a:effectLst/>
                <a:latin typeface="PT Sans"/>
              </a:rPr>
              <a:t>in Jesus’ name</a:t>
            </a:r>
            <a:r>
              <a:rPr lang="en-US" sz="2000" b="1" dirty="0">
                <a:solidFill>
                  <a:srgbClr val="000000"/>
                </a:solidFill>
                <a:latin typeface="PT Sans"/>
              </a:rPr>
              <a:t> </a:t>
            </a:r>
            <a:r>
              <a:rPr lang="en-US" sz="2000" b="1" i="0" dirty="0">
                <a:solidFill>
                  <a:srgbClr val="000000"/>
                </a:solidFill>
                <a:effectLst/>
                <a:latin typeface="PT Sans"/>
              </a:rPr>
              <a:t>increases the power of the prayer and that Jesus will be in our midst.</a:t>
            </a:r>
          </a:p>
          <a:p>
            <a:endParaRPr lang="en-GB" dirty="0"/>
          </a:p>
        </p:txBody>
      </p:sp>
      <p:sp>
        <p:nvSpPr>
          <p:cNvPr id="9" name="TextBox 8">
            <a:extLst>
              <a:ext uri="{FF2B5EF4-FFF2-40B4-BE49-F238E27FC236}">
                <a16:creationId xmlns:a16="http://schemas.microsoft.com/office/drawing/2014/main" id="{60712474-CC01-4327-A113-A7DE292CB902}"/>
              </a:ext>
            </a:extLst>
          </p:cNvPr>
          <p:cNvSpPr txBox="1"/>
          <p:nvPr/>
        </p:nvSpPr>
        <p:spPr>
          <a:xfrm>
            <a:off x="10042074" y="3429000"/>
            <a:ext cx="2305050" cy="2541593"/>
          </a:xfrm>
          <a:prstGeom prst="rect">
            <a:avLst/>
          </a:prstGeom>
          <a:noFill/>
        </p:spPr>
        <p:txBody>
          <a:bodyPr wrap="square">
            <a:spAutoFit/>
          </a:bodyPr>
          <a:lstStyle/>
          <a:p>
            <a:pPr>
              <a:lnSpc>
                <a:spcPct val="150000"/>
              </a:lnSpc>
            </a:pPr>
            <a:r>
              <a:rPr lang="en-US" b="1" dirty="0">
                <a:solidFill>
                  <a:schemeClr val="accent2">
                    <a:lumMod val="50000"/>
                  </a:schemeClr>
                </a:solidFill>
                <a:latin typeface="Abadi" panose="020B0604020104020204" pitchFamily="34" charset="0"/>
              </a:rPr>
              <a:t>TWO OR THREE!</a:t>
            </a:r>
          </a:p>
          <a:p>
            <a:pPr>
              <a:lnSpc>
                <a:spcPct val="150000"/>
              </a:lnSpc>
            </a:pPr>
            <a:r>
              <a:rPr lang="en-US" b="1" dirty="0">
                <a:solidFill>
                  <a:srgbClr val="0070C0"/>
                </a:solidFill>
                <a:latin typeface="Abadi" panose="020B0604020104020204" pitchFamily="34" charset="0"/>
              </a:rPr>
              <a:t>Gather as family </a:t>
            </a:r>
          </a:p>
          <a:p>
            <a:pPr>
              <a:lnSpc>
                <a:spcPct val="150000"/>
              </a:lnSpc>
            </a:pPr>
            <a:r>
              <a:rPr lang="en-US" b="1" dirty="0">
                <a:solidFill>
                  <a:srgbClr val="0070C0"/>
                </a:solidFill>
                <a:latin typeface="Abadi" panose="020B0604020104020204" pitchFamily="34" charset="0"/>
              </a:rPr>
              <a:t>Gather as friends</a:t>
            </a:r>
          </a:p>
          <a:p>
            <a:pPr>
              <a:lnSpc>
                <a:spcPct val="150000"/>
              </a:lnSpc>
            </a:pPr>
            <a:r>
              <a:rPr lang="en-US" b="1" dirty="0">
                <a:solidFill>
                  <a:srgbClr val="0070C0"/>
                </a:solidFill>
                <a:latin typeface="Abadi" panose="020B0604020104020204" pitchFamily="34" charset="0"/>
              </a:rPr>
              <a:t>Gather in the Church</a:t>
            </a:r>
          </a:p>
          <a:p>
            <a:pPr>
              <a:lnSpc>
                <a:spcPct val="150000"/>
              </a:lnSpc>
            </a:pPr>
            <a:r>
              <a:rPr lang="en-US" b="1" dirty="0">
                <a:solidFill>
                  <a:schemeClr val="accent2">
                    <a:lumMod val="50000"/>
                  </a:schemeClr>
                </a:solidFill>
                <a:latin typeface="Abadi" panose="020B0604020104020204" pitchFamily="34" charset="0"/>
              </a:rPr>
              <a:t>AND PRAY FOR A COMMON THING </a:t>
            </a:r>
            <a:endParaRPr lang="en-GB" b="1" dirty="0">
              <a:solidFill>
                <a:schemeClr val="accent2">
                  <a:lumMod val="50000"/>
                </a:schemeClr>
              </a:solidFill>
              <a:latin typeface="Abadi" panose="020B0604020104020204" pitchFamily="34" charset="0"/>
            </a:endParaRPr>
          </a:p>
        </p:txBody>
      </p:sp>
      <p:pic>
        <p:nvPicPr>
          <p:cNvPr id="5" name="Picture 4">
            <a:extLst>
              <a:ext uri="{FF2B5EF4-FFF2-40B4-BE49-F238E27FC236}">
                <a16:creationId xmlns:a16="http://schemas.microsoft.com/office/drawing/2014/main" id="{BD790650-D103-4FBC-9461-1CA14ECFAF06}"/>
              </a:ext>
            </a:extLst>
          </p:cNvPr>
          <p:cNvPicPr>
            <a:picLocks noChangeAspect="1"/>
          </p:cNvPicPr>
          <p:nvPr/>
        </p:nvPicPr>
        <p:blipFill>
          <a:blip r:embed="rId4"/>
          <a:stretch>
            <a:fillRect/>
          </a:stretch>
        </p:blipFill>
        <p:spPr>
          <a:xfrm>
            <a:off x="7119214" y="2698760"/>
            <a:ext cx="2727036" cy="332916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812862780"/>
      </p:ext>
    </p:extLst>
  </p:cSld>
  <p:clrMapOvr>
    <a:masterClrMapping/>
  </p:clrMapOvr>
  <mc:AlternateContent xmlns:mc="http://schemas.openxmlformats.org/markup-compatibility/2006">
    <mc:Choice xmlns:p14="http://schemas.microsoft.com/office/powerpoint/2010/main" Requires="p14">
      <p:transition spd="slow" p14:dur="2000" advTm="72779"/>
    </mc:Choice>
    <mc:Fallback>
      <p:transition spd="slow" advTm="727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5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Effect transition="in" filter="fade">
                                      <p:cBhvr>
                                        <p:cTn id="38" dur="500"/>
                                        <p:tgtEl>
                                          <p:spTgt spid="9">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Effect transition="in" filter="fade">
                                      <p:cBhvr>
                                        <p:cTn id="43" dur="500"/>
                                        <p:tgtEl>
                                          <p:spTgt spid="9">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xEl>
                                              <p:pRg st="3" end="3"/>
                                            </p:txEl>
                                          </p:spTgt>
                                        </p:tgtEl>
                                        <p:attrNameLst>
                                          <p:attrName>style.visibility</p:attrName>
                                        </p:attrNameLst>
                                      </p:cBhvr>
                                      <p:to>
                                        <p:strVal val="visible"/>
                                      </p:to>
                                    </p:set>
                                    <p:animEffect transition="in" filter="fade">
                                      <p:cBhvr>
                                        <p:cTn id="48" dur="500"/>
                                        <p:tgtEl>
                                          <p:spTgt spid="9">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
                                            <p:txEl>
                                              <p:pRg st="4" end="4"/>
                                            </p:txEl>
                                          </p:spTgt>
                                        </p:tgtEl>
                                        <p:attrNameLst>
                                          <p:attrName>style.visibility</p:attrName>
                                        </p:attrNameLst>
                                      </p:cBhvr>
                                      <p:to>
                                        <p:strVal val="visible"/>
                                      </p:to>
                                    </p:set>
                                    <p:animEffect transition="in" filter="fade">
                                      <p:cBhvr>
                                        <p:cTn id="5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06315-22A8-4583-84E6-8EBDAD9D6F38}"/>
              </a:ext>
            </a:extLst>
          </p:cNvPr>
          <p:cNvSpPr>
            <a:spLocks noGrp="1"/>
          </p:cNvSpPr>
          <p:nvPr>
            <p:ph type="title"/>
          </p:nvPr>
        </p:nvSpPr>
        <p:spPr>
          <a:xfrm>
            <a:off x="-110359" y="232441"/>
            <a:ext cx="10668000" cy="1524000"/>
          </a:xfrm>
        </p:spPr>
        <p:txBody>
          <a:bodyPr>
            <a:normAutofit/>
          </a:bodyPr>
          <a:lstStyle/>
          <a:p>
            <a:pPr algn="ctr"/>
            <a:r>
              <a:rPr lang="en-US" sz="4000" dirty="0">
                <a:solidFill>
                  <a:schemeClr val="accent2">
                    <a:lumMod val="50000"/>
                  </a:schemeClr>
                </a:solidFill>
              </a:rPr>
              <a:t>WHEN WE ENCOUNTER SUCH SITUATIONS, RESPOND IN JESUS’ WAY.</a:t>
            </a:r>
            <a:endParaRPr lang="en-GB" sz="4000" dirty="0">
              <a:solidFill>
                <a:schemeClr val="bg1"/>
              </a:solidFill>
            </a:endParaRPr>
          </a:p>
        </p:txBody>
      </p:sp>
      <p:sp>
        <p:nvSpPr>
          <p:cNvPr id="3" name="Content Placeholder 2">
            <a:extLst>
              <a:ext uri="{FF2B5EF4-FFF2-40B4-BE49-F238E27FC236}">
                <a16:creationId xmlns:a16="http://schemas.microsoft.com/office/drawing/2014/main" id="{A50740A0-E0B2-42B9-B1D7-14C1D454D544}"/>
              </a:ext>
            </a:extLst>
          </p:cNvPr>
          <p:cNvSpPr>
            <a:spLocks noGrp="1"/>
          </p:cNvSpPr>
          <p:nvPr>
            <p:ph idx="1"/>
          </p:nvPr>
        </p:nvSpPr>
        <p:spPr>
          <a:xfrm>
            <a:off x="204951" y="1866799"/>
            <a:ext cx="9212316" cy="5133091"/>
          </a:xfrm>
        </p:spPr>
        <p:txBody>
          <a:bodyPr>
            <a:noAutofit/>
          </a:bodyPr>
          <a:lstStyle/>
          <a:p>
            <a:pPr marL="0" indent="0">
              <a:buNone/>
            </a:pPr>
            <a:r>
              <a:rPr lang="en-US" sz="2200" b="1" dirty="0">
                <a:solidFill>
                  <a:schemeClr val="bg1">
                    <a:alpha val="70000"/>
                  </a:schemeClr>
                </a:solidFill>
                <a:latin typeface="Aharoni" panose="02010803020104030203" pitchFamily="2" charset="-79"/>
                <a:cs typeface="Aharoni" panose="02010803020104030203" pitchFamily="2" charset="-79"/>
              </a:rPr>
              <a:t>THROUGH THIS GOSPEL, JESUS ASKS US THAT IF WE REALLY WANT TO HELP OUR FRIENDS AND SAVE THEM FROM DOING WRONG,</a:t>
            </a:r>
          </a:p>
          <a:p>
            <a:pPr marL="0" indent="0">
              <a:buNone/>
            </a:pPr>
            <a:r>
              <a:rPr lang="en-US" sz="2200" b="1" dirty="0">
                <a:solidFill>
                  <a:srgbClr val="7030A0">
                    <a:alpha val="70000"/>
                  </a:srgbClr>
                </a:solidFill>
                <a:latin typeface="Aharoni" panose="02010803020104030203" pitchFamily="2" charset="-79"/>
                <a:cs typeface="Aharoni" panose="02010803020104030203" pitchFamily="2" charset="-79"/>
              </a:rPr>
              <a:t>* NEVER DISGRACE THEM IN PUBLIC.</a:t>
            </a:r>
          </a:p>
          <a:p>
            <a:pPr marL="0" indent="0">
              <a:buNone/>
            </a:pPr>
            <a:r>
              <a:rPr lang="en-US" sz="2200" b="1" dirty="0">
                <a:solidFill>
                  <a:srgbClr val="0070C0">
                    <a:alpha val="70000"/>
                  </a:srgbClr>
                </a:solidFill>
                <a:latin typeface="Aharoni" panose="02010803020104030203" pitchFamily="2" charset="-79"/>
                <a:cs typeface="Aharoni" panose="02010803020104030203" pitchFamily="2" charset="-79"/>
              </a:rPr>
              <a:t>* TALK TO THEM PERSONALLY AND GIVE THEM HELP TO REALISE THEIR MISTAKE.</a:t>
            </a:r>
          </a:p>
          <a:p>
            <a:pPr marL="0" indent="0">
              <a:buNone/>
            </a:pPr>
            <a:r>
              <a:rPr lang="en-US" sz="2200" b="1" dirty="0">
                <a:solidFill>
                  <a:schemeClr val="accent1">
                    <a:lumMod val="75000"/>
                    <a:alpha val="70000"/>
                  </a:schemeClr>
                </a:solidFill>
                <a:latin typeface="Aharoni" panose="02010803020104030203" pitchFamily="2" charset="-79"/>
                <a:cs typeface="Aharoni" panose="02010803020104030203" pitchFamily="2" charset="-79"/>
              </a:rPr>
              <a:t>* IF IT IS NOT POSSIBLE FOR YOU TO DEAL ALONE, SEEK HELP FROM TWO OR THREE RIGHT PEOPLE OR THE AUTHORITIES TO STOP THEM FROM DOING WRONG.</a:t>
            </a:r>
          </a:p>
          <a:p>
            <a:pPr marL="0" indent="0">
              <a:buNone/>
            </a:pPr>
            <a:r>
              <a:rPr lang="en-US" sz="2200" b="1" dirty="0">
                <a:solidFill>
                  <a:schemeClr val="tx2">
                    <a:lumMod val="10000"/>
                    <a:alpha val="70000"/>
                  </a:schemeClr>
                </a:solidFill>
                <a:latin typeface="Aharoni" panose="02010803020104030203" pitchFamily="2" charset="-79"/>
                <a:cs typeface="Aharoni" panose="02010803020104030203" pitchFamily="2" charset="-79"/>
              </a:rPr>
              <a:t>* GIVE CHANCES FOR OUR FRIENDS TO RETURN AND TO RECONCILE.</a:t>
            </a:r>
          </a:p>
          <a:p>
            <a:pPr marL="0" indent="0">
              <a:buNone/>
            </a:pPr>
            <a:endParaRPr lang="en-GB" sz="2200" b="1" dirty="0">
              <a:solidFill>
                <a:schemeClr val="bg1">
                  <a:alpha val="70000"/>
                </a:schemeClr>
              </a:solidFill>
              <a:latin typeface="Aharoni" panose="02010803020104030203" pitchFamily="2" charset="-79"/>
              <a:cs typeface="Aharoni" panose="02010803020104030203" pitchFamily="2" charset="-79"/>
            </a:endParaRPr>
          </a:p>
        </p:txBody>
      </p:sp>
      <p:pic>
        <p:nvPicPr>
          <p:cNvPr id="6" name="Picture 5">
            <a:extLst>
              <a:ext uri="{FF2B5EF4-FFF2-40B4-BE49-F238E27FC236}">
                <a16:creationId xmlns:a16="http://schemas.microsoft.com/office/drawing/2014/main" id="{5122CB35-CD6C-412E-8B51-9C09A68A9ADA}"/>
              </a:ext>
            </a:extLst>
          </p:cNvPr>
          <p:cNvPicPr>
            <a:picLocks noChangeAspect="1"/>
          </p:cNvPicPr>
          <p:nvPr/>
        </p:nvPicPr>
        <p:blipFill>
          <a:blip r:embed="rId3"/>
          <a:stretch>
            <a:fillRect/>
          </a:stretch>
        </p:blipFill>
        <p:spPr>
          <a:xfrm>
            <a:off x="9426630" y="994441"/>
            <a:ext cx="2560419" cy="3590925"/>
          </a:xfrm>
          <a:prstGeom prst="rect">
            <a:avLst/>
          </a:prstGeom>
          <a:ln>
            <a:noFill/>
          </a:ln>
          <a:effectLst>
            <a:softEdge rad="112500"/>
          </a:effectLst>
        </p:spPr>
      </p:pic>
      <p:sp>
        <p:nvSpPr>
          <p:cNvPr id="7" name="TextBox 6">
            <a:extLst>
              <a:ext uri="{FF2B5EF4-FFF2-40B4-BE49-F238E27FC236}">
                <a16:creationId xmlns:a16="http://schemas.microsoft.com/office/drawing/2014/main" id="{A95F5112-33AD-4449-9E65-D02D4D077525}"/>
              </a:ext>
            </a:extLst>
          </p:cNvPr>
          <p:cNvSpPr txBox="1"/>
          <p:nvPr/>
        </p:nvSpPr>
        <p:spPr>
          <a:xfrm>
            <a:off x="9515967" y="4585366"/>
            <a:ext cx="2560419" cy="1755001"/>
          </a:xfrm>
          <a:prstGeom prst="rect">
            <a:avLst/>
          </a:prstGeom>
          <a:noFill/>
        </p:spPr>
        <p:txBody>
          <a:bodyPr wrap="square">
            <a:spAutoFit/>
          </a:bodyPr>
          <a:lstStyle/>
          <a:p>
            <a:pPr marL="0" indent="0" algn="ctr">
              <a:buNone/>
            </a:pPr>
            <a:r>
              <a:rPr lang="en-US" sz="1800" b="1" dirty="0">
                <a:solidFill>
                  <a:srgbClr val="C00000">
                    <a:alpha val="70000"/>
                  </a:srgbClr>
                </a:solidFill>
                <a:latin typeface="Aharoni" panose="02010803020104030203" pitchFamily="2" charset="-79"/>
                <a:cs typeface="Aharoni" panose="02010803020104030203" pitchFamily="2" charset="-79"/>
              </a:rPr>
              <a:t> LET US GATHER TOGETHER UNITEDLY  IN JESUS NAME AND PRAY FOR ALL THOSE AMONG US TRAPPED IN </a:t>
            </a:r>
            <a:r>
              <a:rPr lang="en-US" b="1" dirty="0">
                <a:solidFill>
                  <a:srgbClr val="C00000">
                    <a:alpha val="70000"/>
                  </a:srgbClr>
                </a:solidFill>
                <a:latin typeface="Aharoni" panose="02010803020104030203" pitchFamily="2" charset="-79"/>
                <a:cs typeface="Aharoni" panose="02010803020104030203" pitchFamily="2" charset="-79"/>
              </a:rPr>
              <a:t>SIN</a:t>
            </a:r>
            <a:r>
              <a:rPr lang="en-US" sz="1800" b="1" dirty="0">
                <a:solidFill>
                  <a:srgbClr val="C00000">
                    <a:alpha val="70000"/>
                  </a:srgbClr>
                </a:solidFill>
                <a:latin typeface="Aharoni" panose="02010803020104030203" pitchFamily="2" charset="-79"/>
                <a:cs typeface="Aharoni" panose="02010803020104030203" pitchFamily="2" charset="-79"/>
              </a:rPr>
              <a:t>.</a:t>
            </a:r>
          </a:p>
        </p:txBody>
      </p:sp>
    </p:spTree>
    <p:custDataLst>
      <p:tags r:id="rId1"/>
    </p:custDataLst>
    <p:extLst>
      <p:ext uri="{BB962C8B-B14F-4D97-AF65-F5344CB8AC3E}">
        <p14:creationId xmlns:p14="http://schemas.microsoft.com/office/powerpoint/2010/main" val="2945036496"/>
      </p:ext>
    </p:extLst>
  </p:cSld>
  <p:clrMapOvr>
    <a:masterClrMapping/>
  </p:clrMapOvr>
  <mc:AlternateContent xmlns:mc="http://schemas.openxmlformats.org/markup-compatibility/2006">
    <mc:Choice xmlns:p14="http://schemas.microsoft.com/office/powerpoint/2010/main" Requires="p14">
      <p:transition spd="slow" p14:dur="2000" advTm="74271"/>
    </mc:Choice>
    <mc:Fallback>
      <p:transition spd="slow" advTm="742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barn(inVertical)">
                                      <p:cBhvr>
                                        <p:cTn id="4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F520-28D8-4E01-BBED-B5D93FE27292}"/>
              </a:ext>
            </a:extLst>
          </p:cNvPr>
          <p:cNvSpPr>
            <a:spLocks noGrp="1"/>
          </p:cNvSpPr>
          <p:nvPr>
            <p:ph type="title"/>
          </p:nvPr>
        </p:nvSpPr>
        <p:spPr>
          <a:xfrm>
            <a:off x="762000" y="544751"/>
            <a:ext cx="10668000" cy="1288555"/>
          </a:xfrm>
        </p:spPr>
        <p:txBody>
          <a:bodyPr>
            <a:normAutofit fontScale="90000"/>
          </a:bodyPr>
          <a:lstStyle/>
          <a:p>
            <a:pPr algn="ctr"/>
            <a:r>
              <a:rPr lang="en-US" b="1" dirty="0">
                <a:solidFill>
                  <a:srgbClr val="FF0000"/>
                </a:solidFill>
                <a:latin typeface="Aharoni" panose="02010803020104030203" pitchFamily="2" charset="-79"/>
                <a:cs typeface="Aharoni" panose="02010803020104030203" pitchFamily="2" charset="-79"/>
              </a:rPr>
              <a:t>THE LOVE OF JESUS HELPS US TO RESPOND IN THE JESUS WAY</a:t>
            </a:r>
            <a:br>
              <a:rPr lang="en-US" b="1" dirty="0">
                <a:solidFill>
                  <a:srgbClr val="FF0000"/>
                </a:solidFill>
                <a:latin typeface="Aharoni" panose="02010803020104030203" pitchFamily="2" charset="-79"/>
                <a:cs typeface="Aharoni" panose="02010803020104030203" pitchFamily="2" charset="-79"/>
              </a:rPr>
            </a:br>
            <a:endParaRPr lang="en-GB" dirty="0">
              <a:solidFill>
                <a:schemeClr val="accent2">
                  <a:lumMod val="50000"/>
                </a:schemeClr>
              </a:solidFill>
            </a:endParaRPr>
          </a:p>
        </p:txBody>
      </p:sp>
      <p:sp>
        <p:nvSpPr>
          <p:cNvPr id="3" name="Content Placeholder 2">
            <a:extLst>
              <a:ext uri="{FF2B5EF4-FFF2-40B4-BE49-F238E27FC236}">
                <a16:creationId xmlns:a16="http://schemas.microsoft.com/office/drawing/2014/main" id="{64F0C5CD-A036-49D2-923B-DAD8324E3886}"/>
              </a:ext>
            </a:extLst>
          </p:cNvPr>
          <p:cNvSpPr>
            <a:spLocks noGrp="1"/>
          </p:cNvSpPr>
          <p:nvPr>
            <p:ph idx="1"/>
          </p:nvPr>
        </p:nvSpPr>
        <p:spPr>
          <a:xfrm>
            <a:off x="158531" y="3633809"/>
            <a:ext cx="10431517" cy="2949246"/>
          </a:xfrm>
        </p:spPr>
        <p:txBody>
          <a:bodyPr>
            <a:normAutofit fontScale="62500" lnSpcReduction="20000"/>
          </a:bodyPr>
          <a:lstStyle/>
          <a:p>
            <a:pPr marL="0" indent="0">
              <a:buNone/>
            </a:pPr>
            <a:r>
              <a:rPr lang="en-US" sz="3400" b="1" dirty="0">
                <a:solidFill>
                  <a:srgbClr val="002060">
                    <a:alpha val="70000"/>
                  </a:srgbClr>
                </a:solidFill>
                <a:latin typeface="Abadi" panose="020B0604020104020204" pitchFamily="34" charset="0"/>
              </a:rPr>
              <a:t>SO, LET US:</a:t>
            </a:r>
          </a:p>
          <a:p>
            <a:pPr marL="0" indent="0">
              <a:buNone/>
            </a:pPr>
            <a:r>
              <a:rPr lang="en-US" sz="3400" b="1" dirty="0">
                <a:solidFill>
                  <a:srgbClr val="002060">
                    <a:alpha val="70000"/>
                  </a:srgbClr>
                </a:solidFill>
                <a:latin typeface="Abadi" panose="020B0604020104020204" pitchFamily="34" charset="0"/>
              </a:rPr>
              <a:t>- </a:t>
            </a:r>
            <a:r>
              <a:rPr lang="en-US" sz="3400" b="1" dirty="0">
                <a:solidFill>
                  <a:schemeClr val="accent1">
                    <a:lumMod val="50000"/>
                    <a:alpha val="70000"/>
                  </a:schemeClr>
                </a:solidFill>
                <a:latin typeface="Abadi" panose="020B0604020104020204" pitchFamily="34" charset="0"/>
              </a:rPr>
              <a:t>RECONCILE</a:t>
            </a:r>
            <a:r>
              <a:rPr lang="en-US" sz="3400" b="1" dirty="0">
                <a:solidFill>
                  <a:srgbClr val="002060">
                    <a:alpha val="70000"/>
                  </a:srgbClr>
                </a:solidFill>
                <a:latin typeface="Abadi" panose="020B0604020104020204" pitchFamily="34" charset="0"/>
              </a:rPr>
              <a:t> TO GOD AND TO EACH OTHER.</a:t>
            </a:r>
          </a:p>
          <a:p>
            <a:pPr marL="0" indent="0">
              <a:buNone/>
            </a:pPr>
            <a:r>
              <a:rPr lang="en-US" sz="3400" b="1" dirty="0">
                <a:solidFill>
                  <a:srgbClr val="002060">
                    <a:alpha val="70000"/>
                  </a:srgbClr>
                </a:solidFill>
                <a:latin typeface="Abadi" panose="020B0604020104020204" pitchFamily="34" charset="0"/>
              </a:rPr>
              <a:t>- </a:t>
            </a:r>
            <a:r>
              <a:rPr lang="en-US" sz="3400" b="1" dirty="0">
                <a:solidFill>
                  <a:schemeClr val="accent1">
                    <a:lumMod val="50000"/>
                    <a:alpha val="70000"/>
                  </a:schemeClr>
                </a:solidFill>
                <a:latin typeface="Abadi" panose="020B0604020104020204" pitchFamily="34" charset="0"/>
              </a:rPr>
              <a:t>RESOLVE </a:t>
            </a:r>
            <a:r>
              <a:rPr lang="en-US" sz="3400" b="1" dirty="0">
                <a:solidFill>
                  <a:srgbClr val="002060">
                    <a:alpha val="70000"/>
                  </a:srgbClr>
                </a:solidFill>
                <a:latin typeface="Abadi" panose="020B0604020104020204" pitchFamily="34" charset="0"/>
              </a:rPr>
              <a:t>MISTAKES.</a:t>
            </a:r>
          </a:p>
          <a:p>
            <a:pPr marL="0" indent="0">
              <a:buNone/>
            </a:pPr>
            <a:r>
              <a:rPr lang="en-US" sz="3400" b="1" dirty="0">
                <a:solidFill>
                  <a:srgbClr val="002060">
                    <a:alpha val="70000"/>
                  </a:srgbClr>
                </a:solidFill>
                <a:latin typeface="Abadi" panose="020B0604020104020204" pitchFamily="34" charset="0"/>
              </a:rPr>
              <a:t>- MAKE WAY TO </a:t>
            </a:r>
            <a:r>
              <a:rPr lang="en-US" sz="3400" b="1" dirty="0">
                <a:solidFill>
                  <a:schemeClr val="accent1">
                    <a:lumMod val="50000"/>
                    <a:alpha val="70000"/>
                  </a:schemeClr>
                </a:solidFill>
                <a:latin typeface="Abadi" panose="020B0604020104020204" pitchFamily="34" charset="0"/>
              </a:rPr>
              <a:t>RESTORE</a:t>
            </a:r>
            <a:r>
              <a:rPr lang="en-US" sz="3400" b="1" dirty="0">
                <a:solidFill>
                  <a:srgbClr val="002060">
                    <a:alpha val="70000"/>
                  </a:srgbClr>
                </a:solidFill>
                <a:latin typeface="Abadi" panose="020B0604020104020204" pitchFamily="34" charset="0"/>
              </a:rPr>
              <a:t> BACK THE LOVE IN JESUS’ NAME.</a:t>
            </a:r>
          </a:p>
          <a:p>
            <a:pPr marL="0" indent="0" algn="ctr">
              <a:buNone/>
            </a:pPr>
            <a:r>
              <a:rPr lang="en-US" sz="3400" b="1" dirty="0">
                <a:solidFill>
                  <a:srgbClr val="7030A0">
                    <a:alpha val="70000"/>
                  </a:srgbClr>
                </a:solidFill>
                <a:latin typeface="Abadi" panose="020B0604020104020204" pitchFamily="34" charset="0"/>
              </a:rPr>
              <a:t>LET US ALSO MAKE SURE THAT </a:t>
            </a:r>
            <a:r>
              <a:rPr lang="en-US" sz="5100" b="1" u="sng" dirty="0">
                <a:solidFill>
                  <a:srgbClr val="7030A0">
                    <a:alpha val="70000"/>
                  </a:srgbClr>
                </a:solidFill>
                <a:latin typeface="Abadi" panose="020B0604020104020204" pitchFamily="34" charset="0"/>
              </a:rPr>
              <a:t>WE</a:t>
            </a:r>
            <a:r>
              <a:rPr lang="en-US" sz="3400" b="1" dirty="0">
                <a:solidFill>
                  <a:srgbClr val="7030A0">
                    <a:alpha val="70000"/>
                  </a:srgbClr>
                </a:solidFill>
                <a:latin typeface="Abadi" panose="020B0604020104020204" pitchFamily="34" charset="0"/>
              </a:rPr>
              <a:t> BEHAVE AS JESUS EXPECTS US TO LIVE</a:t>
            </a:r>
            <a:endParaRPr lang="en-US" b="1" dirty="0">
              <a:solidFill>
                <a:srgbClr val="002060">
                  <a:alpha val="70000"/>
                </a:srgbClr>
              </a:solidFill>
            </a:endParaRPr>
          </a:p>
          <a:p>
            <a:pPr marL="0" indent="0">
              <a:buNone/>
            </a:pPr>
            <a:r>
              <a:rPr lang="en-US" b="1" dirty="0">
                <a:solidFill>
                  <a:srgbClr val="002060">
                    <a:alpha val="70000"/>
                  </a:srgbClr>
                </a:solidFill>
              </a:rPr>
              <a:t>                    </a:t>
            </a:r>
          </a:p>
          <a:p>
            <a:endParaRPr lang="en-US" b="1" dirty="0">
              <a:solidFill>
                <a:srgbClr val="002060">
                  <a:alpha val="70000"/>
                </a:srgbClr>
              </a:solidFill>
            </a:endParaRPr>
          </a:p>
        </p:txBody>
      </p:sp>
      <p:sp>
        <p:nvSpPr>
          <p:cNvPr id="7" name="Rectangle: Rounded Corners 6">
            <a:extLst>
              <a:ext uri="{FF2B5EF4-FFF2-40B4-BE49-F238E27FC236}">
                <a16:creationId xmlns:a16="http://schemas.microsoft.com/office/drawing/2014/main" id="{DC4E5074-DEF0-4D5C-9F43-1919C2DF099B}"/>
              </a:ext>
            </a:extLst>
          </p:cNvPr>
          <p:cNvSpPr/>
          <p:nvPr/>
        </p:nvSpPr>
        <p:spPr>
          <a:xfrm>
            <a:off x="10488448" y="3819877"/>
            <a:ext cx="1703552" cy="2333297"/>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rgbClr val="363936"/>
                </a:solidFill>
                <a:latin typeface="Abadi" panose="020B0604020104020204" pitchFamily="34" charset="0"/>
              </a:rPr>
              <a:t>T</a:t>
            </a:r>
            <a:r>
              <a:rPr lang="en-US" b="1" i="0" dirty="0">
                <a:solidFill>
                  <a:srgbClr val="363936"/>
                </a:solidFill>
                <a:effectLst/>
                <a:latin typeface="Abadi" panose="020B0604020104020204" pitchFamily="34" charset="0"/>
              </a:rPr>
              <a:t>he one who loves another has fulfilled the law.</a:t>
            </a:r>
          </a:p>
          <a:p>
            <a:pPr algn="ctr"/>
            <a:r>
              <a:rPr lang="en-US" b="1" dirty="0">
                <a:solidFill>
                  <a:srgbClr val="363936"/>
                </a:solidFill>
                <a:latin typeface="Abadi" panose="020B0604020104020204" pitchFamily="34" charset="0"/>
              </a:rPr>
              <a:t>------</a:t>
            </a:r>
          </a:p>
          <a:p>
            <a:pPr algn="ctr"/>
            <a:r>
              <a:rPr lang="en-US" b="1" dirty="0">
                <a:solidFill>
                  <a:srgbClr val="363936"/>
                </a:solidFill>
                <a:latin typeface="Abadi" panose="020B0604020104020204" pitchFamily="34" charset="0"/>
              </a:rPr>
              <a:t>Romans 13:9</a:t>
            </a:r>
          </a:p>
        </p:txBody>
      </p:sp>
      <p:pic>
        <p:nvPicPr>
          <p:cNvPr id="5" name="Picture 4">
            <a:extLst>
              <a:ext uri="{FF2B5EF4-FFF2-40B4-BE49-F238E27FC236}">
                <a16:creationId xmlns:a16="http://schemas.microsoft.com/office/drawing/2014/main" id="{A9E66BCE-6C3A-419F-8A91-5FC147887E23}"/>
              </a:ext>
            </a:extLst>
          </p:cNvPr>
          <p:cNvPicPr>
            <a:picLocks noChangeAspect="1"/>
          </p:cNvPicPr>
          <p:nvPr/>
        </p:nvPicPr>
        <p:blipFill>
          <a:blip r:embed="rId3"/>
          <a:stretch>
            <a:fillRect/>
          </a:stretch>
        </p:blipFill>
        <p:spPr>
          <a:xfrm>
            <a:off x="10446408" y="1561515"/>
            <a:ext cx="1703552" cy="2605088"/>
          </a:xfrm>
          <a:prstGeom prst="rect">
            <a:avLst/>
          </a:prstGeom>
          <a:ln>
            <a:noFill/>
          </a:ln>
          <a:effectLst>
            <a:softEdge rad="112500"/>
          </a:effectLst>
        </p:spPr>
      </p:pic>
      <p:pic>
        <p:nvPicPr>
          <p:cNvPr id="9" name="Picture 8">
            <a:extLst>
              <a:ext uri="{FF2B5EF4-FFF2-40B4-BE49-F238E27FC236}">
                <a16:creationId xmlns:a16="http://schemas.microsoft.com/office/drawing/2014/main" id="{83940A8E-2849-441C-AFAB-31A476CA40EF}"/>
              </a:ext>
            </a:extLst>
          </p:cNvPr>
          <p:cNvPicPr>
            <a:picLocks noChangeAspect="1"/>
          </p:cNvPicPr>
          <p:nvPr/>
        </p:nvPicPr>
        <p:blipFill>
          <a:blip r:embed="rId4"/>
          <a:stretch>
            <a:fillRect/>
          </a:stretch>
        </p:blipFill>
        <p:spPr>
          <a:xfrm>
            <a:off x="879975" y="1495307"/>
            <a:ext cx="2712421" cy="1933693"/>
          </a:xfrm>
          <a:prstGeom prst="rect">
            <a:avLst/>
          </a:prstGeom>
          <a:ln>
            <a:noFill/>
          </a:ln>
          <a:effectLst>
            <a:outerShdw blurRad="190500" algn="tl" rotWithShape="0">
              <a:srgbClr val="000000">
                <a:alpha val="70000"/>
              </a:srgbClr>
            </a:outerShdw>
          </a:effectLst>
        </p:spPr>
      </p:pic>
      <p:sp>
        <p:nvSpPr>
          <p:cNvPr id="10" name="Content Placeholder 2">
            <a:extLst>
              <a:ext uri="{FF2B5EF4-FFF2-40B4-BE49-F238E27FC236}">
                <a16:creationId xmlns:a16="http://schemas.microsoft.com/office/drawing/2014/main" id="{504D5B29-FB3F-498F-891B-2A4745C29FE5}"/>
              </a:ext>
            </a:extLst>
          </p:cNvPr>
          <p:cNvSpPr txBox="1">
            <a:spLocks/>
          </p:cNvSpPr>
          <p:nvPr/>
        </p:nvSpPr>
        <p:spPr>
          <a:xfrm>
            <a:off x="3807955" y="1715273"/>
            <a:ext cx="6638453" cy="229757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accent6">
                    <a:lumMod val="50000"/>
                    <a:alpha val="70000"/>
                  </a:schemeClr>
                </a:solidFill>
                <a:latin typeface="Abadi" panose="020B0604020104020204" pitchFamily="34" charset="0"/>
              </a:rPr>
              <a:t>LET US DO IT IN THE LOVE OF JESUS</a:t>
            </a:r>
          </a:p>
          <a:p>
            <a:pPr marL="0" indent="0" algn="ctr">
              <a:buFont typeface="Arial" panose="020B0604020202020204" pitchFamily="34" charset="0"/>
              <a:buNone/>
            </a:pPr>
            <a:r>
              <a:rPr lang="en-US" b="1" dirty="0">
                <a:solidFill>
                  <a:schemeClr val="accent6">
                    <a:lumMod val="50000"/>
                    <a:alpha val="70000"/>
                  </a:schemeClr>
                </a:solidFill>
              </a:rPr>
              <a:t>THE LOVE OF JESUS CAN SAVE MANY FROM DOING WRONG AND DELIVER THEM.</a:t>
            </a:r>
            <a:r>
              <a:rPr lang="en-US" b="1" dirty="0">
                <a:solidFill>
                  <a:srgbClr val="002060">
                    <a:alpha val="70000"/>
                  </a:srgbClr>
                </a:solidFill>
              </a:rPr>
              <a:t> </a:t>
            </a:r>
          </a:p>
          <a:p>
            <a:pPr marL="0" indent="0" algn="ctr">
              <a:buFont typeface="Arial" panose="020B0604020202020204" pitchFamily="34" charset="0"/>
              <a:buNone/>
            </a:pPr>
            <a:r>
              <a:rPr lang="en-US" b="1" dirty="0">
                <a:solidFill>
                  <a:srgbClr val="002060">
                    <a:alpha val="70000"/>
                  </a:srgbClr>
                </a:solidFill>
              </a:rPr>
              <a:t>               </a:t>
            </a:r>
          </a:p>
          <a:p>
            <a:endParaRPr lang="en-US" b="1" dirty="0">
              <a:solidFill>
                <a:srgbClr val="002060">
                  <a:alpha val="70000"/>
                </a:srgbClr>
              </a:solidFill>
            </a:endParaRPr>
          </a:p>
        </p:txBody>
      </p:sp>
    </p:spTree>
    <p:custDataLst>
      <p:tags r:id="rId1"/>
    </p:custDataLst>
    <p:extLst>
      <p:ext uri="{BB962C8B-B14F-4D97-AF65-F5344CB8AC3E}">
        <p14:creationId xmlns:p14="http://schemas.microsoft.com/office/powerpoint/2010/main" val="1359037138"/>
      </p:ext>
    </p:extLst>
  </p:cSld>
  <p:clrMapOvr>
    <a:masterClrMapping/>
  </p:clrMapOvr>
  <mc:AlternateContent xmlns:mc="http://schemas.openxmlformats.org/markup-compatibility/2006">
    <mc:Choice xmlns:p14="http://schemas.microsoft.com/office/powerpoint/2010/main" Requires="p14">
      <p:transition spd="slow" p14:dur="2000" advTm="65417"/>
    </mc:Choice>
    <mc:Fallback>
      <p:transition spd="slow" advTm="65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barn(inVertical)">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arn(inVertic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500"/>
                                        <p:tgtEl>
                                          <p:spTgt spid="5"/>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randombar(horizont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9C27-BBC2-456F-A3EC-EACACB3FAEB3}"/>
              </a:ext>
            </a:extLst>
          </p:cNvPr>
          <p:cNvSpPr>
            <a:spLocks noGrp="1"/>
          </p:cNvSpPr>
          <p:nvPr>
            <p:ph type="title"/>
          </p:nvPr>
        </p:nvSpPr>
        <p:spPr/>
        <p:txBody>
          <a:bodyPr/>
          <a:lstStyle/>
          <a:p>
            <a:r>
              <a:rPr lang="en-US" dirty="0">
                <a:solidFill>
                  <a:schemeClr val="accent6">
                    <a:lumMod val="50000"/>
                  </a:schemeClr>
                </a:solidFill>
              </a:rPr>
              <a:t>LET US PRAY,</a:t>
            </a:r>
            <a:endParaRPr lang="en-GB" dirty="0">
              <a:solidFill>
                <a:schemeClr val="accent6">
                  <a:lumMod val="50000"/>
                </a:schemeClr>
              </a:solidFill>
            </a:endParaRPr>
          </a:p>
        </p:txBody>
      </p:sp>
      <p:sp>
        <p:nvSpPr>
          <p:cNvPr id="3" name="Content Placeholder 2">
            <a:extLst>
              <a:ext uri="{FF2B5EF4-FFF2-40B4-BE49-F238E27FC236}">
                <a16:creationId xmlns:a16="http://schemas.microsoft.com/office/drawing/2014/main" id="{74840900-820F-4744-A171-CBD43F05587C}"/>
              </a:ext>
            </a:extLst>
          </p:cNvPr>
          <p:cNvSpPr>
            <a:spLocks noGrp="1"/>
          </p:cNvSpPr>
          <p:nvPr>
            <p:ph idx="1"/>
          </p:nvPr>
        </p:nvSpPr>
        <p:spPr/>
        <p:txBody>
          <a:bodyPr>
            <a:normAutofit/>
          </a:bodyPr>
          <a:lstStyle/>
          <a:p>
            <a:pPr marL="0" indent="0" algn="ctr">
              <a:buNone/>
            </a:pPr>
            <a:r>
              <a:rPr lang="en-US" b="1" dirty="0">
                <a:solidFill>
                  <a:schemeClr val="accent6">
                    <a:lumMod val="50000"/>
                    <a:alpha val="70000"/>
                  </a:schemeClr>
                </a:solidFill>
                <a:latin typeface="Abadi" panose="020B0604020104020204" pitchFamily="34" charset="0"/>
              </a:rPr>
              <a:t>DEAR JESUS, THANK YOU FOR FORGIVING US AND LOVING US. WE ARE SORRY FOR THE TIMES THAT WE DISGRACED, IGNORED OR JUDGED ANYONE AMONG US WHO WERE FOUND DOING WRONG. JESUS, WE TRUST IN YOU AND TRULY BELIEVE THAT YOU ARE AMIDST US AND YOU WILL GRANT US WHAT WE PRAY IN ONE MIND, AS WE GATHER TOGETHER IN JESUS’ NAME. </a:t>
            </a:r>
            <a:r>
              <a:rPr lang="en-US" b="1" dirty="0">
                <a:solidFill>
                  <a:srgbClr val="FF0000">
                    <a:alpha val="70000"/>
                  </a:srgbClr>
                </a:solidFill>
                <a:latin typeface="Abadi" panose="020B0604020104020204" pitchFamily="34" charset="0"/>
              </a:rPr>
              <a:t>FILL US WITH YOUR LOVE TO LIVE THE JESUS WAY</a:t>
            </a:r>
            <a:r>
              <a:rPr lang="en-US" b="1" dirty="0">
                <a:solidFill>
                  <a:schemeClr val="accent6">
                    <a:lumMod val="50000"/>
                    <a:alpha val="70000"/>
                  </a:schemeClr>
                </a:solidFill>
                <a:latin typeface="Abadi" panose="020B0604020104020204" pitchFamily="34" charset="0"/>
              </a:rPr>
              <a:t>. AMEN</a:t>
            </a:r>
            <a:endParaRPr lang="en-GB" b="1" dirty="0">
              <a:solidFill>
                <a:schemeClr val="accent6">
                  <a:lumMod val="50000"/>
                  <a:alpha val="70000"/>
                </a:schemeClr>
              </a:solidFill>
              <a:latin typeface="Abadi" panose="020B0604020104020204" pitchFamily="34" charset="0"/>
            </a:endParaRPr>
          </a:p>
        </p:txBody>
      </p:sp>
      <p:pic>
        <p:nvPicPr>
          <p:cNvPr id="4" name="Picture 3">
            <a:extLst>
              <a:ext uri="{FF2B5EF4-FFF2-40B4-BE49-F238E27FC236}">
                <a16:creationId xmlns:a16="http://schemas.microsoft.com/office/drawing/2014/main" id="{E4F41A7C-B0B1-4B2D-B2E0-410B0CD7A162}"/>
              </a:ext>
            </a:extLst>
          </p:cNvPr>
          <p:cNvPicPr>
            <a:picLocks noChangeAspect="1"/>
          </p:cNvPicPr>
          <p:nvPr/>
        </p:nvPicPr>
        <p:blipFill>
          <a:blip r:embed="rId3"/>
          <a:stretch>
            <a:fillRect/>
          </a:stretch>
        </p:blipFill>
        <p:spPr>
          <a:xfrm>
            <a:off x="4829985" y="224824"/>
            <a:ext cx="1931615" cy="1987604"/>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399467731"/>
      </p:ext>
    </p:extLst>
  </p:cSld>
  <p:clrMapOvr>
    <a:masterClrMapping/>
  </p:clrMapOvr>
  <mc:AlternateContent xmlns:mc="http://schemas.openxmlformats.org/markup-compatibility/2006">
    <mc:Choice xmlns:p14="http://schemas.microsoft.com/office/powerpoint/2010/main" Requires="p14">
      <p:transition spd="slow" p14:dur="2000" advTm="60285"/>
    </mc:Choice>
    <mc:Fallback>
      <p:transition spd="slow" advTm="602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vertic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ags/tag10.xml><?xml version="1.0" encoding="utf-8"?>
<p:tagLst xmlns:a="http://schemas.openxmlformats.org/drawingml/2006/main" xmlns:r="http://schemas.openxmlformats.org/officeDocument/2006/relationships" xmlns:p="http://schemas.openxmlformats.org/presentationml/2006/main">
  <p:tag name="TIMING" val="|0.6|2.4|8.3"/>
</p:tagLst>
</file>

<file path=ppt/tags/tag11.xml><?xml version="1.0" encoding="utf-8"?>
<p:tagLst xmlns:a="http://schemas.openxmlformats.org/drawingml/2006/main" xmlns:r="http://schemas.openxmlformats.org/officeDocument/2006/relationships" xmlns:p="http://schemas.openxmlformats.org/presentationml/2006/main">
  <p:tag name="TIMING" val="|0.5|3.5|2.1"/>
</p:tagLst>
</file>

<file path=ppt/tags/tag2.xml><?xml version="1.0" encoding="utf-8"?>
<p:tagLst xmlns:a="http://schemas.openxmlformats.org/drawingml/2006/main" xmlns:r="http://schemas.openxmlformats.org/officeDocument/2006/relationships" xmlns:p="http://schemas.openxmlformats.org/presentationml/2006/main">
  <p:tag name="TIMING" val="|1.1|2.3|13.5|11.1|2.2|5.7"/>
</p:tagLst>
</file>

<file path=ppt/tags/tag3.xml><?xml version="1.0" encoding="utf-8"?>
<p:tagLst xmlns:a="http://schemas.openxmlformats.org/drawingml/2006/main" xmlns:r="http://schemas.openxmlformats.org/officeDocument/2006/relationships" xmlns:p="http://schemas.openxmlformats.org/presentationml/2006/main">
  <p:tag name="TIMING" val="|0.5|20.5|3.2|7.9|4|4"/>
</p:tagLst>
</file>

<file path=ppt/tags/tag4.xml><?xml version="1.0" encoding="utf-8"?>
<p:tagLst xmlns:a="http://schemas.openxmlformats.org/drawingml/2006/main" xmlns:r="http://schemas.openxmlformats.org/officeDocument/2006/relationships" xmlns:p="http://schemas.openxmlformats.org/presentationml/2006/main">
  <p:tag name="TIMING" val="|0.4|5|8.9|1.2|5|3.5|13.8|5.4|6.6"/>
</p:tagLst>
</file>

<file path=ppt/tags/tag5.xml><?xml version="1.0" encoding="utf-8"?>
<p:tagLst xmlns:a="http://schemas.openxmlformats.org/drawingml/2006/main" xmlns:r="http://schemas.openxmlformats.org/officeDocument/2006/relationships" xmlns:p="http://schemas.openxmlformats.org/presentationml/2006/main">
  <p:tag name="TIMING" val="|0.4|4.5|6.7|1.4"/>
</p:tagLst>
</file>

<file path=ppt/tags/tag6.xml><?xml version="1.0" encoding="utf-8"?>
<p:tagLst xmlns:a="http://schemas.openxmlformats.org/drawingml/2006/main" xmlns:r="http://schemas.openxmlformats.org/officeDocument/2006/relationships" xmlns:p="http://schemas.openxmlformats.org/presentationml/2006/main">
  <p:tag name="TIMING" val="|0.4|5.9|14.6|17.6|10.8|1.4|1.4|1.2|1.3"/>
</p:tagLst>
</file>

<file path=ppt/tags/tag7.xml><?xml version="1.0" encoding="utf-8"?>
<p:tagLst xmlns:a="http://schemas.openxmlformats.org/drawingml/2006/main" xmlns:r="http://schemas.openxmlformats.org/officeDocument/2006/relationships" xmlns:p="http://schemas.openxmlformats.org/presentationml/2006/main">
  <p:tag name="TIMING" val="|0.7|5.8|8.8|3.1|5.4|14.2|9.7|6"/>
</p:tagLst>
</file>

<file path=ppt/tags/tag8.xml><?xml version="1.0" encoding="utf-8"?>
<p:tagLst xmlns:a="http://schemas.openxmlformats.org/drawingml/2006/main" xmlns:r="http://schemas.openxmlformats.org/officeDocument/2006/relationships" xmlns:p="http://schemas.openxmlformats.org/presentationml/2006/main">
  <p:tag name="TIMING" val="|0.5|6|7.9|8|1.1|2.3|1.7|4.6|12"/>
</p:tagLst>
</file>

<file path=ppt/tags/tag9.xml><?xml version="1.0" encoding="utf-8"?>
<p:tagLst xmlns:a="http://schemas.openxmlformats.org/drawingml/2006/main" xmlns:r="http://schemas.openxmlformats.org/officeDocument/2006/relationships" xmlns:p="http://schemas.openxmlformats.org/presentationml/2006/main">
  <p:tag name="TIMING" val="|0.5|1.3"/>
</p:tagLst>
</file>

<file path=ppt/theme/theme1.xml><?xml version="1.0" encoding="utf-8"?>
<a:theme xmlns:a="http://schemas.openxmlformats.org/drawingml/2006/main" name="PebbleVTI">
  <a:themeElements>
    <a:clrScheme name="AnalogousFromLightSeedRightStep">
      <a:dk1>
        <a:srgbClr val="000000"/>
      </a:dk1>
      <a:lt1>
        <a:srgbClr val="FFFFFF"/>
      </a:lt1>
      <a:dk2>
        <a:srgbClr val="413724"/>
      </a:dk2>
      <a:lt2>
        <a:srgbClr val="E2E8E8"/>
      </a:lt2>
      <a:accent1>
        <a:srgbClr val="EA727C"/>
      </a:accent1>
      <a:accent2>
        <a:srgbClr val="E58553"/>
      </a:accent2>
      <a:accent3>
        <a:srgbClr val="BFA142"/>
      </a:accent3>
      <a:accent4>
        <a:srgbClr val="99AC3E"/>
      </a:accent4>
      <a:accent5>
        <a:srgbClr val="74B249"/>
      </a:accent5>
      <a:accent6>
        <a:srgbClr val="38BB39"/>
      </a:accent6>
      <a:hlink>
        <a:srgbClr val="568E8A"/>
      </a:hlink>
      <a:folHlink>
        <a:srgbClr val="828282"/>
      </a:folHlink>
    </a:clrScheme>
    <a:fontScheme name="Custom 4">
      <a:majorFont>
        <a:latin typeface="Sitka Subheadi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500</TotalTime>
  <Words>855</Words>
  <Application>Microsoft Office PowerPoint</Application>
  <PresentationFormat>Widescreen</PresentationFormat>
  <Paragraphs>73</Paragraphs>
  <Slides>11</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Abadi</vt:lpstr>
      <vt:lpstr>Aharoni</vt:lpstr>
      <vt:lpstr>Arial</vt:lpstr>
      <vt:lpstr>Avenir Next LT Pro</vt:lpstr>
      <vt:lpstr>Avenir Next LT Pro Light</vt:lpstr>
      <vt:lpstr>PT Sans</vt:lpstr>
      <vt:lpstr>Sitka Subheading</vt:lpstr>
      <vt:lpstr>system-ui</vt:lpstr>
      <vt:lpstr>PebbleVTI</vt:lpstr>
      <vt:lpstr>GIVING CHANCES</vt:lpstr>
      <vt:lpstr>IN THE GOSPEL LAST WEEK,</vt:lpstr>
      <vt:lpstr>WHAT WILL YOU DO, WHEN YOU SEE ONE OF YOUR FRIEND, DOING WRONG AND IS TEMPTING YOU TO DO IT?</vt:lpstr>
      <vt:lpstr>JESUS SAYS, WHEN SOMEONE AMONG YOU  DOES ANYTHING WRONG… </vt:lpstr>
      <vt:lpstr>THE CHURCH HAS THE AUTHORITY TO TAKE DECISIONS IN SUCH CASES.</vt:lpstr>
      <vt:lpstr>‘MORE POWER’ WHEN PRAYING TOGETHER</vt:lpstr>
      <vt:lpstr>WHEN WE ENCOUNTER SUCH SITUATIONS, RESPOND IN JESUS’ WAY.</vt:lpstr>
      <vt:lpstr>THE LOVE OF JESUS HELPS US TO RESPOND IN THE JESUS WAY </vt:lpstr>
      <vt:lpstr>LET US PRAY,</vt:lpstr>
      <vt:lpstr>VERSES FOR THE WEEK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TOGETHER IN JESUS NAME</dc:title>
  <dc:creator>Sajin Cheruvathoor</dc:creator>
  <cp:lastModifiedBy>Sajin Cheruvathoor</cp:lastModifiedBy>
  <cp:revision>197</cp:revision>
  <dcterms:created xsi:type="dcterms:W3CDTF">2020-09-04T09:31:05Z</dcterms:created>
  <dcterms:modified xsi:type="dcterms:W3CDTF">2020-09-05T21:23:23Z</dcterms:modified>
</cp:coreProperties>
</file>