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9" r:id="rId9"/>
    <p:sldId id="273" r:id="rId10"/>
    <p:sldId id="274" r:id="rId11"/>
    <p:sldId id="264" r:id="rId12"/>
    <p:sldId id="270" r:id="rId13"/>
    <p:sldId id="266" r:id="rId14"/>
    <p:sldId id="267"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6C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fld id="{9938AA3C-C112-4CFB-9E2A-AF8E574A8C4A}" type="datetimeFigureOut">
              <a:rPr lang="en-GB" smtClean="0"/>
              <a:t>10/10/2020</a:t>
            </a:fld>
            <a:endParaRPr lang="en-GB"/>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GB"/>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2A4382B5-B7CA-4DA3-8756-23209B45AA5B}" type="slidenum">
              <a:rPr lang="en-GB" smtClean="0"/>
              <a:t>‹#›</a:t>
            </a:fld>
            <a:endParaRPr lang="en-GB"/>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42695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38AA3C-C112-4CFB-9E2A-AF8E574A8C4A}" type="datetimeFigureOut">
              <a:rPr lang="en-GB" smtClean="0"/>
              <a:t>10/10/2020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4382B5-B7CA-4DA3-8756-23209B45AA5B}" type="slidenum">
              <a:rPr lang="en-GB" smtClean="0"/>
              <a:t>‹#›</a:t>
            </a:fld>
            <a:endParaRPr lang="en-GB"/>
          </a:p>
        </p:txBody>
      </p:sp>
    </p:spTree>
    <p:extLst>
      <p:ext uri="{BB962C8B-B14F-4D97-AF65-F5344CB8AC3E}">
        <p14:creationId xmlns:p14="http://schemas.microsoft.com/office/powerpoint/2010/main" val="115952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38AA3C-C112-4CFB-9E2A-AF8E574A8C4A}" type="datetimeFigureOut">
              <a:rPr lang="en-GB" smtClean="0"/>
              <a:t>10/10/2020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4382B5-B7CA-4DA3-8756-23209B45AA5B}" type="slidenum">
              <a:rPr lang="en-GB" smtClean="0"/>
              <a:t>‹#›</a:t>
            </a:fld>
            <a:endParaRPr lang="en-GB"/>
          </a:p>
        </p:txBody>
      </p:sp>
    </p:spTree>
    <p:extLst>
      <p:ext uri="{BB962C8B-B14F-4D97-AF65-F5344CB8AC3E}">
        <p14:creationId xmlns:p14="http://schemas.microsoft.com/office/powerpoint/2010/main" val="280628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38AA3C-C112-4CFB-9E2A-AF8E574A8C4A}" type="datetimeFigureOut">
              <a:rPr lang="en-GB" smtClean="0"/>
              <a:t>10/10/2020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4382B5-B7CA-4DA3-8756-23209B45AA5B}" type="slidenum">
              <a:rPr lang="en-GB" smtClean="0"/>
              <a:t>‹#›</a:t>
            </a:fld>
            <a:endParaRPr lang="en-GB"/>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09685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38AA3C-C112-4CFB-9E2A-AF8E574A8C4A}" type="datetimeFigureOut">
              <a:rPr lang="en-GB" smtClean="0"/>
              <a:t>10/10/2020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4382B5-B7CA-4DA3-8756-23209B45AA5B}" type="slidenum">
              <a:rPr lang="en-GB" smtClean="0"/>
              <a:t>‹#›</a:t>
            </a:fld>
            <a:endParaRPr lang="en-GB"/>
          </a:p>
        </p:txBody>
      </p:sp>
    </p:spTree>
    <p:extLst>
      <p:ext uri="{BB962C8B-B14F-4D97-AF65-F5344CB8AC3E}">
        <p14:creationId xmlns:p14="http://schemas.microsoft.com/office/powerpoint/2010/main" val="1114236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938AA3C-C112-4CFB-9E2A-AF8E574A8C4A}" type="datetimeFigureOut">
              <a:rPr lang="en-GB" smtClean="0"/>
              <a:t>10/10/2020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A4382B5-B7CA-4DA3-8756-23209B45AA5B}" type="slidenum">
              <a:rPr lang="en-GB" smtClean="0"/>
              <a:t>‹#›</a:t>
            </a:fld>
            <a:endParaRPr lang="en-GB"/>
          </a:p>
        </p:txBody>
      </p:sp>
    </p:spTree>
    <p:extLst>
      <p:ext uri="{BB962C8B-B14F-4D97-AF65-F5344CB8AC3E}">
        <p14:creationId xmlns:p14="http://schemas.microsoft.com/office/powerpoint/2010/main" val="898143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938AA3C-C112-4CFB-9E2A-AF8E574A8C4A}" type="datetimeFigureOut">
              <a:rPr lang="en-GB" smtClean="0"/>
              <a:t>10/10/2020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A4382B5-B7CA-4DA3-8756-23209B45AA5B}" type="slidenum">
              <a:rPr lang="en-GB" smtClean="0"/>
              <a:t>‹#›</a:t>
            </a:fld>
            <a:endParaRPr lang="en-GB"/>
          </a:p>
        </p:txBody>
      </p:sp>
    </p:spTree>
    <p:extLst>
      <p:ext uri="{BB962C8B-B14F-4D97-AF65-F5344CB8AC3E}">
        <p14:creationId xmlns:p14="http://schemas.microsoft.com/office/powerpoint/2010/main" val="1164383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38AA3C-C112-4CFB-9E2A-AF8E574A8C4A}" type="datetimeFigureOut">
              <a:rPr lang="en-GB" smtClean="0"/>
              <a:t>10/10/2020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4382B5-B7CA-4DA3-8756-23209B45AA5B}" type="slidenum">
              <a:rPr lang="en-GB" smtClean="0"/>
              <a:t>‹#›</a:t>
            </a:fld>
            <a:endParaRPr lang="en-GB"/>
          </a:p>
        </p:txBody>
      </p:sp>
    </p:spTree>
    <p:extLst>
      <p:ext uri="{BB962C8B-B14F-4D97-AF65-F5344CB8AC3E}">
        <p14:creationId xmlns:p14="http://schemas.microsoft.com/office/powerpoint/2010/main" val="3264609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38AA3C-C112-4CFB-9E2A-AF8E574A8C4A}" type="datetimeFigureOut">
              <a:rPr lang="en-GB" smtClean="0"/>
              <a:t>10/10/2020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4382B5-B7CA-4DA3-8756-23209B45AA5B}" type="slidenum">
              <a:rPr lang="en-GB" smtClean="0"/>
              <a:t>‹#›</a:t>
            </a:fld>
            <a:endParaRPr lang="en-GB"/>
          </a:p>
        </p:txBody>
      </p:sp>
    </p:spTree>
    <p:extLst>
      <p:ext uri="{BB962C8B-B14F-4D97-AF65-F5344CB8AC3E}">
        <p14:creationId xmlns:p14="http://schemas.microsoft.com/office/powerpoint/2010/main" val="2996122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38AA3C-C112-4CFB-9E2A-AF8E574A8C4A}" type="datetimeFigureOut">
              <a:rPr lang="en-GB" smtClean="0"/>
              <a:t>10/10/2020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4382B5-B7CA-4DA3-8756-23209B45AA5B}" type="slidenum">
              <a:rPr lang="en-GB" smtClean="0"/>
              <a:t>‹#›</a:t>
            </a:fld>
            <a:endParaRPr lang="en-GB"/>
          </a:p>
        </p:txBody>
      </p:sp>
    </p:spTree>
    <p:extLst>
      <p:ext uri="{BB962C8B-B14F-4D97-AF65-F5344CB8AC3E}">
        <p14:creationId xmlns:p14="http://schemas.microsoft.com/office/powerpoint/2010/main" val="3635343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8AA3C-C112-4CFB-9E2A-AF8E574A8C4A}" type="datetimeFigureOut">
              <a:rPr lang="en-GB" smtClean="0"/>
              <a:t>10/10/2020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4382B5-B7CA-4DA3-8756-23209B45AA5B}" type="slidenum">
              <a:rPr lang="en-GB" smtClean="0"/>
              <a:t>‹#›</a:t>
            </a:fld>
            <a:endParaRPr lang="en-GB"/>
          </a:p>
        </p:txBody>
      </p:sp>
    </p:spTree>
    <p:extLst>
      <p:ext uri="{BB962C8B-B14F-4D97-AF65-F5344CB8AC3E}">
        <p14:creationId xmlns:p14="http://schemas.microsoft.com/office/powerpoint/2010/main" val="2043864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38AA3C-C112-4CFB-9E2A-AF8E574A8C4A}" type="datetimeFigureOut">
              <a:rPr lang="en-GB" smtClean="0"/>
              <a:t>10/10/2020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4382B5-B7CA-4DA3-8756-23209B45AA5B}" type="slidenum">
              <a:rPr lang="en-GB" smtClean="0"/>
              <a:t>‹#›</a:t>
            </a:fld>
            <a:endParaRPr lang="en-GB"/>
          </a:p>
        </p:txBody>
      </p:sp>
    </p:spTree>
    <p:extLst>
      <p:ext uri="{BB962C8B-B14F-4D97-AF65-F5344CB8AC3E}">
        <p14:creationId xmlns:p14="http://schemas.microsoft.com/office/powerpoint/2010/main" val="4112304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38AA3C-C112-4CFB-9E2A-AF8E574A8C4A}" type="datetimeFigureOut">
              <a:rPr lang="en-GB" smtClean="0"/>
              <a:t>10/10/2020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A4382B5-B7CA-4DA3-8756-23209B45AA5B}" type="slidenum">
              <a:rPr lang="en-GB" smtClean="0"/>
              <a:t>‹#›</a:t>
            </a:fld>
            <a:endParaRPr lang="en-GB"/>
          </a:p>
        </p:txBody>
      </p:sp>
    </p:spTree>
    <p:extLst>
      <p:ext uri="{BB962C8B-B14F-4D97-AF65-F5344CB8AC3E}">
        <p14:creationId xmlns:p14="http://schemas.microsoft.com/office/powerpoint/2010/main" val="183778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38AA3C-C112-4CFB-9E2A-AF8E574A8C4A}" type="datetimeFigureOut">
              <a:rPr lang="en-GB" smtClean="0"/>
              <a:t>10/10/2020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A4382B5-B7CA-4DA3-8756-23209B45AA5B}" type="slidenum">
              <a:rPr lang="en-GB" smtClean="0"/>
              <a:t>‹#›</a:t>
            </a:fld>
            <a:endParaRPr lang="en-GB"/>
          </a:p>
        </p:txBody>
      </p:sp>
    </p:spTree>
    <p:extLst>
      <p:ext uri="{BB962C8B-B14F-4D97-AF65-F5344CB8AC3E}">
        <p14:creationId xmlns:p14="http://schemas.microsoft.com/office/powerpoint/2010/main" val="3822876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8AA3C-C112-4CFB-9E2A-AF8E574A8C4A}" type="datetimeFigureOut">
              <a:rPr lang="en-GB" smtClean="0"/>
              <a:t>10/10/2020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A4382B5-B7CA-4DA3-8756-23209B45AA5B}" type="slidenum">
              <a:rPr lang="en-GB" smtClean="0"/>
              <a:t>‹#›</a:t>
            </a:fld>
            <a:endParaRPr lang="en-GB"/>
          </a:p>
        </p:txBody>
      </p:sp>
    </p:spTree>
    <p:extLst>
      <p:ext uri="{BB962C8B-B14F-4D97-AF65-F5344CB8AC3E}">
        <p14:creationId xmlns:p14="http://schemas.microsoft.com/office/powerpoint/2010/main" val="872693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38AA3C-C112-4CFB-9E2A-AF8E574A8C4A}" type="datetimeFigureOut">
              <a:rPr lang="en-GB" smtClean="0"/>
              <a:t>10/10/2020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4382B5-B7CA-4DA3-8756-23209B45AA5B}" type="slidenum">
              <a:rPr lang="en-GB" smtClean="0"/>
              <a:t>‹#›</a:t>
            </a:fld>
            <a:endParaRPr lang="en-GB"/>
          </a:p>
        </p:txBody>
      </p:sp>
    </p:spTree>
    <p:extLst>
      <p:ext uri="{BB962C8B-B14F-4D97-AF65-F5344CB8AC3E}">
        <p14:creationId xmlns:p14="http://schemas.microsoft.com/office/powerpoint/2010/main" val="2200977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38AA3C-C112-4CFB-9E2A-AF8E574A8C4A}" type="datetimeFigureOut">
              <a:rPr lang="en-GB" smtClean="0"/>
              <a:t>10/10/2020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4382B5-B7CA-4DA3-8756-23209B45AA5B}" type="slidenum">
              <a:rPr lang="en-GB" smtClean="0"/>
              <a:t>‹#›</a:t>
            </a:fld>
            <a:endParaRPr lang="en-GB"/>
          </a:p>
        </p:txBody>
      </p:sp>
    </p:spTree>
    <p:extLst>
      <p:ext uri="{BB962C8B-B14F-4D97-AF65-F5344CB8AC3E}">
        <p14:creationId xmlns:p14="http://schemas.microsoft.com/office/powerpoint/2010/main" val="670925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9938AA3C-C112-4CFB-9E2A-AF8E574A8C4A}" type="datetimeFigureOut">
              <a:rPr lang="en-GB" smtClean="0"/>
              <a:t>10/10/2020</a:t>
            </a:fld>
            <a:endParaRPr lang="en-GB"/>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en-GB"/>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2A4382B5-B7CA-4DA3-8756-23209B45AA5B}" type="slidenum">
              <a:rPr lang="en-GB" smtClean="0"/>
              <a:t>‹#›</a:t>
            </a:fld>
            <a:endParaRPr lang="en-GB"/>
          </a:p>
        </p:txBody>
      </p:sp>
    </p:spTree>
    <p:extLst>
      <p:ext uri="{BB962C8B-B14F-4D97-AF65-F5344CB8AC3E}">
        <p14:creationId xmlns:p14="http://schemas.microsoft.com/office/powerpoint/2010/main" val="368562169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32.pn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hyperlink" Target="http://littleevangelist.com/childrens_liturgy.php" TargetMode="Externa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hyperlink" Target="https://www.youtube.com/channel/UCndM2GK0dnpWg5ECUscdD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4A4A8-A9F1-4A75-B6CC-B3EE0F058D44}"/>
              </a:ext>
            </a:extLst>
          </p:cNvPr>
          <p:cNvSpPr>
            <a:spLocks noGrp="1"/>
          </p:cNvSpPr>
          <p:nvPr>
            <p:ph type="ctrTitle"/>
          </p:nvPr>
        </p:nvSpPr>
        <p:spPr>
          <a:xfrm rot="21420000">
            <a:off x="396188" y="629405"/>
            <a:ext cx="10709447" cy="1575811"/>
          </a:xfrm>
        </p:spPr>
        <p:txBody>
          <a:bodyPr>
            <a:normAutofit/>
          </a:bodyPr>
          <a:lstStyle/>
          <a:p>
            <a:pPr algn="ctr"/>
            <a:r>
              <a:rPr lang="en-US" sz="4800" dirty="0"/>
              <a:t>COME TO THE FEAST OF THE LORD</a:t>
            </a:r>
            <a:br>
              <a:rPr lang="en-US" sz="4800" dirty="0"/>
            </a:br>
            <a:r>
              <a:rPr lang="en-US" sz="4800" dirty="0"/>
              <a:t>- Many are invited, but few are chosen.</a:t>
            </a:r>
            <a:endParaRPr lang="en-GB" sz="4800" dirty="0"/>
          </a:p>
        </p:txBody>
      </p:sp>
      <p:sp>
        <p:nvSpPr>
          <p:cNvPr id="3" name="Subtitle 2">
            <a:extLst>
              <a:ext uri="{FF2B5EF4-FFF2-40B4-BE49-F238E27FC236}">
                <a16:creationId xmlns:a16="http://schemas.microsoft.com/office/drawing/2014/main" id="{C6E27477-440F-413E-A92B-08E373A26B96}"/>
              </a:ext>
            </a:extLst>
          </p:cNvPr>
          <p:cNvSpPr>
            <a:spLocks noGrp="1"/>
          </p:cNvSpPr>
          <p:nvPr>
            <p:ph type="subTitle" idx="1"/>
          </p:nvPr>
        </p:nvSpPr>
        <p:spPr>
          <a:xfrm rot="21420000">
            <a:off x="756292" y="2739277"/>
            <a:ext cx="9755187" cy="550333"/>
          </a:xfrm>
        </p:spPr>
        <p:txBody>
          <a:bodyPr/>
          <a:lstStyle/>
          <a:p>
            <a:r>
              <a:rPr lang="en-US" dirty="0"/>
              <a:t>CHILDREN’S LITURGY OCTOBER 11</a:t>
            </a:r>
            <a:r>
              <a:rPr lang="en-US" cap="none" baseline="30000" dirty="0"/>
              <a:t>th </a:t>
            </a:r>
            <a:r>
              <a:rPr lang="en-US" dirty="0"/>
              <a:t> 2020</a:t>
            </a:r>
            <a:endParaRPr lang="en-GB" dirty="0"/>
          </a:p>
        </p:txBody>
      </p:sp>
      <p:sp>
        <p:nvSpPr>
          <p:cNvPr id="4" name="Title 1">
            <a:extLst>
              <a:ext uri="{FF2B5EF4-FFF2-40B4-BE49-F238E27FC236}">
                <a16:creationId xmlns:a16="http://schemas.microsoft.com/office/drawing/2014/main" id="{F611D726-954E-4160-A92A-AB4D31DE8BC2}"/>
              </a:ext>
            </a:extLst>
          </p:cNvPr>
          <p:cNvSpPr txBox="1">
            <a:spLocks/>
          </p:cNvSpPr>
          <p:nvPr/>
        </p:nvSpPr>
        <p:spPr>
          <a:xfrm rot="21420000">
            <a:off x="772854" y="4293070"/>
            <a:ext cx="9755187" cy="1183253"/>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8000" kern="1200" cap="all" baseline="0">
                <a:solidFill>
                  <a:schemeClr val="accent1"/>
                </a:solidFill>
                <a:effectLst/>
                <a:latin typeface="+mj-lt"/>
                <a:ea typeface="+mj-ea"/>
                <a:cs typeface="+mj-cs"/>
              </a:defRPr>
            </a:lvl1pPr>
          </a:lstStyle>
          <a:p>
            <a:r>
              <a:rPr lang="en-US" sz="2800" dirty="0">
                <a:solidFill>
                  <a:schemeClr val="tx1"/>
                </a:solidFill>
              </a:rPr>
              <a:t>GOSPEL- MATTHEW 22:1-10</a:t>
            </a:r>
            <a:endParaRPr lang="en-GB" sz="2800" dirty="0">
              <a:solidFill>
                <a:schemeClr val="tx1"/>
              </a:solidFill>
            </a:endParaRPr>
          </a:p>
        </p:txBody>
      </p:sp>
    </p:spTree>
    <p:extLst>
      <p:ext uri="{BB962C8B-B14F-4D97-AF65-F5344CB8AC3E}">
        <p14:creationId xmlns:p14="http://schemas.microsoft.com/office/powerpoint/2010/main" val="1511921539"/>
      </p:ext>
    </p:extLst>
  </p:cSld>
  <p:clrMapOvr>
    <a:masterClrMapping/>
  </p:clrMapOvr>
  <mc:AlternateContent xmlns:mc="http://schemas.openxmlformats.org/markup-compatibility/2006" xmlns:p14="http://schemas.microsoft.com/office/powerpoint/2010/main">
    <mc:Choice Requires="p14">
      <p:transition spd="slow" p14:dur="2000" advTm="18443"/>
    </mc:Choice>
    <mc:Fallback xmlns="">
      <p:transition spd="slow" advTm="18443"/>
    </mc:Fallback>
  </mc:AlternateContent>
  <p:extLst>
    <p:ext uri="{E180D4A7-C9FB-4DFB-919C-405C955672EB}">
      <p14:showEvtLst xmlns:p14="http://schemas.microsoft.com/office/powerpoint/2010/main">
        <p14:playEvt time="0" objId="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8C56FA3-2359-4F54-A66B-CC3F36697CEC}"/>
              </a:ext>
            </a:extLst>
          </p:cNvPr>
          <p:cNvSpPr txBox="1"/>
          <p:nvPr/>
        </p:nvSpPr>
        <p:spPr>
          <a:xfrm>
            <a:off x="693166" y="1613497"/>
            <a:ext cx="2997001" cy="468911"/>
          </a:xfrm>
          <a:prstGeom prst="rect">
            <a:avLst/>
          </a:prstGeom>
          <a:noFill/>
        </p:spPr>
        <p:txBody>
          <a:bodyPr wrap="square">
            <a:spAutoFit/>
          </a:bodyPr>
          <a:lstStyle/>
          <a:p>
            <a:pPr>
              <a:lnSpc>
                <a:spcPct val="107000"/>
              </a:lnSpc>
              <a:spcAft>
                <a:spcPts val="800"/>
              </a:spcAft>
            </a:pPr>
            <a:r>
              <a:rPr lang="en-US" sz="24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IF SO, </a:t>
            </a:r>
            <a:endParaRPr lang="en-GB" sz="2400" b="1" dirty="0">
              <a:effectLst/>
              <a:latin typeface="Abadi" panose="020B060402010402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5402DA30-AAFB-4631-9843-CC23ADADF727}"/>
              </a:ext>
            </a:extLst>
          </p:cNvPr>
          <p:cNvSpPr txBox="1"/>
          <p:nvPr/>
        </p:nvSpPr>
        <p:spPr>
          <a:xfrm>
            <a:off x="2438423" y="5692567"/>
            <a:ext cx="8923259" cy="646331"/>
          </a:xfrm>
          <a:prstGeom prst="rect">
            <a:avLst/>
          </a:prstGeom>
          <a:noFill/>
        </p:spPr>
        <p:txBody>
          <a:bodyPr wrap="square">
            <a:spAutoFit/>
          </a:bodyPr>
          <a:lstStyle/>
          <a:p>
            <a:r>
              <a:rPr lang="en-GB" sz="1800" b="1" dirty="0">
                <a:solidFill>
                  <a:srgbClr val="FFFF00"/>
                </a:solidFill>
                <a:effectLst/>
                <a:latin typeface="Arial" panose="020B0604020202020204" pitchFamily="34" charset="0"/>
                <a:ea typeface="Calibri" panose="020F0502020204030204" pitchFamily="34" charset="0"/>
              </a:rPr>
              <a:t>HAVE YOU BEEN INVITED TO A PARTY BEFORE? </a:t>
            </a:r>
          </a:p>
          <a:p>
            <a:r>
              <a:rPr lang="en-GB" sz="1800" b="1" dirty="0">
                <a:solidFill>
                  <a:srgbClr val="FFFF00"/>
                </a:solidFill>
                <a:effectLst/>
                <a:latin typeface="Arial" panose="020B0604020202020204" pitchFamily="34" charset="0"/>
                <a:ea typeface="Calibri" panose="020F0502020204030204" pitchFamily="34" charset="0"/>
              </a:rPr>
              <a:t>JUST REFLECT, HOW DID YOU PREPARE FOR THAT PARTY?</a:t>
            </a:r>
            <a:endParaRPr lang="en-GB" b="1" dirty="0">
              <a:solidFill>
                <a:srgbClr val="FFFF00"/>
              </a:solidFill>
            </a:endParaRPr>
          </a:p>
        </p:txBody>
      </p:sp>
      <p:sp>
        <p:nvSpPr>
          <p:cNvPr id="10" name="TextBox 9">
            <a:extLst>
              <a:ext uri="{FF2B5EF4-FFF2-40B4-BE49-F238E27FC236}">
                <a16:creationId xmlns:a16="http://schemas.microsoft.com/office/drawing/2014/main" id="{D235AEE0-383C-4F77-B8AA-20ABA3CFEECC}"/>
              </a:ext>
            </a:extLst>
          </p:cNvPr>
          <p:cNvSpPr txBox="1"/>
          <p:nvPr/>
        </p:nvSpPr>
        <p:spPr>
          <a:xfrm>
            <a:off x="1695758" y="1482682"/>
            <a:ext cx="9368040" cy="646331"/>
          </a:xfrm>
          <a:prstGeom prst="rect">
            <a:avLst/>
          </a:prstGeom>
          <a:noFill/>
        </p:spPr>
        <p:txBody>
          <a:bodyPr wrap="square">
            <a:spAutoFit/>
          </a:bodyPr>
          <a:lstStyle/>
          <a:p>
            <a:r>
              <a:rPr lang="en-US" sz="3600" cap="all" dirty="0">
                <a:solidFill>
                  <a:schemeClr val="accent1"/>
                </a:solidFill>
                <a:latin typeface="+mj-lt"/>
                <a:ea typeface="+mj-ea"/>
                <a:cs typeface="+mj-cs"/>
              </a:rPr>
              <a:t>ARE WE GETTING ready for the great feast?</a:t>
            </a:r>
            <a:endParaRPr lang="en-GB" sz="3600" cap="all" dirty="0">
              <a:solidFill>
                <a:schemeClr val="accent1"/>
              </a:solidFill>
              <a:latin typeface="+mj-lt"/>
              <a:ea typeface="+mj-ea"/>
              <a:cs typeface="+mj-cs"/>
            </a:endParaRPr>
          </a:p>
        </p:txBody>
      </p:sp>
      <p:sp>
        <p:nvSpPr>
          <p:cNvPr id="24" name="TextBox 23">
            <a:extLst>
              <a:ext uri="{FF2B5EF4-FFF2-40B4-BE49-F238E27FC236}">
                <a16:creationId xmlns:a16="http://schemas.microsoft.com/office/drawing/2014/main" id="{E9A910DC-74FC-4EF5-BF3B-65626843429F}"/>
              </a:ext>
            </a:extLst>
          </p:cNvPr>
          <p:cNvSpPr txBox="1"/>
          <p:nvPr/>
        </p:nvSpPr>
        <p:spPr>
          <a:xfrm>
            <a:off x="-291664" y="174716"/>
            <a:ext cx="12483664" cy="1089529"/>
          </a:xfrm>
          <a:prstGeom prst="rect">
            <a:avLst/>
          </a:prstGeom>
        </p:spPr>
        <p:txBody>
          <a:bodyPr vert="horz" lIns="91440" tIns="45720" rIns="91440" bIns="45720" rtlCol="0" anchor="ctr">
            <a:noAutofit/>
          </a:bodyPr>
          <a:lstStyle>
            <a:lvl1pPr defTabSz="914400">
              <a:lnSpc>
                <a:spcPct val="90000"/>
              </a:lnSpc>
              <a:spcBef>
                <a:spcPct val="0"/>
              </a:spcBef>
              <a:buNone/>
              <a:defRPr sz="3600" b="1" cap="all" baseline="0">
                <a:solidFill>
                  <a:schemeClr val="accent4">
                    <a:lumMod val="50000"/>
                  </a:schemeClr>
                </a:solidFill>
                <a:effectLst/>
                <a:latin typeface="Arial" panose="020B0604020202020204" pitchFamily="34" charset="0"/>
                <a:ea typeface="Calibri" panose="020F0502020204030204" pitchFamily="34" charset="0"/>
                <a:cs typeface="+mj-cs"/>
              </a:defRPr>
            </a:lvl1pPr>
          </a:lstStyle>
          <a:p>
            <a:pPr algn="ctr"/>
            <a:r>
              <a:rPr lang="en-GB" dirty="0"/>
              <a:t>ARE WE LIKE THOSE WHO RESPONDED TO THE INVITATION?</a:t>
            </a:r>
          </a:p>
        </p:txBody>
      </p:sp>
      <p:sp>
        <p:nvSpPr>
          <p:cNvPr id="2" name="Title 4">
            <a:extLst>
              <a:ext uri="{FF2B5EF4-FFF2-40B4-BE49-F238E27FC236}">
                <a16:creationId xmlns:a16="http://schemas.microsoft.com/office/drawing/2014/main" id="{79608F35-FEFC-4D49-9C97-3715447BB880}"/>
              </a:ext>
            </a:extLst>
          </p:cNvPr>
          <p:cNvSpPr txBox="1">
            <a:spLocks/>
          </p:cNvSpPr>
          <p:nvPr/>
        </p:nvSpPr>
        <p:spPr>
          <a:xfrm>
            <a:off x="-19709" y="2322297"/>
            <a:ext cx="11750565" cy="480131"/>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gn="ctr"/>
            <a:r>
              <a:rPr lang="en-US" sz="2800" b="1" dirty="0">
                <a:solidFill>
                  <a:schemeClr val="accent4">
                    <a:lumMod val="75000"/>
                  </a:schemeClr>
                </a:solidFill>
                <a:latin typeface="Open Sans" panose="020B0606030504020204" pitchFamily="34" charset="0"/>
              </a:rPr>
              <a:t>"Happy Are Those Who Are Called To His Supper”- LUKE 14:15</a:t>
            </a:r>
            <a:endParaRPr lang="en-GB" sz="2800" b="1" dirty="0">
              <a:solidFill>
                <a:schemeClr val="accent4">
                  <a:lumMod val="75000"/>
                </a:schemeClr>
              </a:solidFill>
            </a:endParaRPr>
          </a:p>
        </p:txBody>
      </p:sp>
      <p:sp>
        <p:nvSpPr>
          <p:cNvPr id="3" name="TextBox 2">
            <a:extLst>
              <a:ext uri="{FF2B5EF4-FFF2-40B4-BE49-F238E27FC236}">
                <a16:creationId xmlns:a16="http://schemas.microsoft.com/office/drawing/2014/main" id="{4AB43071-EC4D-4C6F-A949-A253A438CD9B}"/>
              </a:ext>
            </a:extLst>
          </p:cNvPr>
          <p:cNvSpPr txBox="1"/>
          <p:nvPr/>
        </p:nvSpPr>
        <p:spPr>
          <a:xfrm>
            <a:off x="-208896" y="2963268"/>
            <a:ext cx="11750565" cy="523220"/>
          </a:xfrm>
          <a:prstGeom prst="rect">
            <a:avLst/>
          </a:prstGeom>
          <a:noFill/>
        </p:spPr>
        <p:txBody>
          <a:bodyPr wrap="square">
            <a:spAutoFit/>
          </a:bodyPr>
          <a:lstStyle/>
          <a:p>
            <a:pPr algn="ctr"/>
            <a:r>
              <a:rPr lang="en-US" sz="2800" b="1" dirty="0">
                <a:solidFill>
                  <a:srgbClr val="00B0F0"/>
                </a:solidFill>
                <a:latin typeface="Abadi" panose="020B0604020104020204" pitchFamily="34" charset="0"/>
              </a:rPr>
              <a:t>HOW CAN WE PREPARE AND GET READY FOR THE GREAT FEAST?</a:t>
            </a:r>
            <a:endParaRPr lang="en-GB" sz="2800" b="1" dirty="0">
              <a:solidFill>
                <a:srgbClr val="00B0F0"/>
              </a:solidFill>
              <a:latin typeface="Abadi" panose="020B0604020104020204" pitchFamily="34" charset="0"/>
            </a:endParaRPr>
          </a:p>
        </p:txBody>
      </p:sp>
      <p:sp>
        <p:nvSpPr>
          <p:cNvPr id="4" name="TextBox 3">
            <a:extLst>
              <a:ext uri="{FF2B5EF4-FFF2-40B4-BE49-F238E27FC236}">
                <a16:creationId xmlns:a16="http://schemas.microsoft.com/office/drawing/2014/main" id="{4F282EA6-0E94-418D-ADBA-629418E0D8BD}"/>
              </a:ext>
            </a:extLst>
          </p:cNvPr>
          <p:cNvSpPr txBox="1"/>
          <p:nvPr/>
        </p:nvSpPr>
        <p:spPr>
          <a:xfrm>
            <a:off x="-599089" y="3643710"/>
            <a:ext cx="11750565" cy="523220"/>
          </a:xfrm>
          <a:prstGeom prst="rect">
            <a:avLst/>
          </a:prstGeom>
          <a:noFill/>
        </p:spPr>
        <p:txBody>
          <a:bodyPr wrap="square">
            <a:spAutoFit/>
          </a:bodyPr>
          <a:lstStyle/>
          <a:p>
            <a:pPr algn="ctr"/>
            <a:r>
              <a:rPr lang="en-US" sz="2800" b="1" dirty="0">
                <a:solidFill>
                  <a:schemeClr val="accent5">
                    <a:lumMod val="50000"/>
                  </a:schemeClr>
                </a:solidFill>
                <a:latin typeface="Abadi" panose="020B0604020104020204" pitchFamily="34" charset="0"/>
              </a:rPr>
              <a:t>BY KNOWING GOD’S WILL THROUGH HOLY SCRIPTURES</a:t>
            </a:r>
            <a:endParaRPr lang="en-GB" sz="2800" b="1" dirty="0">
              <a:solidFill>
                <a:schemeClr val="accent5">
                  <a:lumMod val="50000"/>
                </a:schemeClr>
              </a:solidFill>
              <a:latin typeface="Abadi" panose="020B0604020104020204" pitchFamily="34" charset="0"/>
            </a:endParaRPr>
          </a:p>
        </p:txBody>
      </p:sp>
      <p:sp>
        <p:nvSpPr>
          <p:cNvPr id="5" name="TextBox 4">
            <a:extLst>
              <a:ext uri="{FF2B5EF4-FFF2-40B4-BE49-F238E27FC236}">
                <a16:creationId xmlns:a16="http://schemas.microsoft.com/office/drawing/2014/main" id="{ADE1C692-E5E0-4C16-9B7A-78E1F07F32A8}"/>
              </a:ext>
            </a:extLst>
          </p:cNvPr>
          <p:cNvSpPr txBox="1"/>
          <p:nvPr/>
        </p:nvSpPr>
        <p:spPr>
          <a:xfrm>
            <a:off x="-599089" y="4297463"/>
            <a:ext cx="11750565" cy="523220"/>
          </a:xfrm>
          <a:prstGeom prst="rect">
            <a:avLst/>
          </a:prstGeom>
          <a:noFill/>
        </p:spPr>
        <p:txBody>
          <a:bodyPr wrap="square">
            <a:spAutoFit/>
          </a:bodyPr>
          <a:lstStyle/>
          <a:p>
            <a:pPr algn="ctr"/>
            <a:r>
              <a:rPr lang="en-US" sz="2800" b="1" dirty="0">
                <a:solidFill>
                  <a:schemeClr val="accent5">
                    <a:lumMod val="50000"/>
                  </a:schemeClr>
                </a:solidFill>
                <a:latin typeface="Abadi" panose="020B0604020104020204" pitchFamily="34" charset="0"/>
              </a:rPr>
              <a:t>BY LIVING IN THE HOLY SPIRIT - FOLLOWING JESUS</a:t>
            </a:r>
            <a:endParaRPr lang="en-GB" sz="2800" b="1" dirty="0">
              <a:solidFill>
                <a:schemeClr val="accent5">
                  <a:lumMod val="50000"/>
                </a:schemeClr>
              </a:solidFill>
              <a:latin typeface="Abadi" panose="020B0604020104020204" pitchFamily="34" charset="0"/>
            </a:endParaRPr>
          </a:p>
        </p:txBody>
      </p:sp>
      <p:sp>
        <p:nvSpPr>
          <p:cNvPr id="6" name="TextBox 5">
            <a:extLst>
              <a:ext uri="{FF2B5EF4-FFF2-40B4-BE49-F238E27FC236}">
                <a16:creationId xmlns:a16="http://schemas.microsoft.com/office/drawing/2014/main" id="{831C22BB-631E-43BA-A5C8-11AE38170549}"/>
              </a:ext>
            </a:extLst>
          </p:cNvPr>
          <p:cNvSpPr txBox="1"/>
          <p:nvPr/>
        </p:nvSpPr>
        <p:spPr>
          <a:xfrm>
            <a:off x="-388883" y="5008212"/>
            <a:ext cx="11750565" cy="523220"/>
          </a:xfrm>
          <a:prstGeom prst="rect">
            <a:avLst/>
          </a:prstGeom>
          <a:noFill/>
        </p:spPr>
        <p:txBody>
          <a:bodyPr wrap="square">
            <a:spAutoFit/>
          </a:bodyPr>
          <a:lstStyle/>
          <a:p>
            <a:pPr algn="ctr"/>
            <a:r>
              <a:rPr lang="en-US" sz="2800" b="1" dirty="0">
                <a:solidFill>
                  <a:schemeClr val="accent5">
                    <a:lumMod val="50000"/>
                  </a:schemeClr>
                </a:solidFill>
                <a:latin typeface="Abadi" panose="020B0604020104020204" pitchFamily="34" charset="0"/>
              </a:rPr>
              <a:t>THE SCARAMENTS OF THE CHURCH</a:t>
            </a:r>
            <a:endParaRPr lang="en-GB" sz="2800" b="1" dirty="0">
              <a:solidFill>
                <a:schemeClr val="accent5">
                  <a:lumMod val="50000"/>
                </a:schemeClr>
              </a:solidFill>
              <a:latin typeface="Abadi" panose="020B0604020104020204" pitchFamily="34" charset="0"/>
            </a:endParaRPr>
          </a:p>
        </p:txBody>
      </p:sp>
    </p:spTree>
    <p:custDataLst>
      <p:tags r:id="rId1"/>
    </p:custDataLst>
    <p:extLst>
      <p:ext uri="{BB962C8B-B14F-4D97-AF65-F5344CB8AC3E}">
        <p14:creationId xmlns:p14="http://schemas.microsoft.com/office/powerpoint/2010/main" val="101755928"/>
      </p:ext>
    </p:extLst>
  </p:cSld>
  <p:clrMapOvr>
    <a:masterClrMapping/>
  </p:clrMapOvr>
  <mc:AlternateContent xmlns:mc="http://schemas.openxmlformats.org/markup-compatibility/2006" xmlns:p14="http://schemas.microsoft.com/office/powerpoint/2010/main">
    <mc:Choice Requires="p14">
      <p:transition spd="slow" p14:dur="2000" advTm="44278"/>
    </mc:Choice>
    <mc:Fallback xmlns="">
      <p:transition spd="slow" advTm="442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0" grpId="0"/>
      <p:bldP spid="24" grpId="0"/>
      <p:bldP spid="2"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3F4EED89-2DF5-4107-977A-74CF72E3D3D8}"/>
              </a:ext>
            </a:extLst>
          </p:cNvPr>
          <p:cNvSpPr txBox="1"/>
          <p:nvPr/>
        </p:nvSpPr>
        <p:spPr>
          <a:xfrm>
            <a:off x="-472966" y="5591497"/>
            <a:ext cx="9070427" cy="584775"/>
          </a:xfrm>
          <a:prstGeom prst="rect">
            <a:avLst/>
          </a:prstGeom>
          <a:noFill/>
        </p:spPr>
        <p:txBody>
          <a:bodyPr wrap="square">
            <a:spAutoFit/>
          </a:bodyPr>
          <a:lstStyle/>
          <a:p>
            <a:pPr algn="ctr"/>
            <a:r>
              <a:rPr lang="en-US" sz="3200" b="1" i="0" dirty="0">
                <a:solidFill>
                  <a:srgbClr val="FFFF00"/>
                </a:solidFill>
                <a:effectLst/>
                <a:latin typeface="Abadi" panose="020B0604020104020204" pitchFamily="34" charset="0"/>
              </a:rPr>
              <a:t>“MANY ARE INVITED, BUT FEW ARE CHOSEN."</a:t>
            </a:r>
            <a:endParaRPr lang="en-GB" sz="3200" b="1" dirty="0">
              <a:solidFill>
                <a:srgbClr val="FFFF00"/>
              </a:solidFill>
            </a:endParaRPr>
          </a:p>
        </p:txBody>
      </p:sp>
      <p:sp>
        <p:nvSpPr>
          <p:cNvPr id="21" name="TextBox 20">
            <a:extLst>
              <a:ext uri="{FF2B5EF4-FFF2-40B4-BE49-F238E27FC236}">
                <a16:creationId xmlns:a16="http://schemas.microsoft.com/office/drawing/2014/main" id="{F358E6A6-3890-4E4B-97C5-8B49A29E58AA}"/>
              </a:ext>
            </a:extLst>
          </p:cNvPr>
          <p:cNvSpPr txBox="1"/>
          <p:nvPr/>
        </p:nvSpPr>
        <p:spPr>
          <a:xfrm>
            <a:off x="5938345" y="5914662"/>
            <a:ext cx="6138040" cy="523220"/>
          </a:xfrm>
          <a:prstGeom prst="rect">
            <a:avLst/>
          </a:prstGeom>
          <a:noFill/>
        </p:spPr>
        <p:txBody>
          <a:bodyPr wrap="square">
            <a:spAutoFit/>
          </a:bodyPr>
          <a:lstStyle/>
          <a:p>
            <a:r>
              <a:rPr lang="en-US" sz="2800" b="1" i="0" dirty="0">
                <a:solidFill>
                  <a:srgbClr val="FFFF00"/>
                </a:solidFill>
                <a:effectLst/>
                <a:latin typeface="Abadi" panose="020B0604020104020204" pitchFamily="34" charset="0"/>
              </a:rPr>
              <a:t>Let us strive to be the chosen ones!</a:t>
            </a:r>
            <a:endParaRPr lang="en-GB" sz="2800" b="1" dirty="0">
              <a:solidFill>
                <a:srgbClr val="FFFF00"/>
              </a:solidFill>
            </a:endParaRPr>
          </a:p>
        </p:txBody>
      </p:sp>
      <p:sp>
        <p:nvSpPr>
          <p:cNvPr id="5" name="TextBox 4">
            <a:extLst>
              <a:ext uri="{FF2B5EF4-FFF2-40B4-BE49-F238E27FC236}">
                <a16:creationId xmlns:a16="http://schemas.microsoft.com/office/drawing/2014/main" id="{C373A5AD-D157-4087-9B07-38A3707AD3BD}"/>
              </a:ext>
            </a:extLst>
          </p:cNvPr>
          <p:cNvSpPr txBox="1"/>
          <p:nvPr/>
        </p:nvSpPr>
        <p:spPr>
          <a:xfrm>
            <a:off x="353495" y="189285"/>
            <a:ext cx="11286791" cy="461665"/>
          </a:xfrm>
          <a:prstGeom prst="rect">
            <a:avLst/>
          </a:prstGeom>
          <a:noFill/>
        </p:spPr>
        <p:txBody>
          <a:bodyPr wrap="square">
            <a:spAutoFit/>
          </a:bodyPr>
          <a:lstStyle/>
          <a:p>
            <a:r>
              <a:rPr lang="en-GB" sz="1800" b="1" dirty="0">
                <a:effectLst/>
                <a:latin typeface="Arial" panose="020B0604020202020204" pitchFamily="34" charset="0"/>
                <a:ea typeface="Calibri" panose="020F0502020204030204" pitchFamily="34" charset="0"/>
              </a:rPr>
              <a:t> </a:t>
            </a:r>
            <a:r>
              <a:rPr lang="en-GB" sz="2400" b="1" dirty="0">
                <a:solidFill>
                  <a:srgbClr val="FF0000"/>
                </a:solidFill>
                <a:effectLst/>
                <a:latin typeface="Arial" panose="020B0604020202020204" pitchFamily="34" charset="0"/>
                <a:ea typeface="Calibri" panose="020F0502020204030204" pitchFamily="34" charset="0"/>
              </a:rPr>
              <a:t>THE </a:t>
            </a:r>
            <a:r>
              <a:rPr lang="en-GB" sz="2400" b="1" dirty="0">
                <a:solidFill>
                  <a:srgbClr val="FF0000"/>
                </a:solidFill>
                <a:latin typeface="Arial" panose="020B0604020202020204" pitchFamily="34" charset="0"/>
                <a:ea typeface="Calibri" panose="020F0502020204030204" pitchFamily="34" charset="0"/>
              </a:rPr>
              <a:t>SACRAMENTS OF THE CHURCH </a:t>
            </a:r>
            <a:r>
              <a:rPr lang="en-GB" sz="1800" b="1" dirty="0">
                <a:effectLst/>
                <a:latin typeface="Arial" panose="020B0604020202020204" pitchFamily="34" charset="0"/>
                <a:ea typeface="Calibri" panose="020F0502020204030204" pitchFamily="34" charset="0"/>
              </a:rPr>
              <a:t>PREPARE US FOR THE KINGDOM OF HEAVEN</a:t>
            </a:r>
            <a:endParaRPr lang="en-GB" b="1" dirty="0"/>
          </a:p>
        </p:txBody>
      </p:sp>
      <p:sp>
        <p:nvSpPr>
          <p:cNvPr id="18" name="TextBox 17">
            <a:extLst>
              <a:ext uri="{FF2B5EF4-FFF2-40B4-BE49-F238E27FC236}">
                <a16:creationId xmlns:a16="http://schemas.microsoft.com/office/drawing/2014/main" id="{5084A3BF-D958-4910-8FA9-8FECD4268089}"/>
              </a:ext>
            </a:extLst>
          </p:cNvPr>
          <p:cNvSpPr txBox="1"/>
          <p:nvPr/>
        </p:nvSpPr>
        <p:spPr>
          <a:xfrm>
            <a:off x="7710239" y="2811033"/>
            <a:ext cx="2818190" cy="1477328"/>
          </a:xfrm>
          <a:prstGeom prst="rect">
            <a:avLst/>
          </a:prstGeom>
          <a:noFill/>
        </p:spPr>
        <p:txBody>
          <a:bodyPr wrap="square">
            <a:spAutoFit/>
          </a:bodyPr>
          <a:lstStyle/>
          <a:p>
            <a:r>
              <a:rPr lang="en-GB" b="1" dirty="0">
                <a:latin typeface="Arial" panose="020B0604020202020204" pitchFamily="34" charset="0"/>
                <a:ea typeface="Calibri" panose="020F0502020204030204" pitchFamily="34" charset="0"/>
              </a:rPr>
              <a:t>4. CONFIRMATION</a:t>
            </a:r>
          </a:p>
          <a:p>
            <a:r>
              <a:rPr lang="en-GB" b="1" dirty="0">
                <a:latin typeface="Arial" panose="020B0604020202020204" pitchFamily="34" charset="0"/>
                <a:ea typeface="Calibri" panose="020F0502020204030204" pitchFamily="34" charset="0"/>
              </a:rPr>
              <a:t>- EMPOWERS US WITH </a:t>
            </a:r>
          </a:p>
          <a:p>
            <a:r>
              <a:rPr lang="en-GB" b="1" dirty="0">
                <a:latin typeface="Arial" panose="020B0604020202020204" pitchFamily="34" charset="0"/>
                <a:ea typeface="Calibri" panose="020F0502020204030204" pitchFamily="34" charset="0"/>
              </a:rPr>
              <a:t>THE GIFTS OF </a:t>
            </a:r>
          </a:p>
          <a:p>
            <a:r>
              <a:rPr lang="en-GB" b="1" dirty="0">
                <a:latin typeface="Arial" panose="020B0604020202020204" pitchFamily="34" charset="0"/>
                <a:ea typeface="Calibri" panose="020F0502020204030204" pitchFamily="34" charset="0"/>
              </a:rPr>
              <a:t>THE HOLY SPIRIT ,OUR GUIDE</a:t>
            </a:r>
            <a:endParaRPr lang="en-GB" dirty="0"/>
          </a:p>
        </p:txBody>
      </p:sp>
      <p:sp>
        <p:nvSpPr>
          <p:cNvPr id="20" name="TextBox 19">
            <a:extLst>
              <a:ext uri="{FF2B5EF4-FFF2-40B4-BE49-F238E27FC236}">
                <a16:creationId xmlns:a16="http://schemas.microsoft.com/office/drawing/2014/main" id="{3EA1AF3F-D759-4D09-8E8B-244AAED45877}"/>
              </a:ext>
            </a:extLst>
          </p:cNvPr>
          <p:cNvSpPr txBox="1"/>
          <p:nvPr/>
        </p:nvSpPr>
        <p:spPr>
          <a:xfrm>
            <a:off x="727754" y="4869002"/>
            <a:ext cx="6332482" cy="369332"/>
          </a:xfrm>
          <a:prstGeom prst="rect">
            <a:avLst/>
          </a:prstGeom>
          <a:noFill/>
        </p:spPr>
        <p:txBody>
          <a:bodyPr wrap="square">
            <a:spAutoFit/>
          </a:bodyPr>
          <a:lstStyle/>
          <a:p>
            <a:r>
              <a:rPr lang="en-GB" b="1" dirty="0">
                <a:latin typeface="Arial" panose="020B0604020202020204" pitchFamily="34" charset="0"/>
                <a:ea typeface="Calibri" panose="020F0502020204030204" pitchFamily="34" charset="0"/>
              </a:rPr>
              <a:t>5. MARRIAGE</a:t>
            </a:r>
            <a:endParaRPr lang="en-GB" dirty="0"/>
          </a:p>
        </p:txBody>
      </p:sp>
      <p:sp>
        <p:nvSpPr>
          <p:cNvPr id="23" name="TextBox 22">
            <a:extLst>
              <a:ext uri="{FF2B5EF4-FFF2-40B4-BE49-F238E27FC236}">
                <a16:creationId xmlns:a16="http://schemas.microsoft.com/office/drawing/2014/main" id="{71463CE2-EA49-4C62-83F8-5B7D563D98BA}"/>
              </a:ext>
            </a:extLst>
          </p:cNvPr>
          <p:cNvSpPr txBox="1"/>
          <p:nvPr/>
        </p:nvSpPr>
        <p:spPr>
          <a:xfrm>
            <a:off x="4755091" y="4606945"/>
            <a:ext cx="6332482" cy="369332"/>
          </a:xfrm>
          <a:prstGeom prst="rect">
            <a:avLst/>
          </a:prstGeom>
          <a:noFill/>
        </p:spPr>
        <p:txBody>
          <a:bodyPr wrap="square">
            <a:spAutoFit/>
          </a:bodyPr>
          <a:lstStyle/>
          <a:p>
            <a:r>
              <a:rPr lang="en-GB" b="1" dirty="0">
                <a:latin typeface="Arial" panose="020B0604020202020204" pitchFamily="34" charset="0"/>
                <a:ea typeface="Calibri" panose="020F0502020204030204" pitchFamily="34" charset="0"/>
              </a:rPr>
              <a:t>6. ANNOINTING OF THE SICK</a:t>
            </a:r>
            <a:endParaRPr lang="en-GB" dirty="0"/>
          </a:p>
        </p:txBody>
      </p:sp>
      <p:sp>
        <p:nvSpPr>
          <p:cNvPr id="24" name="TextBox 23">
            <a:extLst>
              <a:ext uri="{FF2B5EF4-FFF2-40B4-BE49-F238E27FC236}">
                <a16:creationId xmlns:a16="http://schemas.microsoft.com/office/drawing/2014/main" id="{5BFA1FF1-AA80-4DBC-AC8A-1EFF46303CC3}"/>
              </a:ext>
            </a:extLst>
          </p:cNvPr>
          <p:cNvSpPr txBox="1"/>
          <p:nvPr/>
        </p:nvSpPr>
        <p:spPr>
          <a:xfrm>
            <a:off x="9365380" y="4891471"/>
            <a:ext cx="6332482" cy="369332"/>
          </a:xfrm>
          <a:prstGeom prst="rect">
            <a:avLst/>
          </a:prstGeom>
          <a:noFill/>
        </p:spPr>
        <p:txBody>
          <a:bodyPr wrap="square">
            <a:spAutoFit/>
          </a:bodyPr>
          <a:lstStyle/>
          <a:p>
            <a:r>
              <a:rPr lang="en-GB" b="1" dirty="0">
                <a:latin typeface="Arial" panose="020B0604020202020204" pitchFamily="34" charset="0"/>
                <a:ea typeface="Calibri" panose="020F0502020204030204" pitchFamily="34" charset="0"/>
              </a:rPr>
              <a:t>7. HOLY ORDERS</a:t>
            </a:r>
            <a:endParaRPr lang="en-GB" dirty="0"/>
          </a:p>
        </p:txBody>
      </p:sp>
      <p:pic>
        <p:nvPicPr>
          <p:cNvPr id="17" name="Picture 16">
            <a:extLst>
              <a:ext uri="{FF2B5EF4-FFF2-40B4-BE49-F238E27FC236}">
                <a16:creationId xmlns:a16="http://schemas.microsoft.com/office/drawing/2014/main" id="{CDE80D1B-3AF0-47F3-A63A-EBACD5C6C3D9}"/>
              </a:ext>
            </a:extLst>
          </p:cNvPr>
          <p:cNvPicPr>
            <a:picLocks noChangeAspect="1"/>
          </p:cNvPicPr>
          <p:nvPr/>
        </p:nvPicPr>
        <p:blipFill>
          <a:blip r:embed="rId3"/>
          <a:stretch>
            <a:fillRect/>
          </a:stretch>
        </p:blipFill>
        <p:spPr>
          <a:xfrm>
            <a:off x="294287" y="856303"/>
            <a:ext cx="1304844" cy="1311570"/>
          </a:xfrm>
          <a:prstGeom prst="rect">
            <a:avLst/>
          </a:prstGeom>
        </p:spPr>
      </p:pic>
      <p:pic>
        <p:nvPicPr>
          <p:cNvPr id="26" name="Picture 25">
            <a:extLst>
              <a:ext uri="{FF2B5EF4-FFF2-40B4-BE49-F238E27FC236}">
                <a16:creationId xmlns:a16="http://schemas.microsoft.com/office/drawing/2014/main" id="{922C0229-58FA-42A5-9374-0220487DD57E}"/>
              </a:ext>
            </a:extLst>
          </p:cNvPr>
          <p:cNvPicPr>
            <a:picLocks noChangeAspect="1"/>
          </p:cNvPicPr>
          <p:nvPr/>
        </p:nvPicPr>
        <p:blipFill>
          <a:blip r:embed="rId4"/>
          <a:stretch>
            <a:fillRect/>
          </a:stretch>
        </p:blipFill>
        <p:spPr>
          <a:xfrm>
            <a:off x="353495" y="2861268"/>
            <a:ext cx="1310076" cy="1281750"/>
          </a:xfrm>
          <a:prstGeom prst="rect">
            <a:avLst/>
          </a:prstGeom>
        </p:spPr>
      </p:pic>
      <p:pic>
        <p:nvPicPr>
          <p:cNvPr id="27" name="Picture 26">
            <a:extLst>
              <a:ext uri="{FF2B5EF4-FFF2-40B4-BE49-F238E27FC236}">
                <a16:creationId xmlns:a16="http://schemas.microsoft.com/office/drawing/2014/main" id="{643311D7-DA69-461E-BE1A-DF033411068B}"/>
              </a:ext>
            </a:extLst>
          </p:cNvPr>
          <p:cNvPicPr>
            <a:picLocks noChangeAspect="1"/>
          </p:cNvPicPr>
          <p:nvPr/>
        </p:nvPicPr>
        <p:blipFill>
          <a:blip r:embed="rId5"/>
          <a:stretch>
            <a:fillRect/>
          </a:stretch>
        </p:blipFill>
        <p:spPr>
          <a:xfrm>
            <a:off x="6472767" y="2811033"/>
            <a:ext cx="1174937" cy="1281750"/>
          </a:xfrm>
          <a:prstGeom prst="rect">
            <a:avLst/>
          </a:prstGeom>
        </p:spPr>
      </p:pic>
      <p:pic>
        <p:nvPicPr>
          <p:cNvPr id="28" name="Picture 27">
            <a:extLst>
              <a:ext uri="{FF2B5EF4-FFF2-40B4-BE49-F238E27FC236}">
                <a16:creationId xmlns:a16="http://schemas.microsoft.com/office/drawing/2014/main" id="{C2194C63-31B2-4B44-B819-1EF7282B440D}"/>
              </a:ext>
            </a:extLst>
          </p:cNvPr>
          <p:cNvPicPr>
            <a:picLocks noChangeAspect="1"/>
          </p:cNvPicPr>
          <p:nvPr/>
        </p:nvPicPr>
        <p:blipFill>
          <a:blip r:embed="rId6"/>
          <a:stretch>
            <a:fillRect/>
          </a:stretch>
        </p:blipFill>
        <p:spPr>
          <a:xfrm>
            <a:off x="5082276" y="1039072"/>
            <a:ext cx="1174938" cy="1228344"/>
          </a:xfrm>
          <a:prstGeom prst="rect">
            <a:avLst/>
          </a:prstGeom>
        </p:spPr>
      </p:pic>
      <p:sp>
        <p:nvSpPr>
          <p:cNvPr id="29" name="TextBox 28">
            <a:extLst>
              <a:ext uri="{FF2B5EF4-FFF2-40B4-BE49-F238E27FC236}">
                <a16:creationId xmlns:a16="http://schemas.microsoft.com/office/drawing/2014/main" id="{B4120CD4-8462-49FA-AD19-629EE03239E3}"/>
              </a:ext>
            </a:extLst>
          </p:cNvPr>
          <p:cNvSpPr txBox="1"/>
          <p:nvPr/>
        </p:nvSpPr>
        <p:spPr>
          <a:xfrm>
            <a:off x="1599131" y="850773"/>
            <a:ext cx="1720887" cy="677108"/>
          </a:xfrm>
          <a:prstGeom prst="rect">
            <a:avLst/>
          </a:prstGeom>
          <a:noFill/>
        </p:spPr>
        <p:txBody>
          <a:bodyPr wrap="square" rtlCol="0">
            <a:spAutoFit/>
          </a:bodyPr>
          <a:lstStyle/>
          <a:p>
            <a:pPr marL="342900" indent="-342900">
              <a:buAutoNum type="arabicPeriod"/>
            </a:pPr>
            <a:r>
              <a:rPr lang="en-US" sz="2000" b="1" i="0" dirty="0">
                <a:solidFill>
                  <a:srgbClr val="000000"/>
                </a:solidFill>
                <a:effectLst/>
                <a:latin typeface="Abadi" panose="020B0604020104020204" pitchFamily="34" charset="0"/>
              </a:rPr>
              <a:t>BAPTISM </a:t>
            </a:r>
          </a:p>
          <a:p>
            <a:endParaRPr lang="en-GB" dirty="0"/>
          </a:p>
        </p:txBody>
      </p:sp>
      <p:sp>
        <p:nvSpPr>
          <p:cNvPr id="25" name="TextBox 24">
            <a:extLst>
              <a:ext uri="{FF2B5EF4-FFF2-40B4-BE49-F238E27FC236}">
                <a16:creationId xmlns:a16="http://schemas.microsoft.com/office/drawing/2014/main" id="{172796DB-6EB9-4DB8-AB39-F6AE93406963}"/>
              </a:ext>
            </a:extLst>
          </p:cNvPr>
          <p:cNvSpPr txBox="1"/>
          <p:nvPr/>
        </p:nvSpPr>
        <p:spPr>
          <a:xfrm>
            <a:off x="1599131" y="1266265"/>
            <a:ext cx="4173269" cy="923330"/>
          </a:xfrm>
          <a:prstGeom prst="rect">
            <a:avLst/>
          </a:prstGeom>
          <a:noFill/>
        </p:spPr>
        <p:txBody>
          <a:bodyPr wrap="square">
            <a:spAutoFit/>
          </a:bodyPr>
          <a:lstStyle/>
          <a:p>
            <a:r>
              <a:rPr lang="en-US" b="0" i="0" dirty="0">
                <a:solidFill>
                  <a:srgbClr val="000000"/>
                </a:solidFill>
                <a:effectLst/>
                <a:latin typeface="system-ui"/>
              </a:rPr>
              <a:t> </a:t>
            </a:r>
            <a:r>
              <a:rPr lang="en-US" b="1" dirty="0">
                <a:latin typeface="Arial" panose="020B0604020202020204" pitchFamily="34" charset="0"/>
              </a:rPr>
              <a:t>WE ARE INVITED AND  </a:t>
            </a:r>
          </a:p>
          <a:p>
            <a:r>
              <a:rPr lang="en-GB" sz="1800" b="1" dirty="0">
                <a:effectLst/>
                <a:latin typeface="Arial" panose="020B0604020202020204" pitchFamily="34" charset="0"/>
                <a:ea typeface="Calibri" panose="020F0502020204030204" pitchFamily="34" charset="0"/>
              </a:rPr>
              <a:t>CLOTHED IN CHRIST  </a:t>
            </a:r>
          </a:p>
          <a:p>
            <a:r>
              <a:rPr lang="en-GB" sz="1800" b="1" dirty="0">
                <a:effectLst/>
                <a:latin typeface="Arial" panose="020B0604020202020204" pitchFamily="34" charset="0"/>
                <a:ea typeface="Calibri" panose="020F0502020204030204" pitchFamily="34" charset="0"/>
              </a:rPr>
              <a:t>- CITIZENS OF HEAVEN.</a:t>
            </a:r>
          </a:p>
        </p:txBody>
      </p:sp>
      <p:sp>
        <p:nvSpPr>
          <p:cNvPr id="30" name="TextBox 29">
            <a:extLst>
              <a:ext uri="{FF2B5EF4-FFF2-40B4-BE49-F238E27FC236}">
                <a16:creationId xmlns:a16="http://schemas.microsoft.com/office/drawing/2014/main" id="{43C268C3-C57B-45C7-BAB9-5C25F20161E4}"/>
              </a:ext>
            </a:extLst>
          </p:cNvPr>
          <p:cNvSpPr txBox="1"/>
          <p:nvPr/>
        </p:nvSpPr>
        <p:spPr>
          <a:xfrm>
            <a:off x="1663571" y="2789759"/>
            <a:ext cx="2617608" cy="369332"/>
          </a:xfrm>
          <a:prstGeom prst="rect">
            <a:avLst/>
          </a:prstGeom>
          <a:noFill/>
        </p:spPr>
        <p:txBody>
          <a:bodyPr wrap="square">
            <a:spAutoFit/>
          </a:bodyPr>
          <a:lstStyle/>
          <a:p>
            <a:r>
              <a:rPr lang="en-GB" sz="1800" b="1" dirty="0">
                <a:effectLst/>
                <a:latin typeface="Arial" panose="020B0604020202020204" pitchFamily="34" charset="0"/>
                <a:ea typeface="Calibri" panose="020F0502020204030204" pitchFamily="34" charset="0"/>
              </a:rPr>
              <a:t>2. HOLY EUCHARIST </a:t>
            </a:r>
            <a:endParaRPr lang="en-GB" dirty="0"/>
          </a:p>
        </p:txBody>
      </p:sp>
      <p:sp>
        <p:nvSpPr>
          <p:cNvPr id="6" name="TextBox 5">
            <a:extLst>
              <a:ext uri="{FF2B5EF4-FFF2-40B4-BE49-F238E27FC236}">
                <a16:creationId xmlns:a16="http://schemas.microsoft.com/office/drawing/2014/main" id="{2B005FFA-03B2-4A2A-B6B2-0A4CA88E835A}"/>
              </a:ext>
            </a:extLst>
          </p:cNvPr>
          <p:cNvSpPr txBox="1"/>
          <p:nvPr/>
        </p:nvSpPr>
        <p:spPr>
          <a:xfrm>
            <a:off x="1663571" y="3113800"/>
            <a:ext cx="3698014" cy="1200329"/>
          </a:xfrm>
          <a:prstGeom prst="rect">
            <a:avLst/>
          </a:prstGeom>
          <a:noFill/>
        </p:spPr>
        <p:txBody>
          <a:bodyPr wrap="square">
            <a:spAutoFit/>
          </a:bodyPr>
          <a:lstStyle/>
          <a:p>
            <a:r>
              <a:rPr lang="en-US" b="0" i="0" dirty="0">
                <a:solidFill>
                  <a:srgbClr val="000000"/>
                </a:solidFill>
                <a:effectLst/>
                <a:latin typeface="system-ui"/>
              </a:rPr>
              <a:t> </a:t>
            </a:r>
            <a:r>
              <a:rPr lang="en-GB" b="1" dirty="0">
                <a:latin typeface="Arial" panose="020B0604020202020204" pitchFamily="34" charset="0"/>
                <a:ea typeface="Calibri" panose="020F0502020204030204" pitchFamily="34" charset="0"/>
              </a:rPr>
              <a:t>PROVIDES US ETERNAL FOOD - JESUS IN HIS BODY AND BLOOD,</a:t>
            </a:r>
            <a:r>
              <a:rPr lang="en-GB" sz="1800" b="1" dirty="0">
                <a:effectLst/>
                <a:latin typeface="Arial" panose="020B0604020202020204" pitchFamily="34" charset="0"/>
                <a:ea typeface="Calibri" panose="020F0502020204030204" pitchFamily="34" charset="0"/>
              </a:rPr>
              <a:t> TRANSFORMING US LIKE CHRIST</a:t>
            </a:r>
            <a:r>
              <a:rPr lang="en-GB" b="1" dirty="0">
                <a:latin typeface="Arial" panose="020B0604020202020204" pitchFamily="34" charset="0"/>
                <a:ea typeface="Calibri" panose="020F0502020204030204" pitchFamily="34" charset="0"/>
              </a:rPr>
              <a:t> </a:t>
            </a:r>
            <a:endParaRPr lang="en-GB" sz="1800" b="1" dirty="0">
              <a:effectLst/>
              <a:latin typeface="Arial" panose="020B0604020202020204" pitchFamily="34" charset="0"/>
              <a:ea typeface="Calibri" panose="020F0502020204030204" pitchFamily="34" charset="0"/>
            </a:endParaRPr>
          </a:p>
        </p:txBody>
      </p:sp>
      <p:sp>
        <p:nvSpPr>
          <p:cNvPr id="32" name="TextBox 31">
            <a:extLst>
              <a:ext uri="{FF2B5EF4-FFF2-40B4-BE49-F238E27FC236}">
                <a16:creationId xmlns:a16="http://schemas.microsoft.com/office/drawing/2014/main" id="{F2121F45-5E1F-4EED-ACF3-F81293689917}"/>
              </a:ext>
            </a:extLst>
          </p:cNvPr>
          <p:cNvSpPr txBox="1"/>
          <p:nvPr/>
        </p:nvSpPr>
        <p:spPr>
          <a:xfrm>
            <a:off x="6342317" y="1319295"/>
            <a:ext cx="5471623" cy="1200329"/>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RESTORES US BACK TO CHRIST.</a:t>
            </a:r>
          </a:p>
          <a:p>
            <a:r>
              <a:rPr lang="en-US" b="1" dirty="0">
                <a:latin typeface="Arial" panose="020B0604020202020204" pitchFamily="34" charset="0"/>
                <a:cs typeface="Arial" panose="020B0604020202020204" pitchFamily="34" charset="0"/>
              </a:rPr>
              <a:t>HAVE WE MADE OUR CLOTH DIRTY BY DISOBEYING GOD? </a:t>
            </a:r>
          </a:p>
          <a:p>
            <a:r>
              <a:rPr lang="en-US" b="1" dirty="0">
                <a:latin typeface="Arial" panose="020B0604020202020204" pitchFamily="34" charset="0"/>
                <a:cs typeface="Arial" panose="020B0604020202020204" pitchFamily="34" charset="0"/>
              </a:rPr>
              <a:t>IF SO, REPENT IN TRUE HEART AND CONFESS</a:t>
            </a:r>
            <a:r>
              <a:rPr lang="en-US" dirty="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0B35E14D-6160-487E-9569-C9C88DDC9FF5}"/>
              </a:ext>
            </a:extLst>
          </p:cNvPr>
          <p:cNvSpPr txBox="1"/>
          <p:nvPr/>
        </p:nvSpPr>
        <p:spPr>
          <a:xfrm>
            <a:off x="6251691" y="1006475"/>
            <a:ext cx="8113986" cy="369332"/>
          </a:xfrm>
          <a:prstGeom prst="rect">
            <a:avLst/>
          </a:prstGeom>
          <a:noFill/>
        </p:spPr>
        <p:txBody>
          <a:bodyPr wrap="square">
            <a:spAutoFit/>
          </a:bodyPr>
          <a:lstStyle/>
          <a:p>
            <a:r>
              <a:rPr lang="en-GB" b="1" dirty="0">
                <a:latin typeface="Arial" panose="020B0604020202020204" pitchFamily="34" charset="0"/>
                <a:ea typeface="Calibri" panose="020F0502020204030204" pitchFamily="34" charset="0"/>
              </a:rPr>
              <a:t>3. RECONCILIATION : </a:t>
            </a:r>
            <a:endParaRPr lang="en-GB" dirty="0"/>
          </a:p>
        </p:txBody>
      </p:sp>
    </p:spTree>
    <p:custDataLst>
      <p:tags r:id="rId1"/>
    </p:custDataLst>
    <p:extLst>
      <p:ext uri="{BB962C8B-B14F-4D97-AF65-F5344CB8AC3E}">
        <p14:creationId xmlns:p14="http://schemas.microsoft.com/office/powerpoint/2010/main" val="2378801065"/>
      </p:ext>
    </p:extLst>
  </p:cSld>
  <p:clrMapOvr>
    <a:masterClrMapping/>
  </p:clrMapOvr>
  <mc:AlternateContent xmlns:mc="http://schemas.openxmlformats.org/markup-compatibility/2006" xmlns:p14="http://schemas.microsoft.com/office/powerpoint/2010/main">
    <mc:Choice Requires="p14">
      <p:transition spd="slow" p14:dur="2000" advTm="60599"/>
    </mc:Choice>
    <mc:Fallback xmlns="">
      <p:transition spd="slow" advTm="605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inVertical)">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arn(inVertical)">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barn(inVertical)">
                                      <p:cBhvr>
                                        <p:cTn id="38" dur="500"/>
                                        <p:tgtEl>
                                          <p:spTgt spid="28"/>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arn(inVertical)">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barn(inVertical)">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barn(inVertical)">
                                      <p:cBhvr>
                                        <p:cTn id="51" dur="500"/>
                                        <p:tgtEl>
                                          <p:spTgt spid="27"/>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arn(inVertical)">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barn(inVertical)">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barn(inVertical)">
                                      <p:cBhvr>
                                        <p:cTn id="69" dur="5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barn(inVertical)">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barn(inVertical)">
                                      <p:cBhvr>
                                        <p:cTn id="7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5" grpId="0"/>
      <p:bldP spid="18" grpId="0"/>
      <p:bldP spid="20" grpId="0"/>
      <p:bldP spid="23" grpId="0"/>
      <p:bldP spid="24" grpId="0"/>
      <p:bldP spid="29" grpId="0"/>
      <p:bldP spid="25" grpId="0"/>
      <p:bldP spid="30" grpId="0"/>
      <p:bldP spid="6" grpId="0"/>
      <p:bldP spid="3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402DA30-AAFB-4631-9843-CC23ADADF727}"/>
              </a:ext>
            </a:extLst>
          </p:cNvPr>
          <p:cNvSpPr txBox="1"/>
          <p:nvPr/>
        </p:nvSpPr>
        <p:spPr>
          <a:xfrm>
            <a:off x="2438423" y="5692567"/>
            <a:ext cx="8923259" cy="523220"/>
          </a:xfrm>
          <a:prstGeom prst="rect">
            <a:avLst/>
          </a:prstGeom>
          <a:noFill/>
        </p:spPr>
        <p:txBody>
          <a:bodyPr wrap="square">
            <a:spAutoFit/>
          </a:bodyPr>
          <a:lstStyle/>
          <a:p>
            <a:r>
              <a:rPr lang="en-GB" sz="2800" b="1" dirty="0">
                <a:solidFill>
                  <a:srgbClr val="FFFF00"/>
                </a:solidFill>
                <a:effectLst/>
                <a:latin typeface="Arial" panose="020B0604020202020204" pitchFamily="34" charset="0"/>
                <a:ea typeface="Calibri" panose="020F0502020204030204" pitchFamily="34" charset="0"/>
              </a:rPr>
              <a:t>SO LET’S DRESS UP AND GET READY !</a:t>
            </a:r>
            <a:endParaRPr lang="en-GB" sz="2800" b="1" dirty="0">
              <a:solidFill>
                <a:srgbClr val="FFFF00"/>
              </a:solidFill>
            </a:endParaRPr>
          </a:p>
        </p:txBody>
      </p:sp>
      <p:sp>
        <p:nvSpPr>
          <p:cNvPr id="14" name="TextBox 13">
            <a:extLst>
              <a:ext uri="{FF2B5EF4-FFF2-40B4-BE49-F238E27FC236}">
                <a16:creationId xmlns:a16="http://schemas.microsoft.com/office/drawing/2014/main" id="{F9CD3169-2EE9-4C5C-BB20-37D5AF2A3D8B}"/>
              </a:ext>
            </a:extLst>
          </p:cNvPr>
          <p:cNvSpPr txBox="1"/>
          <p:nvPr/>
        </p:nvSpPr>
        <p:spPr>
          <a:xfrm>
            <a:off x="294312" y="2871597"/>
            <a:ext cx="4056993" cy="1569660"/>
          </a:xfrm>
          <a:prstGeom prst="rect">
            <a:avLst/>
          </a:prstGeom>
          <a:noFill/>
        </p:spPr>
        <p:txBody>
          <a:bodyPr wrap="square">
            <a:spAutoFit/>
          </a:bodyPr>
          <a:lstStyle/>
          <a:p>
            <a:pPr algn="ctr"/>
            <a:r>
              <a:rPr lang="en-GB" sz="2400" b="1" dirty="0">
                <a:solidFill>
                  <a:srgbClr val="0070C0"/>
                </a:solidFill>
                <a:latin typeface="Arial" panose="020B0604020202020204" pitchFamily="34" charset="0"/>
                <a:ea typeface="Calibri" panose="020F0502020204030204" pitchFamily="34" charset="0"/>
              </a:rPr>
              <a:t>IF WE REALIZE THE JOY OF ETERNAL LIFE IN HEAVEN, WE WILL DESIRE IT THE MOST.</a:t>
            </a:r>
          </a:p>
        </p:txBody>
      </p:sp>
      <p:sp>
        <p:nvSpPr>
          <p:cNvPr id="16" name="TextBox 15">
            <a:extLst>
              <a:ext uri="{FF2B5EF4-FFF2-40B4-BE49-F238E27FC236}">
                <a16:creationId xmlns:a16="http://schemas.microsoft.com/office/drawing/2014/main" id="{5B424E92-9BF3-440F-9C2D-8A88B54901ED}"/>
              </a:ext>
            </a:extLst>
          </p:cNvPr>
          <p:cNvSpPr txBox="1"/>
          <p:nvPr/>
        </p:nvSpPr>
        <p:spPr>
          <a:xfrm>
            <a:off x="359113" y="650791"/>
            <a:ext cx="11473774" cy="1323439"/>
          </a:xfrm>
          <a:prstGeom prst="rect">
            <a:avLst/>
          </a:prstGeom>
          <a:noFill/>
        </p:spPr>
        <p:txBody>
          <a:bodyPr wrap="square">
            <a:spAutoFit/>
          </a:bodyPr>
          <a:lstStyle/>
          <a:p>
            <a:endParaRPr lang="en-US" sz="2000" b="1" dirty="0">
              <a:latin typeface="Arial" panose="020B0604020202020204" pitchFamily="34" charset="0"/>
              <a:ea typeface="Calibri" panose="020F0502020204030204" pitchFamily="34" charset="0"/>
            </a:endParaRPr>
          </a:p>
          <a:p>
            <a:r>
              <a:rPr lang="en-US" sz="2000" b="1" dirty="0">
                <a:latin typeface="Arial" panose="020B0604020202020204" pitchFamily="34" charset="0"/>
                <a:ea typeface="Calibri" panose="020F0502020204030204" pitchFamily="34" charset="0"/>
              </a:rPr>
              <a:t>BECAUSE HEAVEN IS SO SPECIAL.</a:t>
            </a:r>
          </a:p>
          <a:p>
            <a:endParaRPr lang="en-US" sz="2000" b="1" dirty="0">
              <a:latin typeface="Arial" panose="020B0604020202020204" pitchFamily="34" charset="0"/>
              <a:ea typeface="Calibri" panose="020F0502020204030204" pitchFamily="34" charset="0"/>
            </a:endParaRPr>
          </a:p>
          <a:p>
            <a:r>
              <a:rPr lang="en-US" sz="2000" b="1" dirty="0">
                <a:latin typeface="Arial" panose="020B0604020202020204" pitchFamily="34" charset="0"/>
                <a:ea typeface="Calibri" panose="020F0502020204030204" pitchFamily="34" charset="0"/>
              </a:rPr>
              <a:t>AND WE ARE MADE THE CITIZENS OF HEAVEN THROUGH JESUS.</a:t>
            </a:r>
            <a:endParaRPr lang="en-GB" sz="2000" b="1" dirty="0">
              <a:latin typeface="Arial" panose="020B0604020202020204" pitchFamily="34" charset="0"/>
              <a:ea typeface="Calibri" panose="020F0502020204030204" pitchFamily="34" charset="0"/>
            </a:endParaRPr>
          </a:p>
        </p:txBody>
      </p:sp>
      <p:pic>
        <p:nvPicPr>
          <p:cNvPr id="28" name="Picture 27">
            <a:extLst>
              <a:ext uri="{FF2B5EF4-FFF2-40B4-BE49-F238E27FC236}">
                <a16:creationId xmlns:a16="http://schemas.microsoft.com/office/drawing/2014/main" id="{D1A9252B-D837-48AB-94E2-F8334919DE2D}"/>
              </a:ext>
            </a:extLst>
          </p:cNvPr>
          <p:cNvPicPr>
            <a:picLocks noChangeAspect="1"/>
          </p:cNvPicPr>
          <p:nvPr/>
        </p:nvPicPr>
        <p:blipFill>
          <a:blip r:embed="rId3"/>
          <a:stretch>
            <a:fillRect/>
          </a:stretch>
        </p:blipFill>
        <p:spPr>
          <a:xfrm>
            <a:off x="4432799" y="2243943"/>
            <a:ext cx="7086516" cy="3256326"/>
          </a:xfrm>
          <a:prstGeom prst="rect">
            <a:avLst/>
          </a:prstGeom>
        </p:spPr>
      </p:pic>
      <p:sp>
        <p:nvSpPr>
          <p:cNvPr id="31" name="TextBox 30">
            <a:extLst>
              <a:ext uri="{FF2B5EF4-FFF2-40B4-BE49-F238E27FC236}">
                <a16:creationId xmlns:a16="http://schemas.microsoft.com/office/drawing/2014/main" id="{65C78A25-A40F-4154-947B-FA0E7FFBFDC3}"/>
              </a:ext>
            </a:extLst>
          </p:cNvPr>
          <p:cNvSpPr txBox="1"/>
          <p:nvPr/>
        </p:nvSpPr>
        <p:spPr>
          <a:xfrm>
            <a:off x="2215077" y="180387"/>
            <a:ext cx="6353502" cy="584775"/>
          </a:xfrm>
          <a:prstGeom prst="rect">
            <a:avLst/>
          </a:prstGeom>
          <a:noFill/>
        </p:spPr>
        <p:txBody>
          <a:bodyPr wrap="square">
            <a:spAutoFit/>
          </a:bodyPr>
          <a:lstStyle/>
          <a:p>
            <a:pPr algn="ctr"/>
            <a:r>
              <a:rPr lang="en-GB" sz="3200" b="1" dirty="0">
                <a:solidFill>
                  <a:schemeClr val="accent4">
                    <a:lumMod val="50000"/>
                  </a:schemeClr>
                </a:solidFill>
                <a:latin typeface="Aharoni" panose="02010803020104030203" pitchFamily="2" charset="-79"/>
                <a:ea typeface="Calibri" panose="020F0502020204030204" pitchFamily="34" charset="0"/>
                <a:cs typeface="Aharoni" panose="02010803020104030203" pitchFamily="2" charset="-79"/>
              </a:rPr>
              <a:t>WHY IS THIS FEAST SO SPECIAL?</a:t>
            </a:r>
          </a:p>
        </p:txBody>
      </p:sp>
      <p:sp>
        <p:nvSpPr>
          <p:cNvPr id="12" name="TextBox 11">
            <a:extLst>
              <a:ext uri="{FF2B5EF4-FFF2-40B4-BE49-F238E27FC236}">
                <a16:creationId xmlns:a16="http://schemas.microsoft.com/office/drawing/2014/main" id="{10396059-C6E2-4590-8CD2-D2B68CBCECE4}"/>
              </a:ext>
            </a:extLst>
          </p:cNvPr>
          <p:cNvSpPr txBox="1"/>
          <p:nvPr/>
        </p:nvSpPr>
        <p:spPr>
          <a:xfrm>
            <a:off x="-746212" y="4675922"/>
            <a:ext cx="6138040" cy="646331"/>
          </a:xfrm>
          <a:prstGeom prst="rect">
            <a:avLst/>
          </a:prstGeom>
          <a:noFill/>
        </p:spPr>
        <p:txBody>
          <a:bodyPr wrap="square">
            <a:spAutoFit/>
          </a:bodyPr>
          <a:lstStyle/>
          <a:p>
            <a:pPr algn="ctr"/>
            <a:r>
              <a:rPr lang="en-US" sz="1800" b="1" dirty="0">
                <a:latin typeface="Arial" panose="020B0604020202020204" pitchFamily="34" charset="0"/>
                <a:ea typeface="Calibri" panose="020F0502020204030204" pitchFamily="34" charset="0"/>
              </a:rPr>
              <a:t>TO KNOW MORE ABOUT HEAVEN </a:t>
            </a:r>
          </a:p>
          <a:p>
            <a:pPr algn="ctr"/>
            <a:r>
              <a:rPr lang="en-US" b="1" dirty="0">
                <a:latin typeface="Arial" panose="020B0604020202020204" pitchFamily="34" charset="0"/>
                <a:ea typeface="Calibri" panose="020F0502020204030204" pitchFamily="34" charset="0"/>
              </a:rPr>
              <a:t>READ </a:t>
            </a:r>
            <a:r>
              <a:rPr lang="en-US" sz="1800" b="1" dirty="0">
                <a:latin typeface="Arial" panose="020B0604020202020204" pitchFamily="34" charset="0"/>
                <a:ea typeface="Calibri" panose="020F0502020204030204" pitchFamily="34" charset="0"/>
              </a:rPr>
              <a:t>REVELATION 22</a:t>
            </a:r>
            <a:endParaRPr lang="en-GB" dirty="0"/>
          </a:p>
        </p:txBody>
      </p:sp>
    </p:spTree>
    <p:custDataLst>
      <p:tags r:id="rId1"/>
    </p:custDataLst>
    <p:extLst>
      <p:ext uri="{BB962C8B-B14F-4D97-AF65-F5344CB8AC3E}">
        <p14:creationId xmlns:p14="http://schemas.microsoft.com/office/powerpoint/2010/main" val="3449221143"/>
      </p:ext>
    </p:extLst>
  </p:cSld>
  <p:clrMapOvr>
    <a:masterClrMapping/>
  </p:clrMapOvr>
  <mc:AlternateContent xmlns:mc="http://schemas.openxmlformats.org/markup-compatibility/2006" xmlns:p14="http://schemas.microsoft.com/office/powerpoint/2010/main">
    <mc:Choice Requires="p14">
      <p:transition spd="slow" p14:dur="2000" advTm="50599"/>
    </mc:Choice>
    <mc:Fallback xmlns="">
      <p:transition spd="slow" advTm="505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randombar(horizont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P spid="16" grpId="0"/>
      <p:bldP spid="3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9015D-ABEF-4241-BF53-C95881BC04FC}"/>
              </a:ext>
            </a:extLst>
          </p:cNvPr>
          <p:cNvSpPr>
            <a:spLocks noGrp="1"/>
          </p:cNvSpPr>
          <p:nvPr>
            <p:ph type="title"/>
          </p:nvPr>
        </p:nvSpPr>
        <p:spPr>
          <a:xfrm>
            <a:off x="5055171" y="417478"/>
            <a:ext cx="6342822" cy="1151965"/>
          </a:xfrm>
        </p:spPr>
        <p:txBody>
          <a:bodyPr vert="horz" lIns="91440" tIns="45720" rIns="91440" bIns="45720" rtlCol="0" anchor="ctr">
            <a:normAutofit/>
          </a:bodyPr>
          <a:lstStyle/>
          <a:p>
            <a:r>
              <a:rPr lang="en-US" dirty="0"/>
              <a:t>LET US PRAY</a:t>
            </a:r>
          </a:p>
        </p:txBody>
      </p:sp>
      <p:sp>
        <p:nvSpPr>
          <p:cNvPr id="17" name="Rectangle 16">
            <a:extLst>
              <a:ext uri="{FF2B5EF4-FFF2-40B4-BE49-F238E27FC236}">
                <a16:creationId xmlns:a16="http://schemas.microsoft.com/office/drawing/2014/main" id="{5B64B8BA-65AD-4DB5-B6B3-F0D5BE938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241" y="457200"/>
            <a:ext cx="3787611"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82355A5-4140-4B6B-AE63-9B4AF393BD23}"/>
              </a:ext>
            </a:extLst>
          </p:cNvPr>
          <p:cNvPicPr>
            <a:picLocks noChangeAspect="1"/>
          </p:cNvPicPr>
          <p:nvPr/>
        </p:nvPicPr>
        <p:blipFill>
          <a:blip r:embed="rId4"/>
          <a:stretch>
            <a:fillRect/>
          </a:stretch>
        </p:blipFill>
        <p:spPr>
          <a:xfrm flipH="1">
            <a:off x="8817457" y="0"/>
            <a:ext cx="1054094" cy="1397651"/>
          </a:xfrm>
          <a:prstGeom prst="rect">
            <a:avLst/>
          </a:prstGeom>
        </p:spPr>
      </p:pic>
      <p:sp>
        <p:nvSpPr>
          <p:cNvPr id="6" name="TextBox 5">
            <a:extLst>
              <a:ext uri="{FF2B5EF4-FFF2-40B4-BE49-F238E27FC236}">
                <a16:creationId xmlns:a16="http://schemas.microsoft.com/office/drawing/2014/main" id="{D5185448-91F2-40B4-9678-28E21C0B2532}"/>
              </a:ext>
            </a:extLst>
          </p:cNvPr>
          <p:cNvSpPr txBox="1"/>
          <p:nvPr/>
        </p:nvSpPr>
        <p:spPr>
          <a:xfrm>
            <a:off x="4435366" y="2063397"/>
            <a:ext cx="7256393" cy="2866342"/>
          </a:xfrm>
          <a:prstGeom prst="rect">
            <a:avLst/>
          </a:prstGeom>
        </p:spPr>
        <p:txBody>
          <a:bodyPr vert="horz" lIns="91440" tIns="45720" rIns="91440" bIns="45720" rtlCol="0" anchor="ctr">
            <a:noAutofit/>
          </a:bodyPr>
          <a:lstStyle/>
          <a:p>
            <a:pPr defTabSz="914400">
              <a:lnSpc>
                <a:spcPct val="120000"/>
              </a:lnSpc>
              <a:spcAft>
                <a:spcPts val="600"/>
              </a:spcAft>
              <a:buClr>
                <a:schemeClr val="accent1"/>
              </a:buClr>
              <a:buSzPct val="160000"/>
            </a:pPr>
            <a:r>
              <a:rPr lang="en-US" sz="2800" b="1" cap="all" dirty="0">
                <a:latin typeface="Abadi" panose="020B0604020104020204" pitchFamily="34" charset="0"/>
              </a:rPr>
              <a:t>LORD JESUS, THANK YOU FOR INVITING US TO YOUR GREAT FEAST, THE KINGDOM OF HEAVEN, AND MAKING US THE CITIZENS OF HEAVEN BY YOUR GREAT SACRIFICE. GIVE US GRACE TO LIVE ALWAYS CLOTHED IN YOU, TO BE FOUND WORTHY WHEN YOU COME TO TAKE US FOR THE GREAT FEAST IN HEAVEN. </a:t>
            </a:r>
          </a:p>
          <a:p>
            <a:pPr defTabSz="914400">
              <a:lnSpc>
                <a:spcPct val="120000"/>
              </a:lnSpc>
              <a:spcAft>
                <a:spcPts val="600"/>
              </a:spcAft>
              <a:buClr>
                <a:schemeClr val="accent1"/>
              </a:buClr>
              <a:buSzPct val="160000"/>
            </a:pPr>
            <a:r>
              <a:rPr lang="en-US" sz="2800" b="1" cap="all" dirty="0">
                <a:latin typeface="Abadi" panose="020B0604020104020204" pitchFamily="34" charset="0"/>
              </a:rPr>
              <a:t>In Jesus’ name we pray, amen.</a:t>
            </a:r>
          </a:p>
        </p:txBody>
      </p:sp>
      <p:pic>
        <p:nvPicPr>
          <p:cNvPr id="9" name="Picture 8">
            <a:extLst>
              <a:ext uri="{FF2B5EF4-FFF2-40B4-BE49-F238E27FC236}">
                <a16:creationId xmlns:a16="http://schemas.microsoft.com/office/drawing/2014/main" id="{2B020416-3B69-4F8B-9A16-557CB9023A32}"/>
              </a:ext>
            </a:extLst>
          </p:cNvPr>
          <p:cNvPicPr>
            <a:picLocks noChangeAspect="1"/>
          </p:cNvPicPr>
          <p:nvPr/>
        </p:nvPicPr>
        <p:blipFill>
          <a:blip r:embed="rId5"/>
          <a:stretch>
            <a:fillRect/>
          </a:stretch>
        </p:blipFill>
        <p:spPr>
          <a:xfrm>
            <a:off x="527897" y="2752229"/>
            <a:ext cx="3732298" cy="2391109"/>
          </a:xfrm>
          <a:prstGeom prst="rect">
            <a:avLst/>
          </a:prstGeom>
        </p:spPr>
      </p:pic>
      <p:pic>
        <p:nvPicPr>
          <p:cNvPr id="11" name="Picture 10">
            <a:extLst>
              <a:ext uri="{FF2B5EF4-FFF2-40B4-BE49-F238E27FC236}">
                <a16:creationId xmlns:a16="http://schemas.microsoft.com/office/drawing/2014/main" id="{22212B31-D4FA-41C3-8B88-7D43391C6078}"/>
              </a:ext>
            </a:extLst>
          </p:cNvPr>
          <p:cNvPicPr>
            <a:picLocks noChangeAspect="1"/>
          </p:cNvPicPr>
          <p:nvPr/>
        </p:nvPicPr>
        <p:blipFill>
          <a:blip r:embed="rId6"/>
          <a:stretch>
            <a:fillRect/>
          </a:stretch>
        </p:blipFill>
        <p:spPr>
          <a:xfrm>
            <a:off x="1285041" y="398776"/>
            <a:ext cx="2089504" cy="2295029"/>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403715517"/>
      </p:ext>
    </p:extLst>
  </p:cSld>
  <p:clrMapOvr>
    <a:masterClrMapping/>
  </p:clrMapOvr>
  <mc:AlternateContent xmlns:mc="http://schemas.openxmlformats.org/markup-compatibility/2006" xmlns:p14="http://schemas.microsoft.com/office/powerpoint/2010/main">
    <mc:Choice Requires="p14">
      <p:transition spd="slow" p14:dur="2000" advTm="41656"/>
    </mc:Choice>
    <mc:Fallback xmlns="">
      <p:transition spd="slow" advTm="416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arn(inVertical)">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barn(inVertical)">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67F8395-C8BF-4D9A-8E1C-C5B8B625407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5" name="Freeform 11">
            <a:extLst>
              <a:ext uri="{FF2B5EF4-FFF2-40B4-BE49-F238E27FC236}">
                <a16:creationId xmlns:a16="http://schemas.microsoft.com/office/drawing/2014/main" id="{A806F238-5694-4E8D-AAC8-1ED130BF1D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7" name="Freeform 13">
            <a:extLst>
              <a:ext uri="{FF2B5EF4-FFF2-40B4-BE49-F238E27FC236}">
                <a16:creationId xmlns:a16="http://schemas.microsoft.com/office/drawing/2014/main" id="{DCBF27B4-02C2-4A61-BA37-89A56406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9" name="Freeform 25">
            <a:extLst>
              <a:ext uri="{FF2B5EF4-FFF2-40B4-BE49-F238E27FC236}">
                <a16:creationId xmlns:a16="http://schemas.microsoft.com/office/drawing/2014/main" id="{BF5F1D1A-955C-417D-825D-A33879560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1" name="Freeform 14">
            <a:extLst>
              <a:ext uri="{FF2B5EF4-FFF2-40B4-BE49-F238E27FC236}">
                <a16:creationId xmlns:a16="http://schemas.microsoft.com/office/drawing/2014/main" id="{D3655EA9-64F3-4ADA-B75E-3DFC4C36B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3" name="5-Point Star 24">
            <a:extLst>
              <a:ext uri="{FF2B5EF4-FFF2-40B4-BE49-F238E27FC236}">
                <a16:creationId xmlns:a16="http://schemas.microsoft.com/office/drawing/2014/main" id="{7720F65E-1C84-4298-BD38-492D4D74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25" name="Picture 24">
            <a:extLst>
              <a:ext uri="{FF2B5EF4-FFF2-40B4-BE49-F238E27FC236}">
                <a16:creationId xmlns:a16="http://schemas.microsoft.com/office/drawing/2014/main" id="{30066A42-891D-4D4D-B494-456D531F1E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7" name="Rectangle 26">
            <a:extLst>
              <a:ext uri="{FF2B5EF4-FFF2-40B4-BE49-F238E27FC236}">
                <a16:creationId xmlns:a16="http://schemas.microsoft.com/office/drawing/2014/main" id="{5F86AEB7-99D7-44A0-885D-93BA0CEAD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5">
            <a:extLst>
              <a:ext uri="{FF2B5EF4-FFF2-40B4-BE49-F238E27FC236}">
                <a16:creationId xmlns:a16="http://schemas.microsoft.com/office/drawing/2014/main" id="{2E5C7E51-D5D3-4B77-82C8-70586F9510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B56BA2F8-1FDD-49A3-84B7-3AE816C86F14}"/>
              </a:ext>
            </a:extLst>
          </p:cNvPr>
          <p:cNvSpPr>
            <a:spLocks noGrp="1"/>
          </p:cNvSpPr>
          <p:nvPr>
            <p:ph type="title"/>
          </p:nvPr>
        </p:nvSpPr>
        <p:spPr>
          <a:xfrm>
            <a:off x="235116" y="1099351"/>
            <a:ext cx="3801260" cy="2901781"/>
          </a:xfrm>
        </p:spPr>
        <p:txBody>
          <a:bodyPr vert="horz" lIns="91440" tIns="45720" rIns="91440" bIns="45720" rtlCol="0" anchor="b">
            <a:normAutofit/>
          </a:bodyPr>
          <a:lstStyle/>
          <a:p>
            <a:pPr algn="r"/>
            <a:r>
              <a:rPr lang="en-US" sz="6600" dirty="0"/>
              <a:t>VERSE OF THE WEEK</a:t>
            </a:r>
          </a:p>
        </p:txBody>
      </p:sp>
      <p:sp>
        <p:nvSpPr>
          <p:cNvPr id="31" name="Rectangle 30">
            <a:extLst>
              <a:ext uri="{FF2B5EF4-FFF2-40B4-BE49-F238E27FC236}">
                <a16:creationId xmlns:a16="http://schemas.microsoft.com/office/drawing/2014/main" id="{FA0D3A47-2CE0-43E8-98E9-3D7DA7035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48871" cy="226225"/>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933B7B77-3B89-41DA-B51E-432C86DEB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37" y="5752622"/>
            <a:ext cx="4250216"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892C90D6-A138-4E1A-9FF4-6C5BEC18C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43CC1B5-F55D-4F9E-A21A-719D23A8A9A6}"/>
              </a:ext>
            </a:extLst>
          </p:cNvPr>
          <p:cNvPicPr>
            <a:picLocks noChangeAspect="1"/>
          </p:cNvPicPr>
          <p:nvPr/>
        </p:nvPicPr>
        <p:blipFill>
          <a:blip r:embed="rId5"/>
          <a:stretch>
            <a:fillRect/>
          </a:stretch>
        </p:blipFill>
        <p:spPr>
          <a:xfrm>
            <a:off x="4749905" y="1008682"/>
            <a:ext cx="7337748" cy="4347615"/>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444347113"/>
      </p:ext>
    </p:extLst>
  </p:cSld>
  <p:clrMapOvr>
    <a:masterClrMapping/>
  </p:clrMapOvr>
  <mc:AlternateContent xmlns:mc="http://schemas.openxmlformats.org/markup-compatibility/2006" xmlns:p14="http://schemas.microsoft.com/office/powerpoint/2010/main">
    <mc:Choice Requires="p14">
      <p:transition spd="slow" p14:dur="2000" advTm="17819"/>
    </mc:Choice>
    <mc:Fallback xmlns="">
      <p:transition spd="slow" advTm="178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5003A-5C55-4B2F-90C2-520116A47FF4}"/>
              </a:ext>
            </a:extLst>
          </p:cNvPr>
          <p:cNvSpPr>
            <a:spLocks noGrp="1"/>
          </p:cNvSpPr>
          <p:nvPr>
            <p:ph type="title"/>
          </p:nvPr>
        </p:nvSpPr>
        <p:spPr/>
        <p:txBody>
          <a:bodyPr/>
          <a:lstStyle/>
          <a:p>
            <a:r>
              <a:rPr lang="en-US" dirty="0"/>
              <a:t>THANK YOU.</a:t>
            </a:r>
            <a:endParaRPr lang="en-GB" dirty="0"/>
          </a:p>
        </p:txBody>
      </p:sp>
      <p:sp>
        <p:nvSpPr>
          <p:cNvPr id="3" name="Content Placeholder 2">
            <a:extLst>
              <a:ext uri="{FF2B5EF4-FFF2-40B4-BE49-F238E27FC236}">
                <a16:creationId xmlns:a16="http://schemas.microsoft.com/office/drawing/2014/main" id="{14A28259-BD61-4929-AFC4-F14CEA219F7E}"/>
              </a:ext>
            </a:extLst>
          </p:cNvPr>
          <p:cNvSpPr>
            <a:spLocks noGrp="1"/>
          </p:cNvSpPr>
          <p:nvPr>
            <p:ph sz="quarter" idx="13"/>
          </p:nvPr>
        </p:nvSpPr>
        <p:spPr>
          <a:xfrm>
            <a:off x="4561489" y="1871338"/>
            <a:ext cx="5772783" cy="1151965"/>
          </a:xfrm>
        </p:spPr>
        <p:txBody>
          <a:bodyPr>
            <a:normAutofit/>
          </a:bodyPr>
          <a:lstStyle/>
          <a:p>
            <a:pPr marL="0" indent="0">
              <a:buNone/>
            </a:pPr>
            <a:r>
              <a:rPr lang="en-US" sz="4400" dirty="0"/>
              <a:t>GOD BLESS.</a:t>
            </a:r>
            <a:endParaRPr lang="en-GB" sz="4400" dirty="0"/>
          </a:p>
        </p:txBody>
      </p:sp>
      <p:sp>
        <p:nvSpPr>
          <p:cNvPr id="4" name="TextBox 3">
            <a:extLst>
              <a:ext uri="{FF2B5EF4-FFF2-40B4-BE49-F238E27FC236}">
                <a16:creationId xmlns:a16="http://schemas.microsoft.com/office/drawing/2014/main" id="{7FBCE34F-CD3B-40FB-AB7C-7F2AA7C9CFBE}"/>
              </a:ext>
            </a:extLst>
          </p:cNvPr>
          <p:cNvSpPr txBox="1"/>
          <p:nvPr/>
        </p:nvSpPr>
        <p:spPr>
          <a:xfrm>
            <a:off x="4078013" y="3585485"/>
            <a:ext cx="9028386" cy="193899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latin typeface="Abadi" panose="020B0604020104020204" pitchFamily="34" charset="0"/>
              </a:rPr>
              <a:t>FOR MORE IDEAS , PLEASE VISIT:</a:t>
            </a:r>
          </a:p>
          <a:p>
            <a:pPr marL="0" indent="0">
              <a:buFont typeface="Arial" panose="020B0604020202020204" pitchFamily="34" charset="0"/>
              <a:buNone/>
            </a:pPr>
            <a:endParaRPr lang="en-US" sz="2000" b="1" dirty="0">
              <a:latin typeface="Abadi" panose="020B0604020104020204" pitchFamily="34" charset="0"/>
            </a:endParaRPr>
          </a:p>
          <a:p>
            <a:r>
              <a:rPr lang="en-US" sz="2000" b="1" dirty="0">
                <a:latin typeface="Abadi" panose="020B0604020104020204" pitchFamily="34" charset="0"/>
              </a:rPr>
              <a:t>WEBSITE: </a:t>
            </a:r>
            <a:r>
              <a:rPr lang="en-GB" sz="2000" b="1" dirty="0">
                <a:latin typeface="Abadi" panose="020B0604020104020204" pitchFamily="34" charset="0"/>
                <a:hlinkClick r:id="rId3">
                  <a:extLst>
                    <a:ext uri="{A12FA001-AC4F-418D-AE19-62706E023703}">
                      <ahyp:hlinkClr xmlns:ahyp="http://schemas.microsoft.com/office/drawing/2018/hyperlinkcolor" val="tx"/>
                    </a:ext>
                  </a:extLst>
                </a:hlinkClick>
              </a:rPr>
              <a:t>http://littleevangelist.com/childrens_liturgy.php</a:t>
            </a:r>
            <a:endParaRPr lang="en-GB" sz="2000" b="1" dirty="0">
              <a:latin typeface="Abadi" panose="020B0604020104020204" pitchFamily="34" charset="0"/>
            </a:endParaRPr>
          </a:p>
          <a:p>
            <a:endParaRPr lang="en-US" sz="2000" b="1" dirty="0">
              <a:latin typeface="Abadi" panose="020B0604020104020204" pitchFamily="34" charset="0"/>
            </a:endParaRPr>
          </a:p>
          <a:p>
            <a:r>
              <a:rPr lang="en-US" sz="2000" b="1" dirty="0">
                <a:latin typeface="Abadi" panose="020B0604020104020204" pitchFamily="34" charset="0"/>
              </a:rPr>
              <a:t>YOUTUBE CHANNEL:</a:t>
            </a:r>
          </a:p>
          <a:p>
            <a:pPr marL="0" indent="0">
              <a:buFont typeface="Arial" panose="020B0604020202020204" pitchFamily="34" charset="0"/>
              <a:buNone/>
            </a:pPr>
            <a:r>
              <a:rPr lang="en-GB" sz="2000" b="1" dirty="0">
                <a:latin typeface="Abadi" panose="020B0604020104020204" pitchFamily="34" charset="0"/>
                <a:hlinkClick r:id="rId4">
                  <a:extLst>
                    <a:ext uri="{A12FA001-AC4F-418D-AE19-62706E023703}">
                      <ahyp:hlinkClr xmlns:ahyp="http://schemas.microsoft.com/office/drawing/2018/hyperlinkcolor" val="tx"/>
                    </a:ext>
                  </a:extLst>
                </a:hlinkClick>
              </a:rPr>
              <a:t>https://www.youtube.com/channel/UCndM2GK0dnpWg5ECUscdDcA</a:t>
            </a:r>
            <a:endParaRPr lang="en-US" sz="2000" b="1" dirty="0">
              <a:latin typeface="Abadi" panose="020B0604020104020204" pitchFamily="34" charset="0"/>
            </a:endParaRPr>
          </a:p>
        </p:txBody>
      </p:sp>
    </p:spTree>
    <p:custDataLst>
      <p:tags r:id="rId1"/>
    </p:custDataLst>
    <p:extLst>
      <p:ext uri="{BB962C8B-B14F-4D97-AF65-F5344CB8AC3E}">
        <p14:creationId xmlns:p14="http://schemas.microsoft.com/office/powerpoint/2010/main" val="2167004002"/>
      </p:ext>
    </p:extLst>
  </p:cSld>
  <p:clrMapOvr>
    <a:masterClrMapping/>
  </p:clrMapOvr>
  <mc:AlternateContent xmlns:mc="http://schemas.openxmlformats.org/markup-compatibility/2006" xmlns:p14="http://schemas.microsoft.com/office/powerpoint/2010/main">
    <mc:Choice Requires="p14">
      <p:transition spd="slow" p14:dur="2000" advTm="11650"/>
    </mc:Choice>
    <mc:Fallback xmlns="">
      <p:transition spd="slow" advTm="116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C8760-E012-4450-B9EC-426DD67D868D}"/>
              </a:ext>
            </a:extLst>
          </p:cNvPr>
          <p:cNvSpPr>
            <a:spLocks noGrp="1"/>
          </p:cNvSpPr>
          <p:nvPr>
            <p:ph type="title"/>
          </p:nvPr>
        </p:nvSpPr>
        <p:spPr>
          <a:xfrm>
            <a:off x="541756" y="43085"/>
            <a:ext cx="10396882" cy="1151965"/>
          </a:xfrm>
        </p:spPr>
        <p:txBody>
          <a:bodyPr/>
          <a:lstStyle/>
          <a:p>
            <a:r>
              <a:rPr lang="en-US" dirty="0"/>
              <a:t>IN THE GOSPEL LAST WEEK,</a:t>
            </a:r>
            <a:endParaRPr lang="en-GB" dirty="0"/>
          </a:p>
        </p:txBody>
      </p:sp>
      <p:sp>
        <p:nvSpPr>
          <p:cNvPr id="3" name="Content Placeholder 2">
            <a:extLst>
              <a:ext uri="{FF2B5EF4-FFF2-40B4-BE49-F238E27FC236}">
                <a16:creationId xmlns:a16="http://schemas.microsoft.com/office/drawing/2014/main" id="{7875064C-2C1D-4F4D-AA3C-58BA00BEDDA7}"/>
              </a:ext>
            </a:extLst>
          </p:cNvPr>
          <p:cNvSpPr>
            <a:spLocks noGrp="1"/>
          </p:cNvSpPr>
          <p:nvPr>
            <p:ph sz="quarter" idx="13"/>
          </p:nvPr>
        </p:nvSpPr>
        <p:spPr>
          <a:xfrm>
            <a:off x="698485" y="1297731"/>
            <a:ext cx="10394707" cy="3371778"/>
          </a:xfrm>
        </p:spPr>
        <p:txBody>
          <a:bodyPr>
            <a:normAutofit/>
          </a:bodyPr>
          <a:lstStyle/>
          <a:p>
            <a:pPr marL="0" indent="0">
              <a:buNone/>
            </a:pPr>
            <a:r>
              <a:rPr lang="en-US" sz="2400" dirty="0"/>
              <a:t>WE HEARD THE PARABLE ABOUT A LANDOWNER                        WHO GAVE HIS VINEYARD IN LEASE  TO TENANTS</a:t>
            </a:r>
          </a:p>
          <a:p>
            <a:pPr marL="0" indent="0">
              <a:buNone/>
            </a:pPr>
            <a:endParaRPr lang="en-US" sz="2400" dirty="0"/>
          </a:p>
          <a:p>
            <a:pPr marL="0" indent="0">
              <a:buNone/>
            </a:pPr>
            <a:r>
              <a:rPr lang="en-US" sz="2400" dirty="0"/>
              <a:t>THROUGH THE PARABLE JESUS WAS MAKING US REALISE THAT WE HAVE TO BEAR FRUITS THAT THE LORD DESIRES - THE FRUITS OF THE SPIRIT</a:t>
            </a:r>
          </a:p>
          <a:p>
            <a:pPr marL="0" indent="0">
              <a:buNone/>
            </a:pPr>
            <a:endParaRPr lang="en-US" sz="2400" dirty="0"/>
          </a:p>
          <a:p>
            <a:pPr marL="0" indent="0">
              <a:buNone/>
            </a:pPr>
            <a:endParaRPr lang="en-GB" sz="2400" dirty="0"/>
          </a:p>
        </p:txBody>
      </p:sp>
      <p:sp>
        <p:nvSpPr>
          <p:cNvPr id="5" name="TextBox 4">
            <a:extLst>
              <a:ext uri="{FF2B5EF4-FFF2-40B4-BE49-F238E27FC236}">
                <a16:creationId xmlns:a16="http://schemas.microsoft.com/office/drawing/2014/main" id="{9FFC6A35-8005-4AC9-B318-FD63ED133116}"/>
              </a:ext>
            </a:extLst>
          </p:cNvPr>
          <p:cNvSpPr txBox="1"/>
          <p:nvPr/>
        </p:nvSpPr>
        <p:spPr>
          <a:xfrm>
            <a:off x="1321910" y="4017264"/>
            <a:ext cx="8836573" cy="1384995"/>
          </a:xfrm>
          <a:prstGeom prst="rect">
            <a:avLst/>
          </a:prstGeom>
          <a:noFill/>
        </p:spPr>
        <p:txBody>
          <a:bodyPr wrap="square">
            <a:spAutoFit/>
          </a:bodyPr>
          <a:lstStyle/>
          <a:p>
            <a:pPr algn="ctr"/>
            <a:r>
              <a:rPr lang="en-US" sz="2800" dirty="0">
                <a:solidFill>
                  <a:srgbClr val="002060"/>
                </a:solidFill>
              </a:rPr>
              <a:t>ARE WE BEARING FRUITS FOR THE LORD?</a:t>
            </a:r>
          </a:p>
          <a:p>
            <a:pPr algn="ctr"/>
            <a:r>
              <a:rPr lang="en-US" sz="2800" dirty="0">
                <a:solidFill>
                  <a:srgbClr val="002060"/>
                </a:solidFill>
              </a:rPr>
              <a:t>OR ARE WE BEING LIKE THE WICKED TENANTS?</a:t>
            </a:r>
          </a:p>
          <a:p>
            <a:pPr algn="ctr"/>
            <a:r>
              <a:rPr lang="en-US" sz="2800" dirty="0">
                <a:solidFill>
                  <a:srgbClr val="002060"/>
                </a:solidFill>
              </a:rPr>
              <a:t>WHAT IS OUR RESPONSE?</a:t>
            </a:r>
            <a:endParaRPr lang="en-GB" sz="2800" dirty="0">
              <a:solidFill>
                <a:srgbClr val="002060"/>
              </a:solidFill>
            </a:endParaRPr>
          </a:p>
        </p:txBody>
      </p:sp>
      <p:pic>
        <p:nvPicPr>
          <p:cNvPr id="6" name="Picture 2" descr="Fruit of the Spirit Postcards, 25">
            <a:extLst>
              <a:ext uri="{FF2B5EF4-FFF2-40B4-BE49-F238E27FC236}">
                <a16:creationId xmlns:a16="http://schemas.microsoft.com/office/drawing/2014/main" id="{5CD37DDE-0076-4168-B041-E70444901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8821" y="3428999"/>
            <a:ext cx="1849817" cy="28410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361DED7-B25D-4B9A-8DDF-475DA326635B}"/>
              </a:ext>
            </a:extLst>
          </p:cNvPr>
          <p:cNvSpPr txBox="1"/>
          <p:nvPr/>
        </p:nvSpPr>
        <p:spPr>
          <a:xfrm>
            <a:off x="3103180" y="5820178"/>
            <a:ext cx="6138040" cy="369332"/>
          </a:xfrm>
          <a:prstGeom prst="rect">
            <a:avLst/>
          </a:prstGeom>
          <a:noFill/>
        </p:spPr>
        <p:txBody>
          <a:bodyPr wrap="square">
            <a:spAutoFit/>
          </a:bodyPr>
          <a:lstStyle/>
          <a:p>
            <a:r>
              <a:rPr lang="en-US" sz="1800" b="1" kern="1200" cap="none" baseline="0" dirty="0">
                <a:solidFill>
                  <a:srgbClr val="002060"/>
                </a:solidFill>
                <a:latin typeface="Aharoni" panose="02010803020104030203" pitchFamily="2" charset="-79"/>
                <a:ea typeface="+mj-ea"/>
                <a:cs typeface="Aharoni" panose="02010803020104030203" pitchFamily="2" charset="-79"/>
              </a:rPr>
              <a:t>ABIDE IN JESUS AND BEAR FRUITS FOR THE LORD</a:t>
            </a:r>
            <a:r>
              <a:rPr lang="en-US" sz="1800" b="1" kern="1200" cap="none" baseline="0" dirty="0">
                <a:solidFill>
                  <a:srgbClr val="002060"/>
                </a:solidFill>
                <a:latin typeface="+mj-lt"/>
                <a:ea typeface="+mj-ea"/>
                <a:cs typeface="+mj-cs"/>
              </a:rPr>
              <a:t>.</a:t>
            </a:r>
            <a:endParaRPr lang="en-GB" dirty="0">
              <a:solidFill>
                <a:srgbClr val="002060"/>
              </a:solidFill>
            </a:endParaRPr>
          </a:p>
        </p:txBody>
      </p:sp>
      <p:pic>
        <p:nvPicPr>
          <p:cNvPr id="9" name="Picture 8">
            <a:extLst>
              <a:ext uri="{FF2B5EF4-FFF2-40B4-BE49-F238E27FC236}">
                <a16:creationId xmlns:a16="http://schemas.microsoft.com/office/drawing/2014/main" id="{193255BC-8113-49D8-8986-40913DC67494}"/>
              </a:ext>
            </a:extLst>
          </p:cNvPr>
          <p:cNvPicPr>
            <a:picLocks noChangeAspect="1"/>
          </p:cNvPicPr>
          <p:nvPr/>
        </p:nvPicPr>
        <p:blipFill>
          <a:blip r:embed="rId4"/>
          <a:stretch>
            <a:fillRect/>
          </a:stretch>
        </p:blipFill>
        <p:spPr>
          <a:xfrm>
            <a:off x="6172200" y="890053"/>
            <a:ext cx="1228087" cy="1405108"/>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2380277676"/>
      </p:ext>
    </p:extLst>
  </p:cSld>
  <p:clrMapOvr>
    <a:masterClrMapping/>
  </p:clrMapOvr>
  <mc:AlternateContent xmlns:mc="http://schemas.openxmlformats.org/markup-compatibility/2006" xmlns:p14="http://schemas.microsoft.com/office/powerpoint/2010/main">
    <mc:Choice Requires="p14">
      <p:transition spd="slow" p14:dur="2000" advTm="44188"/>
    </mc:Choice>
    <mc:Fallback xmlns="">
      <p:transition spd="slow" advTm="441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4" presetClass="entr" presetSubtype="1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D814F-98EE-49E2-90D3-28599BE1F2DF}"/>
              </a:ext>
            </a:extLst>
          </p:cNvPr>
          <p:cNvSpPr>
            <a:spLocks noGrp="1"/>
          </p:cNvSpPr>
          <p:nvPr>
            <p:ph type="title"/>
          </p:nvPr>
        </p:nvSpPr>
        <p:spPr>
          <a:xfrm>
            <a:off x="587477" y="5564517"/>
            <a:ext cx="10396882" cy="977027"/>
          </a:xfrm>
        </p:spPr>
        <p:txBody>
          <a:bodyPr>
            <a:normAutofit/>
          </a:bodyPr>
          <a:lstStyle/>
          <a:p>
            <a:pPr algn="ctr"/>
            <a:r>
              <a:rPr lang="en-US" sz="3200" b="1" dirty="0">
                <a:solidFill>
                  <a:srgbClr val="FFFF00"/>
                </a:solidFill>
                <a:latin typeface="Abadi" panose="020B0604020104020204" pitchFamily="34" charset="0"/>
              </a:rPr>
              <a:t>IN TODAY’S GOSPEL JESUS IS REVEALING TO US MORE ABOUT THE KINGDOM OF GOD.</a:t>
            </a:r>
            <a:endParaRPr lang="en-GB" sz="3200" b="1" dirty="0">
              <a:solidFill>
                <a:srgbClr val="FFFF00"/>
              </a:solidFill>
              <a:latin typeface="Abadi" panose="020B0604020104020204" pitchFamily="34" charset="0"/>
            </a:endParaRPr>
          </a:p>
        </p:txBody>
      </p:sp>
      <p:sp>
        <p:nvSpPr>
          <p:cNvPr id="3" name="Content Placeholder 2">
            <a:extLst>
              <a:ext uri="{FF2B5EF4-FFF2-40B4-BE49-F238E27FC236}">
                <a16:creationId xmlns:a16="http://schemas.microsoft.com/office/drawing/2014/main" id="{96CD0D5E-73A7-4595-986F-BDE0629294D2}"/>
              </a:ext>
            </a:extLst>
          </p:cNvPr>
          <p:cNvSpPr>
            <a:spLocks noGrp="1"/>
          </p:cNvSpPr>
          <p:nvPr>
            <p:ph sz="quarter" idx="13"/>
          </p:nvPr>
        </p:nvSpPr>
        <p:spPr>
          <a:xfrm>
            <a:off x="443957" y="135047"/>
            <a:ext cx="10968419" cy="1151965"/>
          </a:xfrm>
        </p:spPr>
        <p:txBody>
          <a:bodyPr>
            <a:normAutofit/>
          </a:bodyPr>
          <a:lstStyle/>
          <a:p>
            <a:pPr marL="0" indent="0">
              <a:buNone/>
            </a:pPr>
            <a:r>
              <a:rPr lang="en-US" sz="2800" dirty="0"/>
              <a:t>DO YOU REMEMBER WHAT ALL JESUS COMPARED THE KINGDOM OF HEAVEN TO ?</a:t>
            </a:r>
            <a:endParaRPr lang="en-GB" sz="2800" dirty="0"/>
          </a:p>
        </p:txBody>
      </p:sp>
      <p:pic>
        <p:nvPicPr>
          <p:cNvPr id="4" name="Picture 3">
            <a:extLst>
              <a:ext uri="{FF2B5EF4-FFF2-40B4-BE49-F238E27FC236}">
                <a16:creationId xmlns:a16="http://schemas.microsoft.com/office/drawing/2014/main" id="{46F2B85A-E6C3-4DF1-BB9C-DCD8F494EB56}"/>
              </a:ext>
            </a:extLst>
          </p:cNvPr>
          <p:cNvPicPr>
            <a:picLocks noChangeAspect="1"/>
          </p:cNvPicPr>
          <p:nvPr/>
        </p:nvPicPr>
        <p:blipFill>
          <a:blip r:embed="rId3"/>
          <a:stretch>
            <a:fillRect/>
          </a:stretch>
        </p:blipFill>
        <p:spPr>
          <a:xfrm>
            <a:off x="9980839" y="892438"/>
            <a:ext cx="1163566" cy="1066357"/>
          </a:xfrm>
          <a:prstGeom prst="rect">
            <a:avLst/>
          </a:prstGeom>
          <a:ln>
            <a:noFill/>
          </a:ln>
          <a:effectLst>
            <a:softEdge rad="112500"/>
          </a:effectLst>
        </p:spPr>
      </p:pic>
      <p:pic>
        <p:nvPicPr>
          <p:cNvPr id="5" name="Picture 4">
            <a:extLst>
              <a:ext uri="{FF2B5EF4-FFF2-40B4-BE49-F238E27FC236}">
                <a16:creationId xmlns:a16="http://schemas.microsoft.com/office/drawing/2014/main" id="{341ACDDD-088B-48DD-A5F2-BE1F49013866}"/>
              </a:ext>
            </a:extLst>
          </p:cNvPr>
          <p:cNvPicPr>
            <a:picLocks noChangeAspect="1"/>
          </p:cNvPicPr>
          <p:nvPr/>
        </p:nvPicPr>
        <p:blipFill>
          <a:blip r:embed="rId4"/>
          <a:stretch>
            <a:fillRect/>
          </a:stretch>
        </p:blipFill>
        <p:spPr>
          <a:xfrm>
            <a:off x="9913675" y="1646980"/>
            <a:ext cx="1409043" cy="1154439"/>
          </a:xfrm>
          <a:prstGeom prst="rect">
            <a:avLst/>
          </a:prstGeom>
          <a:ln>
            <a:noFill/>
          </a:ln>
          <a:effectLst>
            <a:softEdge rad="112500"/>
          </a:effectLst>
        </p:spPr>
      </p:pic>
      <p:sp>
        <p:nvSpPr>
          <p:cNvPr id="6" name="Speech Bubble: Oval 5">
            <a:extLst>
              <a:ext uri="{FF2B5EF4-FFF2-40B4-BE49-F238E27FC236}">
                <a16:creationId xmlns:a16="http://schemas.microsoft.com/office/drawing/2014/main" id="{D90F7CD6-C634-43D8-95E5-317CF21A93C6}"/>
              </a:ext>
            </a:extLst>
          </p:cNvPr>
          <p:cNvSpPr/>
          <p:nvPr/>
        </p:nvSpPr>
        <p:spPr>
          <a:xfrm>
            <a:off x="8204591" y="1041526"/>
            <a:ext cx="1776248" cy="980065"/>
          </a:xfrm>
          <a:prstGeom prst="wedgeEllipseCallout">
            <a:avLst>
              <a:gd name="adj1" fmla="val 67924"/>
              <a:gd name="adj2" fmla="val 5821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latin typeface="Abadi" panose="020B0604020104020204" pitchFamily="34" charset="0"/>
              </a:rPr>
              <a:t>Light up your brain guys!</a:t>
            </a:r>
            <a:endParaRPr lang="en-GB" b="1" dirty="0">
              <a:latin typeface="Abadi" panose="020B0604020104020204" pitchFamily="34" charset="0"/>
            </a:endParaRPr>
          </a:p>
        </p:txBody>
      </p:sp>
      <p:sp>
        <p:nvSpPr>
          <p:cNvPr id="7" name="TextBox 6">
            <a:extLst>
              <a:ext uri="{FF2B5EF4-FFF2-40B4-BE49-F238E27FC236}">
                <a16:creationId xmlns:a16="http://schemas.microsoft.com/office/drawing/2014/main" id="{0476DA21-7369-4DF7-B667-A80DFED199A5}"/>
              </a:ext>
            </a:extLst>
          </p:cNvPr>
          <p:cNvSpPr txBox="1"/>
          <p:nvPr/>
        </p:nvSpPr>
        <p:spPr>
          <a:xfrm>
            <a:off x="412530" y="1854868"/>
            <a:ext cx="2908738" cy="369332"/>
          </a:xfrm>
          <a:prstGeom prst="rect">
            <a:avLst/>
          </a:prstGeom>
          <a:noFill/>
        </p:spPr>
        <p:txBody>
          <a:bodyPr wrap="square" rtlCol="0">
            <a:spAutoFit/>
          </a:bodyPr>
          <a:lstStyle/>
          <a:p>
            <a:r>
              <a:rPr lang="en-US" dirty="0"/>
              <a:t>1. HIDDEN TREASURE</a:t>
            </a:r>
            <a:endParaRPr lang="en-GB" dirty="0"/>
          </a:p>
        </p:txBody>
      </p:sp>
      <p:sp>
        <p:nvSpPr>
          <p:cNvPr id="9" name="TextBox 8">
            <a:extLst>
              <a:ext uri="{FF2B5EF4-FFF2-40B4-BE49-F238E27FC236}">
                <a16:creationId xmlns:a16="http://schemas.microsoft.com/office/drawing/2014/main" id="{45FE6A95-4B72-42E6-A2AD-11C6998294CB}"/>
              </a:ext>
            </a:extLst>
          </p:cNvPr>
          <p:cNvSpPr txBox="1"/>
          <p:nvPr/>
        </p:nvSpPr>
        <p:spPr>
          <a:xfrm>
            <a:off x="3126884" y="1407415"/>
            <a:ext cx="3563008" cy="369332"/>
          </a:xfrm>
          <a:prstGeom prst="rect">
            <a:avLst/>
          </a:prstGeom>
          <a:noFill/>
        </p:spPr>
        <p:txBody>
          <a:bodyPr wrap="square" rtlCol="0">
            <a:spAutoFit/>
          </a:bodyPr>
          <a:lstStyle/>
          <a:p>
            <a:r>
              <a:rPr lang="en-US" dirty="0"/>
              <a:t>2. THE PEARL OF GREAT TREASURE</a:t>
            </a:r>
            <a:endParaRPr lang="en-GB" dirty="0"/>
          </a:p>
        </p:txBody>
      </p:sp>
      <p:sp>
        <p:nvSpPr>
          <p:cNvPr id="11" name="TextBox 10">
            <a:extLst>
              <a:ext uri="{FF2B5EF4-FFF2-40B4-BE49-F238E27FC236}">
                <a16:creationId xmlns:a16="http://schemas.microsoft.com/office/drawing/2014/main" id="{007513C7-9D2B-4BFD-A1A3-2E20028BBFB8}"/>
              </a:ext>
            </a:extLst>
          </p:cNvPr>
          <p:cNvSpPr txBox="1"/>
          <p:nvPr/>
        </p:nvSpPr>
        <p:spPr>
          <a:xfrm>
            <a:off x="5445875" y="2054486"/>
            <a:ext cx="3407979" cy="369332"/>
          </a:xfrm>
          <a:prstGeom prst="rect">
            <a:avLst/>
          </a:prstGeom>
          <a:noFill/>
        </p:spPr>
        <p:txBody>
          <a:bodyPr wrap="square" rtlCol="0">
            <a:spAutoFit/>
          </a:bodyPr>
          <a:lstStyle/>
          <a:p>
            <a:r>
              <a:rPr lang="en-US" dirty="0"/>
              <a:t>3. AS A FAMER WHO SOWS SEEDS</a:t>
            </a:r>
            <a:endParaRPr lang="en-GB" dirty="0"/>
          </a:p>
        </p:txBody>
      </p:sp>
      <p:sp>
        <p:nvSpPr>
          <p:cNvPr id="13" name="TextBox 12">
            <a:extLst>
              <a:ext uri="{FF2B5EF4-FFF2-40B4-BE49-F238E27FC236}">
                <a16:creationId xmlns:a16="http://schemas.microsoft.com/office/drawing/2014/main" id="{66E7C71C-3D51-4C99-8589-C136225245CE}"/>
              </a:ext>
            </a:extLst>
          </p:cNvPr>
          <p:cNvSpPr txBox="1"/>
          <p:nvPr/>
        </p:nvSpPr>
        <p:spPr>
          <a:xfrm>
            <a:off x="714368" y="2815328"/>
            <a:ext cx="5213799" cy="646331"/>
          </a:xfrm>
          <a:prstGeom prst="rect">
            <a:avLst/>
          </a:prstGeom>
          <a:noFill/>
        </p:spPr>
        <p:txBody>
          <a:bodyPr wrap="square" rtlCol="0">
            <a:spAutoFit/>
          </a:bodyPr>
          <a:lstStyle/>
          <a:p>
            <a:r>
              <a:rPr lang="en-US" dirty="0"/>
              <a:t>4. THE FARMER WHO PLANTS GOOD SEED BUT WEEDS APPEAR WHICH ARE DESTROYED IN HARVEST</a:t>
            </a:r>
            <a:endParaRPr lang="en-GB" dirty="0"/>
          </a:p>
        </p:txBody>
      </p:sp>
      <p:sp>
        <p:nvSpPr>
          <p:cNvPr id="15" name="TextBox 14">
            <a:extLst>
              <a:ext uri="{FF2B5EF4-FFF2-40B4-BE49-F238E27FC236}">
                <a16:creationId xmlns:a16="http://schemas.microsoft.com/office/drawing/2014/main" id="{F7A9A180-0750-4225-B0CC-AD8E13318ABB}"/>
              </a:ext>
            </a:extLst>
          </p:cNvPr>
          <p:cNvSpPr txBox="1"/>
          <p:nvPr/>
        </p:nvSpPr>
        <p:spPr>
          <a:xfrm>
            <a:off x="6293187" y="2695288"/>
            <a:ext cx="4325009" cy="646331"/>
          </a:xfrm>
          <a:prstGeom prst="rect">
            <a:avLst/>
          </a:prstGeom>
          <a:noFill/>
        </p:spPr>
        <p:txBody>
          <a:bodyPr wrap="square" rtlCol="0">
            <a:spAutoFit/>
          </a:bodyPr>
          <a:lstStyle/>
          <a:p>
            <a:r>
              <a:rPr lang="en-US" dirty="0"/>
              <a:t>5.  LIKE A KING WHO WANTED TO SETTLE ACCOUNTS WITH HIS SERVANTS</a:t>
            </a:r>
            <a:endParaRPr lang="en-GB" dirty="0"/>
          </a:p>
        </p:txBody>
      </p:sp>
      <p:sp>
        <p:nvSpPr>
          <p:cNvPr id="19" name="TextBox 18">
            <a:extLst>
              <a:ext uri="{FF2B5EF4-FFF2-40B4-BE49-F238E27FC236}">
                <a16:creationId xmlns:a16="http://schemas.microsoft.com/office/drawing/2014/main" id="{87D4F781-79AB-44E3-8919-4CFA46E79BD1}"/>
              </a:ext>
            </a:extLst>
          </p:cNvPr>
          <p:cNvSpPr txBox="1"/>
          <p:nvPr/>
        </p:nvSpPr>
        <p:spPr>
          <a:xfrm>
            <a:off x="232076" y="3868121"/>
            <a:ext cx="5213799" cy="369332"/>
          </a:xfrm>
          <a:prstGeom prst="rect">
            <a:avLst/>
          </a:prstGeom>
          <a:noFill/>
        </p:spPr>
        <p:txBody>
          <a:bodyPr wrap="square" rtlCol="0">
            <a:spAutoFit/>
          </a:bodyPr>
          <a:lstStyle/>
          <a:p>
            <a:r>
              <a:rPr lang="en-US" dirty="0"/>
              <a:t>6. LIKE THE VINEYARD WORKERS </a:t>
            </a:r>
            <a:endParaRPr lang="en-GB" dirty="0"/>
          </a:p>
        </p:txBody>
      </p:sp>
      <p:sp>
        <p:nvSpPr>
          <p:cNvPr id="21" name="TextBox 20">
            <a:extLst>
              <a:ext uri="{FF2B5EF4-FFF2-40B4-BE49-F238E27FC236}">
                <a16:creationId xmlns:a16="http://schemas.microsoft.com/office/drawing/2014/main" id="{61D10CC9-4CCE-414F-B02C-E96D1849CB0B}"/>
              </a:ext>
            </a:extLst>
          </p:cNvPr>
          <p:cNvSpPr txBox="1"/>
          <p:nvPr/>
        </p:nvSpPr>
        <p:spPr>
          <a:xfrm>
            <a:off x="5652682" y="3702465"/>
            <a:ext cx="5213799" cy="646331"/>
          </a:xfrm>
          <a:prstGeom prst="rect">
            <a:avLst/>
          </a:prstGeom>
          <a:noFill/>
        </p:spPr>
        <p:txBody>
          <a:bodyPr wrap="square" rtlCol="0">
            <a:spAutoFit/>
          </a:bodyPr>
          <a:lstStyle/>
          <a:p>
            <a:r>
              <a:rPr lang="en-US" dirty="0"/>
              <a:t>7. LIKE A FATHER WHO ASKS HIS TWO SONS TO WORK IN HIS VINEYARD</a:t>
            </a:r>
            <a:endParaRPr lang="en-GB" dirty="0"/>
          </a:p>
        </p:txBody>
      </p:sp>
      <p:sp>
        <p:nvSpPr>
          <p:cNvPr id="23" name="TextBox 22">
            <a:extLst>
              <a:ext uri="{FF2B5EF4-FFF2-40B4-BE49-F238E27FC236}">
                <a16:creationId xmlns:a16="http://schemas.microsoft.com/office/drawing/2014/main" id="{27AAD960-B4B5-46CA-A20E-3864B3F54A33}"/>
              </a:ext>
            </a:extLst>
          </p:cNvPr>
          <p:cNvSpPr txBox="1"/>
          <p:nvPr/>
        </p:nvSpPr>
        <p:spPr>
          <a:xfrm>
            <a:off x="2301488" y="4788723"/>
            <a:ext cx="6552366" cy="646331"/>
          </a:xfrm>
          <a:prstGeom prst="rect">
            <a:avLst/>
          </a:prstGeom>
          <a:noFill/>
        </p:spPr>
        <p:txBody>
          <a:bodyPr wrap="square" rtlCol="0">
            <a:spAutoFit/>
          </a:bodyPr>
          <a:lstStyle/>
          <a:p>
            <a:r>
              <a:rPr lang="en-US" dirty="0"/>
              <a:t>8. TO A LANDOWNER </a:t>
            </a:r>
            <a:r>
              <a:rPr lang="en-US" sz="1800" dirty="0"/>
              <a:t>WHO GAVE HIS VINEYARD IN LEASE TO TENANTS</a:t>
            </a:r>
          </a:p>
          <a:p>
            <a:endParaRPr lang="en-GB" dirty="0"/>
          </a:p>
        </p:txBody>
      </p:sp>
    </p:spTree>
    <p:custDataLst>
      <p:tags r:id="rId1"/>
    </p:custDataLst>
    <p:extLst>
      <p:ext uri="{BB962C8B-B14F-4D97-AF65-F5344CB8AC3E}">
        <p14:creationId xmlns:p14="http://schemas.microsoft.com/office/powerpoint/2010/main" val="2270598792"/>
      </p:ext>
    </p:extLst>
  </p:cSld>
  <p:clrMapOvr>
    <a:masterClrMapping/>
  </p:clrMapOvr>
  <mc:AlternateContent xmlns:mc="http://schemas.openxmlformats.org/markup-compatibility/2006" xmlns:p14="http://schemas.microsoft.com/office/powerpoint/2010/main">
    <mc:Choice Requires="p14">
      <p:transition spd="slow" p14:dur="2000" advTm="62951"/>
    </mc:Choice>
    <mc:Fallback xmlns="">
      <p:transition spd="slow" advTm="629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Effect transition="in" filter="barn(inVertical)">
                                      <p:cBhvr>
                                        <p:cTn id="43" dur="500"/>
                                        <p:tgtEl>
                                          <p:spTgt spid="1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inVertical)">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arn(inVertical)">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arn(inVertical)">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barn(inVertical)">
                                      <p:cBhvr>
                                        <p:cTn id="6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P spid="7" grpId="0"/>
      <p:bldP spid="9" grpId="0"/>
      <p:bldP spid="11" grpId="0"/>
      <p:bldP spid="13" grpId="0"/>
      <p:bldP spid="19" grpId="0"/>
      <p:bldP spid="21"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70163-8B26-4144-9B56-982090A1D085}"/>
              </a:ext>
            </a:extLst>
          </p:cNvPr>
          <p:cNvSpPr>
            <a:spLocks noGrp="1"/>
          </p:cNvSpPr>
          <p:nvPr>
            <p:ph type="title"/>
          </p:nvPr>
        </p:nvSpPr>
        <p:spPr>
          <a:xfrm>
            <a:off x="338960" y="87315"/>
            <a:ext cx="10396882" cy="1151965"/>
          </a:xfrm>
        </p:spPr>
        <p:txBody>
          <a:bodyPr>
            <a:normAutofit/>
          </a:bodyPr>
          <a:lstStyle/>
          <a:p>
            <a:r>
              <a:rPr lang="en-US" sz="4000" dirty="0"/>
              <a:t>Jesus says that,</a:t>
            </a:r>
            <a:endParaRPr lang="en-GB" sz="4000" dirty="0"/>
          </a:p>
        </p:txBody>
      </p:sp>
      <p:sp>
        <p:nvSpPr>
          <p:cNvPr id="5" name="TextBox 4">
            <a:extLst>
              <a:ext uri="{FF2B5EF4-FFF2-40B4-BE49-F238E27FC236}">
                <a16:creationId xmlns:a16="http://schemas.microsoft.com/office/drawing/2014/main" id="{0396B8B3-B98C-4552-98DF-C494E3086609}"/>
              </a:ext>
            </a:extLst>
          </p:cNvPr>
          <p:cNvSpPr txBox="1"/>
          <p:nvPr/>
        </p:nvSpPr>
        <p:spPr>
          <a:xfrm>
            <a:off x="4425333" y="1674500"/>
            <a:ext cx="6707751" cy="954107"/>
          </a:xfrm>
          <a:prstGeom prst="rect">
            <a:avLst/>
          </a:prstGeom>
          <a:noFill/>
        </p:spPr>
        <p:txBody>
          <a:bodyPr wrap="square">
            <a:spAutoFit/>
          </a:bodyPr>
          <a:lstStyle/>
          <a:p>
            <a:pPr marL="0" indent="0">
              <a:buNone/>
            </a:pPr>
            <a:r>
              <a:rPr lang="en-US" sz="2800" dirty="0">
                <a:latin typeface="Aharoni" panose="02010803020104030203" pitchFamily="2" charset="-79"/>
                <a:cs typeface="Aharoni" panose="02010803020104030203" pitchFamily="2" charset="-79"/>
              </a:rPr>
              <a:t>The Kingdom of God is like a king who gave a wedding feast for his son.</a:t>
            </a:r>
            <a:endParaRPr lang="en-GB" sz="2800" dirty="0">
              <a:latin typeface="Aharoni" panose="02010803020104030203" pitchFamily="2" charset="-79"/>
              <a:cs typeface="Aharoni" panose="02010803020104030203" pitchFamily="2" charset="-79"/>
            </a:endParaRPr>
          </a:p>
        </p:txBody>
      </p:sp>
      <p:pic>
        <p:nvPicPr>
          <p:cNvPr id="6" name="Picture 5">
            <a:extLst>
              <a:ext uri="{FF2B5EF4-FFF2-40B4-BE49-F238E27FC236}">
                <a16:creationId xmlns:a16="http://schemas.microsoft.com/office/drawing/2014/main" id="{5976BD97-9DCE-4458-A8B4-59A927349F22}"/>
              </a:ext>
            </a:extLst>
          </p:cNvPr>
          <p:cNvPicPr>
            <a:picLocks noChangeAspect="1"/>
          </p:cNvPicPr>
          <p:nvPr/>
        </p:nvPicPr>
        <p:blipFill>
          <a:blip r:embed="rId3"/>
          <a:stretch>
            <a:fillRect/>
          </a:stretch>
        </p:blipFill>
        <p:spPr>
          <a:xfrm>
            <a:off x="1058916" y="1268855"/>
            <a:ext cx="3045846" cy="2284384"/>
          </a:xfrm>
          <a:prstGeom prst="rect">
            <a:avLst/>
          </a:prstGeom>
          <a:ln>
            <a:noFill/>
          </a:ln>
          <a:effectLst>
            <a:softEdge rad="112500"/>
          </a:effectLst>
        </p:spPr>
      </p:pic>
      <p:sp>
        <p:nvSpPr>
          <p:cNvPr id="8" name="TextBox 7">
            <a:extLst>
              <a:ext uri="{FF2B5EF4-FFF2-40B4-BE49-F238E27FC236}">
                <a16:creationId xmlns:a16="http://schemas.microsoft.com/office/drawing/2014/main" id="{645911D3-BFED-4F14-8FF2-DA2386D8A56F}"/>
              </a:ext>
            </a:extLst>
          </p:cNvPr>
          <p:cNvSpPr txBox="1"/>
          <p:nvPr/>
        </p:nvSpPr>
        <p:spPr>
          <a:xfrm>
            <a:off x="940202" y="3945685"/>
            <a:ext cx="8287882" cy="954107"/>
          </a:xfrm>
          <a:prstGeom prst="rect">
            <a:avLst/>
          </a:prstGeom>
          <a:noFill/>
        </p:spPr>
        <p:txBody>
          <a:bodyPr wrap="square">
            <a:spAutoFit/>
          </a:bodyPr>
          <a:lstStyle/>
          <a:p>
            <a:r>
              <a:rPr lang="en-US" sz="2800" dirty="0">
                <a:latin typeface="Aharoni" panose="02010803020104030203" pitchFamily="2" charset="-79"/>
                <a:cs typeface="Aharoni" panose="02010803020104030203" pitchFamily="2" charset="-79"/>
              </a:rPr>
              <a:t>He sent his servants to summon the invited guests to the feast.</a:t>
            </a:r>
            <a:endParaRPr lang="en-GB" sz="2800" dirty="0">
              <a:latin typeface="Aharoni" panose="02010803020104030203" pitchFamily="2" charset="-79"/>
              <a:cs typeface="Aharoni" panose="02010803020104030203" pitchFamily="2" charset="-79"/>
            </a:endParaRPr>
          </a:p>
        </p:txBody>
      </p:sp>
      <p:pic>
        <p:nvPicPr>
          <p:cNvPr id="9" name="Picture 8">
            <a:extLst>
              <a:ext uri="{FF2B5EF4-FFF2-40B4-BE49-F238E27FC236}">
                <a16:creationId xmlns:a16="http://schemas.microsoft.com/office/drawing/2014/main" id="{F63AC3AB-E317-4AEC-94A3-7F6E3F81B7B0}"/>
              </a:ext>
            </a:extLst>
          </p:cNvPr>
          <p:cNvPicPr>
            <a:picLocks noChangeAspect="1"/>
          </p:cNvPicPr>
          <p:nvPr/>
        </p:nvPicPr>
        <p:blipFill>
          <a:blip r:embed="rId4"/>
          <a:stretch>
            <a:fillRect/>
          </a:stretch>
        </p:blipFill>
        <p:spPr>
          <a:xfrm>
            <a:off x="8464058" y="3007854"/>
            <a:ext cx="3045845" cy="2284384"/>
          </a:xfrm>
          <a:prstGeom prst="rect">
            <a:avLst/>
          </a:prstGeom>
          <a:ln>
            <a:noFill/>
          </a:ln>
          <a:effectLst>
            <a:softEdge rad="112500"/>
          </a:effectLst>
        </p:spPr>
      </p:pic>
      <p:sp>
        <p:nvSpPr>
          <p:cNvPr id="11" name="TextBox 10">
            <a:extLst>
              <a:ext uri="{FF2B5EF4-FFF2-40B4-BE49-F238E27FC236}">
                <a16:creationId xmlns:a16="http://schemas.microsoft.com/office/drawing/2014/main" id="{4E0767F2-6C8C-41CD-AC08-8FCAE9AF45D7}"/>
              </a:ext>
            </a:extLst>
          </p:cNvPr>
          <p:cNvSpPr txBox="1"/>
          <p:nvPr/>
        </p:nvSpPr>
        <p:spPr>
          <a:xfrm>
            <a:off x="3275051" y="5754506"/>
            <a:ext cx="8287882" cy="1077218"/>
          </a:xfrm>
          <a:prstGeom prst="rect">
            <a:avLst/>
          </a:prstGeom>
          <a:noFill/>
        </p:spPr>
        <p:txBody>
          <a:bodyPr wrap="square">
            <a:spAutoFit/>
          </a:bodyPr>
          <a:lstStyle/>
          <a:p>
            <a:r>
              <a:rPr lang="en-US" sz="3200" dirty="0">
                <a:latin typeface="Aharoni" panose="02010803020104030203" pitchFamily="2" charset="-79"/>
                <a:cs typeface="Aharoni" panose="02010803020104030203" pitchFamily="2" charset="-79"/>
              </a:rPr>
              <a:t>At first, the guests refused.</a:t>
            </a:r>
          </a:p>
          <a:p>
            <a:endParaRPr lang="en-GB" sz="3200" dirty="0">
              <a:latin typeface="Aharoni" panose="02010803020104030203" pitchFamily="2" charset="-79"/>
              <a:cs typeface="Aharoni" panose="02010803020104030203" pitchFamily="2" charset="-79"/>
            </a:endParaRPr>
          </a:p>
        </p:txBody>
      </p:sp>
    </p:spTree>
    <p:custDataLst>
      <p:tags r:id="rId1"/>
    </p:custDataLst>
    <p:extLst>
      <p:ext uri="{BB962C8B-B14F-4D97-AF65-F5344CB8AC3E}">
        <p14:creationId xmlns:p14="http://schemas.microsoft.com/office/powerpoint/2010/main" val="4066757420"/>
      </p:ext>
    </p:extLst>
  </p:cSld>
  <p:clrMapOvr>
    <a:masterClrMapping/>
  </p:clrMapOvr>
  <mc:AlternateContent xmlns:mc="http://schemas.openxmlformats.org/markup-compatibility/2006" xmlns:p14="http://schemas.microsoft.com/office/powerpoint/2010/main">
    <mc:Choice Requires="p14">
      <p:transition spd="slow" p14:dur="2000" advTm="26394"/>
    </mc:Choice>
    <mc:Fallback xmlns="">
      <p:transition spd="slow" advTm="263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9B662-F6E7-4C6E-9B16-8A56C1E91CB2}"/>
              </a:ext>
            </a:extLst>
          </p:cNvPr>
          <p:cNvSpPr>
            <a:spLocks noGrp="1"/>
          </p:cNvSpPr>
          <p:nvPr>
            <p:ph type="title"/>
          </p:nvPr>
        </p:nvSpPr>
        <p:spPr>
          <a:xfrm>
            <a:off x="191815" y="139262"/>
            <a:ext cx="11222420" cy="1151965"/>
          </a:xfrm>
        </p:spPr>
        <p:txBody>
          <a:bodyPr>
            <a:noAutofit/>
          </a:bodyPr>
          <a:lstStyle/>
          <a:p>
            <a:pPr algn="ctr"/>
            <a:r>
              <a:rPr lang="en-US" sz="4400" dirty="0">
                <a:latin typeface="Aharoni" panose="02010803020104030203" pitchFamily="2" charset="-79"/>
                <a:cs typeface="Aharoni" panose="02010803020104030203" pitchFamily="2" charset="-79"/>
              </a:rPr>
              <a:t>The KING SENT HIS servants to invite THEM A Second time.</a:t>
            </a:r>
            <a:endParaRPr lang="en-GB" sz="4400" dirty="0"/>
          </a:p>
        </p:txBody>
      </p:sp>
      <p:pic>
        <p:nvPicPr>
          <p:cNvPr id="5" name="Picture 4">
            <a:extLst>
              <a:ext uri="{FF2B5EF4-FFF2-40B4-BE49-F238E27FC236}">
                <a16:creationId xmlns:a16="http://schemas.microsoft.com/office/drawing/2014/main" id="{B64E84F4-E18D-45C0-ABA5-F2DB1A543358}"/>
              </a:ext>
            </a:extLst>
          </p:cNvPr>
          <p:cNvPicPr>
            <a:picLocks noChangeAspect="1"/>
          </p:cNvPicPr>
          <p:nvPr/>
        </p:nvPicPr>
        <p:blipFill>
          <a:blip r:embed="rId3"/>
          <a:stretch>
            <a:fillRect/>
          </a:stretch>
        </p:blipFill>
        <p:spPr>
          <a:xfrm>
            <a:off x="136257" y="1854627"/>
            <a:ext cx="1752600" cy="1885950"/>
          </a:xfrm>
          <a:prstGeom prst="rect">
            <a:avLst/>
          </a:prstGeom>
          <a:ln>
            <a:noFill/>
          </a:ln>
          <a:effectLst>
            <a:softEdge rad="112500"/>
          </a:effectLst>
        </p:spPr>
      </p:pic>
      <p:sp>
        <p:nvSpPr>
          <p:cNvPr id="7" name="Speech Bubble: Rectangle with Corners Rounded 6">
            <a:extLst>
              <a:ext uri="{FF2B5EF4-FFF2-40B4-BE49-F238E27FC236}">
                <a16:creationId xmlns:a16="http://schemas.microsoft.com/office/drawing/2014/main" id="{64D0C21D-D52E-4669-BB5F-F884BF9FBBDF}"/>
              </a:ext>
            </a:extLst>
          </p:cNvPr>
          <p:cNvSpPr/>
          <p:nvPr/>
        </p:nvSpPr>
        <p:spPr>
          <a:xfrm>
            <a:off x="1297526" y="1298236"/>
            <a:ext cx="2049517" cy="958170"/>
          </a:xfrm>
          <a:prstGeom prst="wedgeRoundRectCallout">
            <a:avLst>
              <a:gd name="adj1" fmla="val -69169"/>
              <a:gd name="adj2" fmla="val 4909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3936"/>
                </a:solidFill>
                <a:latin typeface="Roboto" panose="02000000000000000000" pitchFamily="2" charset="0"/>
              </a:rPr>
              <a:t>‘E</a:t>
            </a:r>
            <a:r>
              <a:rPr lang="en-US" b="1" i="0" dirty="0">
                <a:solidFill>
                  <a:srgbClr val="363936"/>
                </a:solidFill>
                <a:effectLst/>
                <a:latin typeface="Roboto" panose="02000000000000000000" pitchFamily="2" charset="0"/>
              </a:rPr>
              <a:t>verything is ready; come to the feast.’</a:t>
            </a:r>
            <a:endParaRPr lang="en-GB" b="1" dirty="0"/>
          </a:p>
        </p:txBody>
      </p:sp>
      <p:sp>
        <p:nvSpPr>
          <p:cNvPr id="9" name="TextBox 8">
            <a:extLst>
              <a:ext uri="{FF2B5EF4-FFF2-40B4-BE49-F238E27FC236}">
                <a16:creationId xmlns:a16="http://schemas.microsoft.com/office/drawing/2014/main" id="{FEECB507-4B84-4953-9173-C57C88E87E64}"/>
              </a:ext>
            </a:extLst>
          </p:cNvPr>
          <p:cNvSpPr txBox="1"/>
          <p:nvPr/>
        </p:nvSpPr>
        <p:spPr>
          <a:xfrm>
            <a:off x="3651030" y="1590416"/>
            <a:ext cx="7763205" cy="523220"/>
          </a:xfrm>
          <a:prstGeom prst="rect">
            <a:avLst/>
          </a:prstGeom>
          <a:noFill/>
        </p:spPr>
        <p:txBody>
          <a:bodyPr wrap="square">
            <a:spAutoFit/>
          </a:bodyPr>
          <a:lstStyle/>
          <a:p>
            <a:r>
              <a:rPr lang="en-US" sz="2800" b="1" i="0" dirty="0">
                <a:solidFill>
                  <a:srgbClr val="363936"/>
                </a:solidFill>
                <a:effectLst/>
                <a:latin typeface="Aharoni" panose="02010803020104030203" pitchFamily="2" charset="-79"/>
                <a:cs typeface="Aharoni" panose="02010803020104030203" pitchFamily="2" charset="-79"/>
              </a:rPr>
              <a:t>Some ignored the invitation and went away,</a:t>
            </a:r>
            <a:endParaRPr lang="en-GB" sz="2800" b="1" dirty="0">
              <a:latin typeface="Aharoni" panose="02010803020104030203" pitchFamily="2" charset="-79"/>
              <a:cs typeface="Aharoni" panose="02010803020104030203" pitchFamily="2" charset="-79"/>
            </a:endParaRPr>
          </a:p>
        </p:txBody>
      </p:sp>
      <p:sp>
        <p:nvSpPr>
          <p:cNvPr id="11" name="TextBox 10">
            <a:extLst>
              <a:ext uri="{FF2B5EF4-FFF2-40B4-BE49-F238E27FC236}">
                <a16:creationId xmlns:a16="http://schemas.microsoft.com/office/drawing/2014/main" id="{D2F27310-E1DA-458B-BB6B-22290E1E965C}"/>
              </a:ext>
            </a:extLst>
          </p:cNvPr>
          <p:cNvSpPr txBox="1"/>
          <p:nvPr/>
        </p:nvSpPr>
        <p:spPr>
          <a:xfrm>
            <a:off x="6412438" y="2371139"/>
            <a:ext cx="3069020" cy="523220"/>
          </a:xfrm>
          <a:prstGeom prst="rect">
            <a:avLst/>
          </a:prstGeom>
          <a:noFill/>
        </p:spPr>
        <p:txBody>
          <a:bodyPr wrap="square">
            <a:spAutoFit/>
          </a:bodyPr>
          <a:lstStyle/>
          <a:p>
            <a:r>
              <a:rPr lang="en-US" sz="2800" b="1" i="0" dirty="0">
                <a:solidFill>
                  <a:srgbClr val="363936"/>
                </a:solidFill>
                <a:effectLst/>
                <a:latin typeface="Aharoni" panose="02010803020104030203" pitchFamily="2" charset="-79"/>
                <a:cs typeface="Aharoni" panose="02010803020104030203" pitchFamily="2" charset="-79"/>
              </a:rPr>
              <a:t>one to his farm, </a:t>
            </a:r>
            <a:endParaRPr lang="en-GB" sz="2800" b="1" dirty="0">
              <a:latin typeface="Aharoni" panose="02010803020104030203" pitchFamily="2" charset="-79"/>
              <a:cs typeface="Aharoni" panose="02010803020104030203" pitchFamily="2" charset="-79"/>
            </a:endParaRPr>
          </a:p>
        </p:txBody>
      </p:sp>
      <p:sp>
        <p:nvSpPr>
          <p:cNvPr id="13" name="TextBox 12">
            <a:extLst>
              <a:ext uri="{FF2B5EF4-FFF2-40B4-BE49-F238E27FC236}">
                <a16:creationId xmlns:a16="http://schemas.microsoft.com/office/drawing/2014/main" id="{F1F278E4-445D-4067-A8C6-47E9EAD9EB53}"/>
              </a:ext>
            </a:extLst>
          </p:cNvPr>
          <p:cNvSpPr txBox="1"/>
          <p:nvPr/>
        </p:nvSpPr>
        <p:spPr>
          <a:xfrm>
            <a:off x="5090385" y="3359279"/>
            <a:ext cx="6138040" cy="523220"/>
          </a:xfrm>
          <a:prstGeom prst="rect">
            <a:avLst/>
          </a:prstGeom>
          <a:noFill/>
        </p:spPr>
        <p:txBody>
          <a:bodyPr wrap="square">
            <a:spAutoFit/>
          </a:bodyPr>
          <a:lstStyle/>
          <a:p>
            <a:r>
              <a:rPr lang="en-US" sz="2800" b="1" i="0" dirty="0">
                <a:solidFill>
                  <a:srgbClr val="363936"/>
                </a:solidFill>
                <a:effectLst/>
                <a:latin typeface="Aharoni" panose="02010803020104030203" pitchFamily="2" charset="-79"/>
                <a:cs typeface="Aharoni" panose="02010803020104030203" pitchFamily="2" charset="-79"/>
              </a:rPr>
              <a:t>another to his business. </a:t>
            </a:r>
            <a:endParaRPr lang="en-GB" sz="2800" b="1" dirty="0">
              <a:latin typeface="Aharoni" panose="02010803020104030203" pitchFamily="2" charset="-79"/>
              <a:cs typeface="Aharoni" panose="02010803020104030203" pitchFamily="2" charset="-79"/>
            </a:endParaRPr>
          </a:p>
        </p:txBody>
      </p:sp>
      <p:sp>
        <p:nvSpPr>
          <p:cNvPr id="15" name="TextBox 14">
            <a:extLst>
              <a:ext uri="{FF2B5EF4-FFF2-40B4-BE49-F238E27FC236}">
                <a16:creationId xmlns:a16="http://schemas.microsoft.com/office/drawing/2014/main" id="{0D1B6999-70D4-4370-8E68-406D9835ABFD}"/>
              </a:ext>
            </a:extLst>
          </p:cNvPr>
          <p:cNvSpPr txBox="1"/>
          <p:nvPr/>
        </p:nvSpPr>
        <p:spPr>
          <a:xfrm>
            <a:off x="504495" y="4611670"/>
            <a:ext cx="8204075" cy="954107"/>
          </a:xfrm>
          <a:prstGeom prst="rect">
            <a:avLst/>
          </a:prstGeom>
          <a:noFill/>
        </p:spPr>
        <p:txBody>
          <a:bodyPr wrap="square">
            <a:spAutoFit/>
          </a:bodyPr>
          <a:lstStyle/>
          <a:p>
            <a:r>
              <a:rPr lang="en-US" sz="2800" b="1" i="0" dirty="0">
                <a:solidFill>
                  <a:srgbClr val="363936"/>
                </a:solidFill>
                <a:effectLst/>
                <a:latin typeface="Aharoni" panose="02010803020104030203" pitchFamily="2" charset="-79"/>
                <a:cs typeface="Aharoni" panose="02010803020104030203" pitchFamily="2" charset="-79"/>
              </a:rPr>
              <a:t>The rest seized hold of his servants, mistreated them, and killed them. </a:t>
            </a:r>
            <a:endParaRPr lang="en-GB" sz="2800" b="1" dirty="0">
              <a:latin typeface="Aharoni" panose="02010803020104030203" pitchFamily="2" charset="-79"/>
              <a:cs typeface="Aharoni" panose="02010803020104030203" pitchFamily="2" charset="-79"/>
            </a:endParaRPr>
          </a:p>
        </p:txBody>
      </p:sp>
      <p:pic>
        <p:nvPicPr>
          <p:cNvPr id="3" name="Picture 2">
            <a:extLst>
              <a:ext uri="{FF2B5EF4-FFF2-40B4-BE49-F238E27FC236}">
                <a16:creationId xmlns:a16="http://schemas.microsoft.com/office/drawing/2014/main" id="{2C792E6A-213F-4D2F-B6C6-7474375465E4}"/>
              </a:ext>
            </a:extLst>
          </p:cNvPr>
          <p:cNvPicPr>
            <a:picLocks noChangeAspect="1"/>
          </p:cNvPicPr>
          <p:nvPr/>
        </p:nvPicPr>
        <p:blipFill>
          <a:blip r:embed="rId4"/>
          <a:stretch>
            <a:fillRect/>
          </a:stretch>
        </p:blipFill>
        <p:spPr>
          <a:xfrm>
            <a:off x="9481458" y="2079503"/>
            <a:ext cx="1544894" cy="1461386"/>
          </a:xfrm>
          <a:prstGeom prst="ellipse">
            <a:avLst/>
          </a:prstGeom>
          <a:ln>
            <a:noFill/>
          </a:ln>
          <a:effectLst>
            <a:softEdge rad="112500"/>
          </a:effectLst>
        </p:spPr>
      </p:pic>
      <p:pic>
        <p:nvPicPr>
          <p:cNvPr id="4" name="Picture 3">
            <a:extLst>
              <a:ext uri="{FF2B5EF4-FFF2-40B4-BE49-F238E27FC236}">
                <a16:creationId xmlns:a16="http://schemas.microsoft.com/office/drawing/2014/main" id="{6E3C7C40-9384-457C-8B9E-E68D43A0BCC6}"/>
              </a:ext>
            </a:extLst>
          </p:cNvPr>
          <p:cNvPicPr>
            <a:picLocks noChangeAspect="1"/>
          </p:cNvPicPr>
          <p:nvPr/>
        </p:nvPicPr>
        <p:blipFill>
          <a:blip r:embed="rId5"/>
          <a:stretch>
            <a:fillRect/>
          </a:stretch>
        </p:blipFill>
        <p:spPr>
          <a:xfrm>
            <a:off x="3189515" y="2758938"/>
            <a:ext cx="1752601" cy="1433947"/>
          </a:xfrm>
          <a:prstGeom prst="rect">
            <a:avLst/>
          </a:prstGeom>
          <a:ln>
            <a:noFill/>
          </a:ln>
          <a:effectLst>
            <a:softEdge rad="112500"/>
          </a:effectLst>
        </p:spPr>
      </p:pic>
      <p:pic>
        <p:nvPicPr>
          <p:cNvPr id="6" name="Picture 5">
            <a:extLst>
              <a:ext uri="{FF2B5EF4-FFF2-40B4-BE49-F238E27FC236}">
                <a16:creationId xmlns:a16="http://schemas.microsoft.com/office/drawing/2014/main" id="{38D35D40-B7C3-4A7E-8AC7-ABD031E2111E}"/>
              </a:ext>
            </a:extLst>
          </p:cNvPr>
          <p:cNvPicPr>
            <a:picLocks noChangeAspect="1"/>
          </p:cNvPicPr>
          <p:nvPr/>
        </p:nvPicPr>
        <p:blipFill>
          <a:blip r:embed="rId6"/>
          <a:stretch>
            <a:fillRect/>
          </a:stretch>
        </p:blipFill>
        <p:spPr>
          <a:xfrm>
            <a:off x="8493335" y="4056435"/>
            <a:ext cx="1976245" cy="1562089"/>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552526700"/>
      </p:ext>
    </p:extLst>
  </p:cSld>
  <p:clrMapOvr>
    <a:masterClrMapping/>
  </p:clrMapOvr>
  <mc:AlternateContent xmlns:mc="http://schemas.openxmlformats.org/markup-compatibility/2006" xmlns:p14="http://schemas.microsoft.com/office/powerpoint/2010/main">
    <mc:Choice Requires="p14">
      <p:transition spd="slow" p14:dur="2000" advTm="32838"/>
    </mc:Choice>
    <mc:Fallback xmlns="">
      <p:transition spd="slow" advTm="328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arn(inVertical)">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9" grpId="0"/>
      <p:bldP spid="11" grpId="0"/>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BD23-26E0-4E77-8DB8-17E0D11F73B3}"/>
              </a:ext>
            </a:extLst>
          </p:cNvPr>
          <p:cNvSpPr>
            <a:spLocks noGrp="1"/>
          </p:cNvSpPr>
          <p:nvPr>
            <p:ph type="title"/>
          </p:nvPr>
        </p:nvSpPr>
        <p:spPr>
          <a:xfrm>
            <a:off x="373117" y="40852"/>
            <a:ext cx="10396882" cy="1151965"/>
          </a:xfrm>
        </p:spPr>
        <p:txBody>
          <a:bodyPr>
            <a:noAutofit/>
          </a:bodyPr>
          <a:lstStyle/>
          <a:p>
            <a:r>
              <a:rPr lang="en-US" sz="4000" b="1" i="0" dirty="0">
                <a:solidFill>
                  <a:srgbClr val="363936"/>
                </a:solidFill>
                <a:effectLst/>
                <a:latin typeface="Roboto" panose="02000000000000000000" pitchFamily="2" charset="0"/>
              </a:rPr>
              <a:t>The king was ANGRY</a:t>
            </a:r>
            <a:endParaRPr lang="en-GB" sz="4000" b="1" dirty="0"/>
          </a:p>
        </p:txBody>
      </p:sp>
      <p:sp>
        <p:nvSpPr>
          <p:cNvPr id="5" name="TextBox 4">
            <a:extLst>
              <a:ext uri="{FF2B5EF4-FFF2-40B4-BE49-F238E27FC236}">
                <a16:creationId xmlns:a16="http://schemas.microsoft.com/office/drawing/2014/main" id="{8D593372-36A2-4E12-965A-E6080C147996}"/>
              </a:ext>
            </a:extLst>
          </p:cNvPr>
          <p:cNvSpPr txBox="1"/>
          <p:nvPr/>
        </p:nvSpPr>
        <p:spPr>
          <a:xfrm>
            <a:off x="3762703" y="2222210"/>
            <a:ext cx="8087709" cy="701731"/>
          </a:xfrm>
          <a:prstGeom prst="rect">
            <a:avLst/>
          </a:prstGeom>
          <a:noFill/>
        </p:spPr>
        <p:txBody>
          <a:bodyPr wrap="square">
            <a:spAutoFit/>
          </a:bodyPr>
          <a:lstStyle/>
          <a:p>
            <a:pPr defTabSz="914400">
              <a:lnSpc>
                <a:spcPct val="90000"/>
              </a:lnSpc>
              <a:spcBef>
                <a:spcPct val="0"/>
              </a:spcBef>
            </a:pPr>
            <a:r>
              <a:rPr lang="en-US" sz="2200" b="1" cap="all" dirty="0">
                <a:solidFill>
                  <a:srgbClr val="363936"/>
                </a:solidFill>
                <a:latin typeface="Roboto" panose="02000000000000000000" pitchFamily="2" charset="0"/>
                <a:ea typeface="+mj-ea"/>
                <a:cs typeface="+mj-cs"/>
              </a:rPr>
              <a:t>He sent his troops AND destroyed those murderers and burned their city. </a:t>
            </a:r>
            <a:endParaRPr lang="en-GB" sz="2200" b="1" cap="all" dirty="0">
              <a:solidFill>
                <a:srgbClr val="363936"/>
              </a:solidFill>
              <a:latin typeface="Roboto" panose="02000000000000000000" pitchFamily="2" charset="0"/>
              <a:ea typeface="+mj-ea"/>
              <a:cs typeface="+mj-cs"/>
            </a:endParaRPr>
          </a:p>
        </p:txBody>
      </p:sp>
      <p:sp>
        <p:nvSpPr>
          <p:cNvPr id="7" name="TextBox 6">
            <a:extLst>
              <a:ext uri="{FF2B5EF4-FFF2-40B4-BE49-F238E27FC236}">
                <a16:creationId xmlns:a16="http://schemas.microsoft.com/office/drawing/2014/main" id="{C54F12FB-44D2-4342-A46F-B9C8C100181C}"/>
              </a:ext>
            </a:extLst>
          </p:cNvPr>
          <p:cNvSpPr txBox="1"/>
          <p:nvPr/>
        </p:nvSpPr>
        <p:spPr>
          <a:xfrm>
            <a:off x="0" y="3246467"/>
            <a:ext cx="11550867" cy="1200329"/>
          </a:xfrm>
          <a:prstGeom prst="rect">
            <a:avLst/>
          </a:prstGeom>
          <a:noFill/>
        </p:spPr>
        <p:txBody>
          <a:bodyPr wrap="square">
            <a:spAutoFit/>
          </a:bodyPr>
          <a:lstStyle/>
          <a:p>
            <a:r>
              <a:rPr lang="en-US" sz="2400" b="1" dirty="0">
                <a:latin typeface="Roboto" panose="02000000000000000000" pitchFamily="2" charset="0"/>
              </a:rPr>
              <a:t>Then he said to his servants, 'The feast is ready, </a:t>
            </a:r>
            <a:r>
              <a:rPr lang="en-US" sz="2400" b="1" dirty="0">
                <a:solidFill>
                  <a:srgbClr val="FF0000"/>
                </a:solidFill>
                <a:latin typeface="Roboto" panose="02000000000000000000" pitchFamily="2" charset="0"/>
              </a:rPr>
              <a:t>but those who were invited were not worthy to come</a:t>
            </a:r>
            <a:r>
              <a:rPr lang="en-US" sz="2400" b="1" dirty="0">
                <a:latin typeface="Roboto" panose="02000000000000000000" pitchFamily="2" charset="0"/>
              </a:rPr>
              <a:t>. Go out, therefore, into the main roads and invite to the feast whomever you find.’</a:t>
            </a:r>
            <a:endParaRPr lang="en-GB" sz="2400" b="1" dirty="0">
              <a:latin typeface="Roboto" panose="02000000000000000000" pitchFamily="2" charset="0"/>
            </a:endParaRPr>
          </a:p>
        </p:txBody>
      </p:sp>
      <p:sp>
        <p:nvSpPr>
          <p:cNvPr id="9" name="TextBox 8">
            <a:extLst>
              <a:ext uri="{FF2B5EF4-FFF2-40B4-BE49-F238E27FC236}">
                <a16:creationId xmlns:a16="http://schemas.microsoft.com/office/drawing/2014/main" id="{528AA680-7D04-4E04-A827-C20A2DAAE82F}"/>
              </a:ext>
            </a:extLst>
          </p:cNvPr>
          <p:cNvSpPr txBox="1"/>
          <p:nvPr/>
        </p:nvSpPr>
        <p:spPr>
          <a:xfrm>
            <a:off x="6164317" y="4460822"/>
            <a:ext cx="5454867" cy="1569660"/>
          </a:xfrm>
          <a:prstGeom prst="rect">
            <a:avLst/>
          </a:prstGeom>
          <a:noFill/>
        </p:spPr>
        <p:txBody>
          <a:bodyPr wrap="square">
            <a:spAutoFit/>
          </a:bodyPr>
          <a:lstStyle/>
          <a:p>
            <a:r>
              <a:rPr lang="en-US" sz="2400" b="1" i="0" dirty="0">
                <a:effectLst/>
                <a:latin typeface="Roboto" panose="02000000000000000000" pitchFamily="2" charset="0"/>
              </a:rPr>
              <a:t>The servants went out into the streets</a:t>
            </a:r>
            <a:br>
              <a:rPr lang="en-US" sz="2400" b="1" dirty="0"/>
            </a:br>
            <a:r>
              <a:rPr lang="en-US" sz="2400" b="1" i="0" dirty="0">
                <a:effectLst/>
                <a:latin typeface="Roboto" panose="02000000000000000000" pitchFamily="2" charset="0"/>
              </a:rPr>
              <a:t>and gathered all they found, bad and good alike, and the hall was filled with guests. </a:t>
            </a:r>
            <a:endParaRPr lang="en-GB" sz="2400" b="1" dirty="0"/>
          </a:p>
        </p:txBody>
      </p:sp>
      <p:pic>
        <p:nvPicPr>
          <p:cNvPr id="3" name="Picture 2">
            <a:extLst>
              <a:ext uri="{FF2B5EF4-FFF2-40B4-BE49-F238E27FC236}">
                <a16:creationId xmlns:a16="http://schemas.microsoft.com/office/drawing/2014/main" id="{BADDB9ED-2480-4025-8505-22EF4898FCD6}"/>
              </a:ext>
            </a:extLst>
          </p:cNvPr>
          <p:cNvPicPr>
            <a:picLocks noChangeAspect="1"/>
          </p:cNvPicPr>
          <p:nvPr/>
        </p:nvPicPr>
        <p:blipFill>
          <a:blip r:embed="rId3"/>
          <a:stretch>
            <a:fillRect/>
          </a:stretch>
        </p:blipFill>
        <p:spPr>
          <a:xfrm>
            <a:off x="7393642" y="104999"/>
            <a:ext cx="1968601" cy="2171812"/>
          </a:xfrm>
          <a:prstGeom prst="rect">
            <a:avLst/>
          </a:prstGeom>
          <a:ln>
            <a:noFill/>
          </a:ln>
          <a:effectLst>
            <a:softEdge rad="112500"/>
          </a:effectLst>
        </p:spPr>
      </p:pic>
      <p:pic>
        <p:nvPicPr>
          <p:cNvPr id="4" name="Picture 3">
            <a:extLst>
              <a:ext uri="{FF2B5EF4-FFF2-40B4-BE49-F238E27FC236}">
                <a16:creationId xmlns:a16="http://schemas.microsoft.com/office/drawing/2014/main" id="{B20D0334-9362-4C61-9CA4-9320D2691C6C}"/>
              </a:ext>
            </a:extLst>
          </p:cNvPr>
          <p:cNvPicPr>
            <a:picLocks noChangeAspect="1"/>
          </p:cNvPicPr>
          <p:nvPr/>
        </p:nvPicPr>
        <p:blipFill>
          <a:blip r:embed="rId4"/>
          <a:stretch>
            <a:fillRect/>
          </a:stretch>
        </p:blipFill>
        <p:spPr>
          <a:xfrm>
            <a:off x="6224826" y="40539"/>
            <a:ext cx="1339919" cy="1390721"/>
          </a:xfrm>
          <a:prstGeom prst="rect">
            <a:avLst/>
          </a:prstGeom>
          <a:ln>
            <a:noFill/>
          </a:ln>
          <a:effectLst>
            <a:softEdge rad="112500"/>
          </a:effectLst>
        </p:spPr>
      </p:pic>
      <p:pic>
        <p:nvPicPr>
          <p:cNvPr id="6" name="Picture 5">
            <a:extLst>
              <a:ext uri="{FF2B5EF4-FFF2-40B4-BE49-F238E27FC236}">
                <a16:creationId xmlns:a16="http://schemas.microsoft.com/office/drawing/2014/main" id="{97AB2AE1-6D0E-4119-BA16-9FFDB80C7B86}"/>
              </a:ext>
            </a:extLst>
          </p:cNvPr>
          <p:cNvPicPr>
            <a:picLocks noChangeAspect="1"/>
          </p:cNvPicPr>
          <p:nvPr/>
        </p:nvPicPr>
        <p:blipFill>
          <a:blip r:embed="rId5"/>
          <a:stretch>
            <a:fillRect/>
          </a:stretch>
        </p:blipFill>
        <p:spPr>
          <a:xfrm>
            <a:off x="861849" y="1089352"/>
            <a:ext cx="2648685" cy="1986513"/>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0DD5E0A2-4EE5-4974-8A9F-6210CC57ADA0}"/>
              </a:ext>
            </a:extLst>
          </p:cNvPr>
          <p:cNvPicPr>
            <a:picLocks noChangeAspect="1"/>
          </p:cNvPicPr>
          <p:nvPr/>
        </p:nvPicPr>
        <p:blipFill>
          <a:blip r:embed="rId6"/>
          <a:stretch>
            <a:fillRect/>
          </a:stretch>
        </p:blipFill>
        <p:spPr>
          <a:xfrm>
            <a:off x="3438464" y="4460822"/>
            <a:ext cx="2589220" cy="1941914"/>
          </a:xfrm>
          <a:prstGeom prst="rect">
            <a:avLst/>
          </a:prstGeom>
        </p:spPr>
      </p:pic>
    </p:spTree>
    <p:custDataLst>
      <p:tags r:id="rId1"/>
    </p:custDataLst>
    <p:extLst>
      <p:ext uri="{BB962C8B-B14F-4D97-AF65-F5344CB8AC3E}">
        <p14:creationId xmlns:p14="http://schemas.microsoft.com/office/powerpoint/2010/main" val="4182551408"/>
      </p:ext>
    </p:extLst>
  </p:cSld>
  <p:clrMapOvr>
    <a:masterClrMapping/>
  </p:clrMapOvr>
  <mc:AlternateContent xmlns:mc="http://schemas.openxmlformats.org/markup-compatibility/2006" xmlns:p14="http://schemas.microsoft.com/office/powerpoint/2010/main">
    <mc:Choice Requires="p14">
      <p:transition spd="slow" p14:dur="2000" advTm="40007"/>
    </mc:Choice>
    <mc:Fallback xmlns="">
      <p:transition spd="slow" advTm="400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barn(inVertical)">
                                      <p:cBhvr>
                                        <p:cTn id="3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C0933-5933-47F0-93C9-C8D958E0378E}"/>
              </a:ext>
            </a:extLst>
          </p:cNvPr>
          <p:cNvSpPr>
            <a:spLocks noGrp="1"/>
          </p:cNvSpPr>
          <p:nvPr>
            <p:ph type="title"/>
          </p:nvPr>
        </p:nvSpPr>
        <p:spPr>
          <a:xfrm>
            <a:off x="262759" y="5453695"/>
            <a:ext cx="11292890" cy="1151965"/>
          </a:xfrm>
        </p:spPr>
        <p:txBody>
          <a:bodyPr>
            <a:noAutofit/>
          </a:bodyPr>
          <a:lstStyle/>
          <a:p>
            <a:r>
              <a:rPr lang="en-US" sz="4400" i="0" dirty="0">
                <a:solidFill>
                  <a:srgbClr val="FFFF00"/>
                </a:solidFill>
                <a:effectLst/>
                <a:latin typeface="Abadi" panose="020B0604020104020204" pitchFamily="34" charset="0"/>
              </a:rPr>
              <a:t>“Many are invited, but few are chosen."</a:t>
            </a:r>
            <a:endParaRPr lang="en-GB" sz="4400" dirty="0">
              <a:solidFill>
                <a:srgbClr val="FFFF00"/>
              </a:solidFill>
              <a:latin typeface="Abadi" panose="020B0604020104020204" pitchFamily="34" charset="0"/>
            </a:endParaRPr>
          </a:p>
        </p:txBody>
      </p:sp>
      <p:sp>
        <p:nvSpPr>
          <p:cNvPr id="6" name="TextBox 5">
            <a:extLst>
              <a:ext uri="{FF2B5EF4-FFF2-40B4-BE49-F238E27FC236}">
                <a16:creationId xmlns:a16="http://schemas.microsoft.com/office/drawing/2014/main" id="{A85C627B-F822-42AF-AE21-44B353FB0963}"/>
              </a:ext>
            </a:extLst>
          </p:cNvPr>
          <p:cNvSpPr txBox="1"/>
          <p:nvPr/>
        </p:nvSpPr>
        <p:spPr>
          <a:xfrm>
            <a:off x="336331" y="230531"/>
            <a:ext cx="6138040" cy="523220"/>
          </a:xfrm>
          <a:prstGeom prst="rect">
            <a:avLst/>
          </a:prstGeom>
          <a:noFill/>
        </p:spPr>
        <p:txBody>
          <a:bodyPr wrap="square">
            <a:spAutoFit/>
          </a:bodyPr>
          <a:lstStyle/>
          <a:p>
            <a:r>
              <a:rPr lang="en-US" sz="2800" b="1" dirty="0">
                <a:solidFill>
                  <a:srgbClr val="363936"/>
                </a:solidFill>
                <a:latin typeface="Abadi" panose="020B0604020104020204" pitchFamily="34" charset="0"/>
              </a:rPr>
              <a:t>T</a:t>
            </a:r>
            <a:r>
              <a:rPr lang="en-US" sz="2800" b="1" i="0" dirty="0">
                <a:solidFill>
                  <a:srgbClr val="363936"/>
                </a:solidFill>
                <a:effectLst/>
                <a:latin typeface="Abadi" panose="020B0604020104020204" pitchFamily="34" charset="0"/>
              </a:rPr>
              <a:t>he king came to meet the guests,</a:t>
            </a:r>
            <a:endParaRPr lang="en-GB" sz="2800" b="1" dirty="0">
              <a:latin typeface="Abadi" panose="020B0604020104020204" pitchFamily="34" charset="0"/>
            </a:endParaRPr>
          </a:p>
        </p:txBody>
      </p:sp>
      <p:sp>
        <p:nvSpPr>
          <p:cNvPr id="7" name="TextBox 6">
            <a:extLst>
              <a:ext uri="{FF2B5EF4-FFF2-40B4-BE49-F238E27FC236}">
                <a16:creationId xmlns:a16="http://schemas.microsoft.com/office/drawing/2014/main" id="{62D20C4B-82D6-4FDA-8D53-259E7E5BF9A6}"/>
              </a:ext>
            </a:extLst>
          </p:cNvPr>
          <p:cNvSpPr txBox="1"/>
          <p:nvPr/>
        </p:nvSpPr>
        <p:spPr>
          <a:xfrm>
            <a:off x="5909204" y="1023288"/>
            <a:ext cx="6138040" cy="1200329"/>
          </a:xfrm>
          <a:prstGeom prst="rect">
            <a:avLst/>
          </a:prstGeom>
          <a:noFill/>
        </p:spPr>
        <p:txBody>
          <a:bodyPr wrap="square">
            <a:spAutoFit/>
          </a:bodyPr>
          <a:lstStyle/>
          <a:p>
            <a:r>
              <a:rPr lang="en-US" sz="2400" b="1" dirty="0">
                <a:solidFill>
                  <a:srgbClr val="363936"/>
                </a:solidFill>
                <a:latin typeface="Roboto" panose="02000000000000000000" pitchFamily="2" charset="0"/>
              </a:rPr>
              <a:t>H</a:t>
            </a:r>
            <a:r>
              <a:rPr lang="en-US" sz="2400" b="1" i="0" dirty="0">
                <a:solidFill>
                  <a:srgbClr val="363936"/>
                </a:solidFill>
                <a:effectLst/>
                <a:latin typeface="Roboto" panose="02000000000000000000" pitchFamily="2" charset="0"/>
              </a:rPr>
              <a:t>e saw a man there not dressed in a wedding garment. </a:t>
            </a:r>
            <a:br>
              <a:rPr lang="en-US" sz="2400" b="1" dirty="0"/>
            </a:br>
            <a:endParaRPr lang="en-GB" sz="2400" b="1" dirty="0"/>
          </a:p>
        </p:txBody>
      </p:sp>
      <p:sp>
        <p:nvSpPr>
          <p:cNvPr id="11" name="TextBox 10">
            <a:extLst>
              <a:ext uri="{FF2B5EF4-FFF2-40B4-BE49-F238E27FC236}">
                <a16:creationId xmlns:a16="http://schemas.microsoft.com/office/drawing/2014/main" id="{1996B9DE-0D7F-4AF8-9A6E-C7E65DE40C94}"/>
              </a:ext>
            </a:extLst>
          </p:cNvPr>
          <p:cNvSpPr txBox="1"/>
          <p:nvPr/>
        </p:nvSpPr>
        <p:spPr>
          <a:xfrm>
            <a:off x="8793097" y="3162653"/>
            <a:ext cx="3142593" cy="1200329"/>
          </a:xfrm>
          <a:prstGeom prst="rect">
            <a:avLst/>
          </a:prstGeom>
          <a:noFill/>
        </p:spPr>
        <p:txBody>
          <a:bodyPr wrap="square">
            <a:spAutoFit/>
          </a:bodyPr>
          <a:lstStyle/>
          <a:p>
            <a:r>
              <a:rPr lang="en-US" sz="2400" b="1" i="0" dirty="0">
                <a:solidFill>
                  <a:srgbClr val="363936"/>
                </a:solidFill>
                <a:effectLst/>
                <a:latin typeface="Roboto" panose="02000000000000000000" pitchFamily="2" charset="0"/>
              </a:rPr>
              <a:t>He was reduced to silence.</a:t>
            </a:r>
            <a:br>
              <a:rPr lang="en-US" sz="2400" b="1" dirty="0"/>
            </a:br>
            <a:endParaRPr lang="en-GB" sz="2400" b="1" dirty="0"/>
          </a:p>
        </p:txBody>
      </p:sp>
      <p:pic>
        <p:nvPicPr>
          <p:cNvPr id="3" name="Picture 2">
            <a:extLst>
              <a:ext uri="{FF2B5EF4-FFF2-40B4-BE49-F238E27FC236}">
                <a16:creationId xmlns:a16="http://schemas.microsoft.com/office/drawing/2014/main" id="{D0C25CEF-6579-43C1-9C89-78C8BA4EBCF8}"/>
              </a:ext>
            </a:extLst>
          </p:cNvPr>
          <p:cNvPicPr>
            <a:picLocks noChangeAspect="1"/>
          </p:cNvPicPr>
          <p:nvPr/>
        </p:nvPicPr>
        <p:blipFill>
          <a:blip r:embed="rId3"/>
          <a:stretch>
            <a:fillRect/>
          </a:stretch>
        </p:blipFill>
        <p:spPr>
          <a:xfrm>
            <a:off x="3906489" y="1986262"/>
            <a:ext cx="4775055" cy="3656424"/>
          </a:xfrm>
          <a:prstGeom prst="rect">
            <a:avLst/>
          </a:prstGeom>
        </p:spPr>
      </p:pic>
      <p:sp>
        <p:nvSpPr>
          <p:cNvPr id="4" name="Speech Bubble: Rectangle 3">
            <a:extLst>
              <a:ext uri="{FF2B5EF4-FFF2-40B4-BE49-F238E27FC236}">
                <a16:creationId xmlns:a16="http://schemas.microsoft.com/office/drawing/2014/main" id="{52C4A73C-211A-4DB8-9FC3-CC56B2F76B3D}"/>
              </a:ext>
            </a:extLst>
          </p:cNvPr>
          <p:cNvSpPr/>
          <p:nvPr/>
        </p:nvSpPr>
        <p:spPr>
          <a:xfrm>
            <a:off x="1369135" y="871609"/>
            <a:ext cx="2638096" cy="1200330"/>
          </a:xfrm>
          <a:prstGeom prst="wedgeRectCallout">
            <a:avLst>
              <a:gd name="adj1" fmla="val 64385"/>
              <a:gd name="adj2" fmla="val 54439"/>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800" b="1" i="0" dirty="0">
                <a:solidFill>
                  <a:srgbClr val="363936"/>
                </a:solidFill>
                <a:effectLst/>
                <a:latin typeface="Roboto" panose="02000000000000000000" pitchFamily="2" charset="0"/>
              </a:rPr>
              <a:t>My friend, how is it that you came in here without a wedding garment?</a:t>
            </a:r>
            <a:endParaRPr lang="en-GB" sz="1800" b="1" dirty="0"/>
          </a:p>
        </p:txBody>
      </p:sp>
      <p:sp>
        <p:nvSpPr>
          <p:cNvPr id="10" name="Speech Bubble: Rectangle 9">
            <a:extLst>
              <a:ext uri="{FF2B5EF4-FFF2-40B4-BE49-F238E27FC236}">
                <a16:creationId xmlns:a16="http://schemas.microsoft.com/office/drawing/2014/main" id="{9AB0CA88-235F-43DB-8116-3B5841A57234}"/>
              </a:ext>
            </a:extLst>
          </p:cNvPr>
          <p:cNvSpPr/>
          <p:nvPr/>
        </p:nvSpPr>
        <p:spPr>
          <a:xfrm>
            <a:off x="1014152" y="3367466"/>
            <a:ext cx="2546293" cy="2208600"/>
          </a:xfrm>
          <a:prstGeom prst="wedgeRectCallout">
            <a:avLst>
              <a:gd name="adj1" fmla="val 70745"/>
              <a:gd name="adj2" fmla="val -78140"/>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800" b="1" i="0" dirty="0">
                <a:solidFill>
                  <a:srgbClr val="363936"/>
                </a:solidFill>
                <a:effectLst/>
                <a:latin typeface="Roboto" panose="02000000000000000000" pitchFamily="2" charset="0"/>
              </a:rPr>
              <a:t>Bind his hands </a:t>
            </a:r>
          </a:p>
          <a:p>
            <a:r>
              <a:rPr lang="en-US" sz="1800" b="1" i="0" dirty="0">
                <a:solidFill>
                  <a:srgbClr val="363936"/>
                </a:solidFill>
                <a:effectLst/>
                <a:latin typeface="Roboto" panose="02000000000000000000" pitchFamily="2" charset="0"/>
              </a:rPr>
              <a:t>and feet, and cast him into the darkness outside,</a:t>
            </a:r>
            <a:br>
              <a:rPr lang="en-US" sz="1800" b="1" dirty="0"/>
            </a:br>
            <a:r>
              <a:rPr lang="en-US" sz="1800" b="1" i="0" dirty="0">
                <a:solidFill>
                  <a:srgbClr val="363936"/>
                </a:solidFill>
                <a:effectLst/>
                <a:latin typeface="Roboto" panose="02000000000000000000" pitchFamily="2" charset="0"/>
              </a:rPr>
              <a:t>where there will be wailing and grinding of teeth.</a:t>
            </a:r>
            <a:endParaRPr lang="en-GB" dirty="0"/>
          </a:p>
        </p:txBody>
      </p:sp>
      <p:sp>
        <p:nvSpPr>
          <p:cNvPr id="14" name="TextBox 13">
            <a:extLst>
              <a:ext uri="{FF2B5EF4-FFF2-40B4-BE49-F238E27FC236}">
                <a16:creationId xmlns:a16="http://schemas.microsoft.com/office/drawing/2014/main" id="{DB10C36A-1E00-4F7E-A0AA-5FFB1189ADB4}"/>
              </a:ext>
            </a:extLst>
          </p:cNvPr>
          <p:cNvSpPr txBox="1"/>
          <p:nvPr/>
        </p:nvSpPr>
        <p:spPr>
          <a:xfrm>
            <a:off x="-318100" y="2396537"/>
            <a:ext cx="3723451" cy="646331"/>
          </a:xfrm>
          <a:prstGeom prst="rect">
            <a:avLst/>
          </a:prstGeom>
          <a:noFill/>
        </p:spPr>
        <p:txBody>
          <a:bodyPr wrap="square">
            <a:spAutoFit/>
          </a:bodyPr>
          <a:lstStyle/>
          <a:p>
            <a:pPr algn="r"/>
            <a:r>
              <a:rPr lang="en-US" sz="1800" b="1" i="0" dirty="0">
                <a:solidFill>
                  <a:srgbClr val="363936"/>
                </a:solidFill>
                <a:effectLst/>
                <a:latin typeface="Roboto" panose="02000000000000000000" pitchFamily="2" charset="0"/>
              </a:rPr>
              <a:t>Then the king said to his attendants</a:t>
            </a:r>
            <a:endParaRPr lang="en-GB" dirty="0"/>
          </a:p>
        </p:txBody>
      </p:sp>
    </p:spTree>
    <p:custDataLst>
      <p:tags r:id="rId1"/>
    </p:custDataLst>
    <p:extLst>
      <p:ext uri="{BB962C8B-B14F-4D97-AF65-F5344CB8AC3E}">
        <p14:creationId xmlns:p14="http://schemas.microsoft.com/office/powerpoint/2010/main" val="1338675168"/>
      </p:ext>
    </p:extLst>
  </p:cSld>
  <p:clrMapOvr>
    <a:masterClrMapping/>
  </p:clrMapOvr>
  <mc:AlternateContent xmlns:mc="http://schemas.openxmlformats.org/markup-compatibility/2006" xmlns:p14="http://schemas.microsoft.com/office/powerpoint/2010/main">
    <mc:Choice Requires="p14">
      <p:transition spd="slow" p14:dur="2000" advTm="38720"/>
    </mc:Choice>
    <mc:Fallback xmlns="">
      <p:transition spd="slow" advTm="387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11" grpId="0"/>
      <p:bldP spid="4" grpId="0" animBg="1"/>
      <p:bldP spid="10"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47ED7-340C-4A61-8861-2F71C936B1D9}"/>
              </a:ext>
            </a:extLst>
          </p:cNvPr>
          <p:cNvSpPr>
            <a:spLocks noGrp="1"/>
          </p:cNvSpPr>
          <p:nvPr>
            <p:ph type="title"/>
          </p:nvPr>
        </p:nvSpPr>
        <p:spPr>
          <a:xfrm>
            <a:off x="115613" y="-188893"/>
            <a:ext cx="10396882" cy="1151965"/>
          </a:xfrm>
        </p:spPr>
        <p:txBody>
          <a:bodyPr/>
          <a:lstStyle/>
          <a:p>
            <a:r>
              <a:rPr lang="en-US" dirty="0"/>
              <a:t>In the parable</a:t>
            </a:r>
            <a:endParaRPr lang="en-GB" dirty="0"/>
          </a:p>
        </p:txBody>
      </p:sp>
      <p:sp>
        <p:nvSpPr>
          <p:cNvPr id="5" name="TextBox 4">
            <a:extLst>
              <a:ext uri="{FF2B5EF4-FFF2-40B4-BE49-F238E27FC236}">
                <a16:creationId xmlns:a16="http://schemas.microsoft.com/office/drawing/2014/main" id="{7E4882C4-FE40-4B63-A4FD-A4CD73DABF73}"/>
              </a:ext>
            </a:extLst>
          </p:cNvPr>
          <p:cNvSpPr txBox="1"/>
          <p:nvPr/>
        </p:nvSpPr>
        <p:spPr>
          <a:xfrm>
            <a:off x="630621" y="913494"/>
            <a:ext cx="11561379" cy="1384995"/>
          </a:xfrm>
          <a:prstGeom prst="rect">
            <a:avLst/>
          </a:prstGeom>
          <a:noFill/>
        </p:spPr>
        <p:txBody>
          <a:bodyPr wrap="square">
            <a:spAutoFit/>
          </a:bodyPr>
          <a:lstStyle/>
          <a:p>
            <a:r>
              <a:rPr lang="en-US" sz="2800" b="1" dirty="0">
                <a:latin typeface="Abadi" panose="020B0604020104020204" pitchFamily="34" charset="0"/>
              </a:rPr>
              <a:t>HEAVENLY FATHER </a:t>
            </a:r>
            <a:r>
              <a:rPr lang="en-US" dirty="0">
                <a:latin typeface="Abadi" panose="020B0604020104020204" pitchFamily="34" charset="0"/>
              </a:rPr>
              <a:t>IS </a:t>
            </a:r>
            <a:r>
              <a:rPr lang="en-US" sz="2800" b="1" dirty="0">
                <a:latin typeface="Abadi" panose="020B0604020104020204" pitchFamily="34" charset="0"/>
              </a:rPr>
              <a:t>THE KING </a:t>
            </a:r>
          </a:p>
          <a:p>
            <a:endParaRPr lang="en-US" sz="2800" b="1" dirty="0">
              <a:latin typeface="Abadi" panose="020B0604020104020204" pitchFamily="34" charset="0"/>
            </a:endParaRPr>
          </a:p>
          <a:p>
            <a:r>
              <a:rPr lang="en-US" sz="2800" b="1" dirty="0">
                <a:latin typeface="Abadi" panose="020B0604020104020204" pitchFamily="34" charset="0"/>
              </a:rPr>
              <a:t>THE WEDDING FEAST </a:t>
            </a:r>
            <a:r>
              <a:rPr lang="en-US" dirty="0">
                <a:latin typeface="Abadi" panose="020B0604020104020204" pitchFamily="34" charset="0"/>
              </a:rPr>
              <a:t>IS OF </a:t>
            </a:r>
            <a:r>
              <a:rPr lang="en-US" sz="2800" b="1" dirty="0">
                <a:latin typeface="Abadi" panose="020B0604020104020204" pitchFamily="34" charset="0"/>
              </a:rPr>
              <a:t> HIS SON JESUS in THE KINGDOM OF HEAVEN</a:t>
            </a:r>
            <a:r>
              <a:rPr lang="en-US" dirty="0">
                <a:latin typeface="Abadi" panose="020B0604020104020204" pitchFamily="34" charset="0"/>
              </a:rPr>
              <a:t>.</a:t>
            </a:r>
            <a:endParaRPr lang="en-GB" dirty="0"/>
          </a:p>
        </p:txBody>
      </p:sp>
      <p:sp>
        <p:nvSpPr>
          <p:cNvPr id="3" name="TextBox 2">
            <a:extLst>
              <a:ext uri="{FF2B5EF4-FFF2-40B4-BE49-F238E27FC236}">
                <a16:creationId xmlns:a16="http://schemas.microsoft.com/office/drawing/2014/main" id="{3E90C52F-2933-4F3E-B3A4-98A7614DE487}"/>
              </a:ext>
            </a:extLst>
          </p:cNvPr>
          <p:cNvSpPr txBox="1"/>
          <p:nvPr/>
        </p:nvSpPr>
        <p:spPr>
          <a:xfrm>
            <a:off x="963428" y="3769953"/>
            <a:ext cx="9949355" cy="830997"/>
          </a:xfrm>
          <a:prstGeom prst="rect">
            <a:avLst/>
          </a:prstGeom>
          <a:noFill/>
        </p:spPr>
        <p:txBody>
          <a:bodyPr wrap="square">
            <a:spAutoFit/>
          </a:bodyPr>
          <a:lstStyle/>
          <a:p>
            <a:pPr algn="ctr"/>
            <a:r>
              <a:rPr lang="en-GB" sz="2400" b="1" dirty="0">
                <a:solidFill>
                  <a:schemeClr val="accent4">
                    <a:lumMod val="50000"/>
                  </a:schemeClr>
                </a:solidFill>
                <a:latin typeface="Arial" panose="020B0604020202020204" pitchFamily="34" charset="0"/>
                <a:ea typeface="Calibri" panose="020F0502020204030204" pitchFamily="34" charset="0"/>
              </a:rPr>
              <a:t>The invited ones are each of us</a:t>
            </a:r>
          </a:p>
          <a:p>
            <a:pPr algn="ctr"/>
            <a:r>
              <a:rPr lang="en-GB" sz="2400" b="1" dirty="0">
                <a:solidFill>
                  <a:schemeClr val="accent4">
                    <a:lumMod val="50000"/>
                  </a:schemeClr>
                </a:solidFill>
                <a:latin typeface="Arial" panose="020B0604020202020204" pitchFamily="34" charset="0"/>
                <a:ea typeface="Calibri" panose="020F0502020204030204" pitchFamily="34" charset="0"/>
              </a:rPr>
              <a:t>GOD</a:t>
            </a:r>
            <a:r>
              <a:rPr lang="en-GB" sz="2400" b="1" dirty="0">
                <a:solidFill>
                  <a:schemeClr val="accent4">
                    <a:lumMod val="50000"/>
                  </a:schemeClr>
                </a:solidFill>
                <a:effectLst/>
                <a:latin typeface="Arial" panose="020B0604020202020204" pitchFamily="34" charset="0"/>
                <a:ea typeface="Calibri" panose="020F0502020204030204" pitchFamily="34" charset="0"/>
              </a:rPr>
              <a:t> IS INVITING US FOR THE FEAST THROUGH OUR BAPTISM. </a:t>
            </a:r>
          </a:p>
        </p:txBody>
      </p:sp>
      <p:sp>
        <p:nvSpPr>
          <p:cNvPr id="8" name="Title 1">
            <a:extLst>
              <a:ext uri="{FF2B5EF4-FFF2-40B4-BE49-F238E27FC236}">
                <a16:creationId xmlns:a16="http://schemas.microsoft.com/office/drawing/2014/main" id="{CD2239CE-8402-4E17-B7A4-7E783176977F}"/>
              </a:ext>
            </a:extLst>
          </p:cNvPr>
          <p:cNvSpPr txBox="1">
            <a:spLocks/>
          </p:cNvSpPr>
          <p:nvPr/>
        </p:nvSpPr>
        <p:spPr>
          <a:xfrm>
            <a:off x="739665" y="4792541"/>
            <a:ext cx="10396882" cy="115196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US" sz="4000" dirty="0"/>
              <a:t>Are we RESPONDING ?</a:t>
            </a:r>
            <a:br>
              <a:rPr lang="en-US" sz="4000" dirty="0"/>
            </a:br>
            <a:endParaRPr lang="en-GB" sz="4000" dirty="0"/>
          </a:p>
        </p:txBody>
      </p:sp>
      <p:sp>
        <p:nvSpPr>
          <p:cNvPr id="4" name="TextBox 3">
            <a:extLst>
              <a:ext uri="{FF2B5EF4-FFF2-40B4-BE49-F238E27FC236}">
                <a16:creationId xmlns:a16="http://schemas.microsoft.com/office/drawing/2014/main" id="{D3E198B8-010B-45D1-B921-C14A145335CE}"/>
              </a:ext>
            </a:extLst>
          </p:cNvPr>
          <p:cNvSpPr txBox="1"/>
          <p:nvPr/>
        </p:nvSpPr>
        <p:spPr>
          <a:xfrm>
            <a:off x="876299" y="5715477"/>
            <a:ext cx="9949355" cy="584775"/>
          </a:xfrm>
          <a:prstGeom prst="rect">
            <a:avLst/>
          </a:prstGeom>
          <a:noFill/>
        </p:spPr>
        <p:txBody>
          <a:bodyPr wrap="square">
            <a:spAutoFit/>
          </a:bodyPr>
          <a:lstStyle/>
          <a:p>
            <a:pPr algn="ctr"/>
            <a:r>
              <a:rPr lang="en-GB" sz="3200" b="1" dirty="0">
                <a:solidFill>
                  <a:srgbClr val="FFFF00"/>
                </a:solidFill>
                <a:latin typeface="Arial" panose="020B0604020202020204" pitchFamily="34" charset="0"/>
                <a:ea typeface="Calibri" panose="020F0502020204030204" pitchFamily="34" charset="0"/>
              </a:rPr>
              <a:t>To which group of invitees do we belong to?</a:t>
            </a:r>
            <a:r>
              <a:rPr lang="en-GB" sz="3200" b="1" dirty="0">
                <a:solidFill>
                  <a:srgbClr val="FFFF00"/>
                </a:solidFill>
                <a:effectLst/>
                <a:latin typeface="Arial" panose="020B0604020202020204" pitchFamily="34" charset="0"/>
                <a:ea typeface="Calibri" panose="020F0502020204030204" pitchFamily="34" charset="0"/>
              </a:rPr>
              <a:t> </a:t>
            </a:r>
          </a:p>
        </p:txBody>
      </p:sp>
      <p:pic>
        <p:nvPicPr>
          <p:cNvPr id="6" name="Picture 5">
            <a:extLst>
              <a:ext uri="{FF2B5EF4-FFF2-40B4-BE49-F238E27FC236}">
                <a16:creationId xmlns:a16="http://schemas.microsoft.com/office/drawing/2014/main" id="{6BF89957-91B6-4410-92A4-A9564548669D}"/>
              </a:ext>
            </a:extLst>
          </p:cNvPr>
          <p:cNvPicPr>
            <a:picLocks noChangeAspect="1"/>
          </p:cNvPicPr>
          <p:nvPr/>
        </p:nvPicPr>
        <p:blipFill>
          <a:blip r:embed="rId3"/>
          <a:stretch>
            <a:fillRect/>
          </a:stretch>
        </p:blipFill>
        <p:spPr>
          <a:xfrm>
            <a:off x="5677252" y="647084"/>
            <a:ext cx="1468115" cy="1050267"/>
          </a:xfrm>
          <a:prstGeom prst="ellipse">
            <a:avLst/>
          </a:prstGeom>
          <a:ln>
            <a:noFill/>
          </a:ln>
          <a:effectLst>
            <a:softEdge rad="112500"/>
          </a:effectLst>
        </p:spPr>
      </p:pic>
      <p:pic>
        <p:nvPicPr>
          <p:cNvPr id="7" name="Picture 6">
            <a:extLst>
              <a:ext uri="{FF2B5EF4-FFF2-40B4-BE49-F238E27FC236}">
                <a16:creationId xmlns:a16="http://schemas.microsoft.com/office/drawing/2014/main" id="{CF778DC6-6518-4E06-9DD3-F66C8442F8E0}"/>
              </a:ext>
            </a:extLst>
          </p:cNvPr>
          <p:cNvPicPr>
            <a:picLocks noChangeAspect="1"/>
          </p:cNvPicPr>
          <p:nvPr/>
        </p:nvPicPr>
        <p:blipFill>
          <a:blip r:embed="rId4"/>
          <a:stretch>
            <a:fillRect/>
          </a:stretch>
        </p:blipFill>
        <p:spPr>
          <a:xfrm>
            <a:off x="4603531" y="2260327"/>
            <a:ext cx="2074011" cy="1524884"/>
          </a:xfrm>
          <a:prstGeom prst="rect">
            <a:avLst/>
          </a:prstGeom>
          <a:ln>
            <a:noFill/>
          </a:ln>
          <a:effectLst>
            <a:softEdge rad="112500"/>
          </a:effectLst>
        </p:spPr>
      </p:pic>
      <p:pic>
        <p:nvPicPr>
          <p:cNvPr id="9" name="Picture 8">
            <a:extLst>
              <a:ext uri="{FF2B5EF4-FFF2-40B4-BE49-F238E27FC236}">
                <a16:creationId xmlns:a16="http://schemas.microsoft.com/office/drawing/2014/main" id="{B7805C96-A510-4787-81CF-C979A693327B}"/>
              </a:ext>
            </a:extLst>
          </p:cNvPr>
          <p:cNvPicPr>
            <a:picLocks noChangeAspect="1"/>
          </p:cNvPicPr>
          <p:nvPr/>
        </p:nvPicPr>
        <p:blipFill>
          <a:blip r:embed="rId5"/>
          <a:stretch>
            <a:fillRect/>
          </a:stretch>
        </p:blipFill>
        <p:spPr>
          <a:xfrm>
            <a:off x="5677252" y="4705408"/>
            <a:ext cx="688623" cy="818478"/>
          </a:xfrm>
          <a:prstGeom prst="rect">
            <a:avLst/>
          </a:prstGeom>
          <a:ln>
            <a:no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3226316782"/>
      </p:ext>
    </p:extLst>
  </p:cSld>
  <p:clrMapOvr>
    <a:masterClrMapping/>
  </p:clrMapOvr>
  <mc:AlternateContent xmlns:mc="http://schemas.openxmlformats.org/markup-compatibility/2006" xmlns:p14="http://schemas.microsoft.com/office/powerpoint/2010/main">
    <mc:Choice Requires="p14">
      <p:transition spd="slow" p14:dur="2000" advTm="28804"/>
    </mc:Choice>
    <mc:Fallback xmlns="">
      <p:transition spd="slow" advTm="288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vertical)">
                                      <p:cBhvr>
                                        <p:cTn id="33" dur="500"/>
                                        <p:tgtEl>
                                          <p:spTgt spid="8"/>
                                        </p:tgtEl>
                                      </p:cBhvr>
                                    </p:animEffect>
                                  </p:childTnLst>
                                </p:cTn>
                              </p:par>
                              <p:par>
                                <p:cTn id="34" presetID="16" presetClass="entr" presetSubtype="21"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barn(inVertical)">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3" grpId="0"/>
      <p:bldP spid="8"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4ECF-7ADE-41AD-8560-40928EA29FAC}"/>
              </a:ext>
            </a:extLst>
          </p:cNvPr>
          <p:cNvSpPr>
            <a:spLocks noGrp="1"/>
          </p:cNvSpPr>
          <p:nvPr>
            <p:ph type="title"/>
          </p:nvPr>
        </p:nvSpPr>
        <p:spPr>
          <a:xfrm>
            <a:off x="748863" y="322557"/>
            <a:ext cx="10396882" cy="1151965"/>
          </a:xfrm>
        </p:spPr>
        <p:txBody>
          <a:bodyPr>
            <a:noAutofit/>
          </a:bodyPr>
          <a:lstStyle/>
          <a:p>
            <a:r>
              <a:rPr lang="en-GB" sz="3600" b="1" dirty="0">
                <a:solidFill>
                  <a:schemeClr val="accent4">
                    <a:lumMod val="50000"/>
                  </a:schemeClr>
                </a:solidFill>
                <a:latin typeface="Arial" panose="020B0604020202020204" pitchFamily="34" charset="0"/>
                <a:ea typeface="Calibri" panose="020F0502020204030204" pitchFamily="34" charset="0"/>
              </a:rPr>
              <a:t>Are we like THOSE who were so busy, and ignored the invitation?</a:t>
            </a:r>
            <a:br>
              <a:rPr lang="en-GB" sz="3600" b="1" dirty="0">
                <a:solidFill>
                  <a:schemeClr val="accent4">
                    <a:lumMod val="50000"/>
                  </a:schemeClr>
                </a:solidFill>
                <a:effectLst/>
                <a:latin typeface="Arial" panose="020B0604020202020204" pitchFamily="34" charset="0"/>
                <a:ea typeface="Calibri" panose="020F0502020204030204" pitchFamily="34" charset="0"/>
              </a:rPr>
            </a:br>
            <a:endParaRPr lang="en-GB" sz="3600" dirty="0"/>
          </a:p>
        </p:txBody>
      </p:sp>
      <p:sp>
        <p:nvSpPr>
          <p:cNvPr id="7" name="TextBox 6">
            <a:extLst>
              <a:ext uri="{FF2B5EF4-FFF2-40B4-BE49-F238E27FC236}">
                <a16:creationId xmlns:a16="http://schemas.microsoft.com/office/drawing/2014/main" id="{F8B02FFC-9204-4852-8C90-0233B933BDE8}"/>
              </a:ext>
            </a:extLst>
          </p:cNvPr>
          <p:cNvSpPr txBox="1"/>
          <p:nvPr/>
        </p:nvSpPr>
        <p:spPr>
          <a:xfrm>
            <a:off x="7825445" y="1842260"/>
            <a:ext cx="3557257" cy="1654427"/>
          </a:xfrm>
          <a:prstGeom prst="rect">
            <a:avLst/>
          </a:prstGeom>
          <a:noFill/>
        </p:spPr>
        <p:txBody>
          <a:bodyPr wrap="square">
            <a:spAutoFit/>
          </a:bodyPr>
          <a:lstStyle/>
          <a:p>
            <a:pPr>
              <a:lnSpc>
                <a:spcPct val="107000"/>
              </a:lnSpc>
              <a:spcAft>
                <a:spcPts val="800"/>
              </a:spcAft>
            </a:pPr>
            <a:r>
              <a:rPr lang="en-US" sz="2400" b="1" dirty="0">
                <a:solidFill>
                  <a:schemeClr val="accent5">
                    <a:lumMod val="50000"/>
                  </a:schemeClr>
                </a:solidFill>
                <a:latin typeface="Abadi" panose="020B0604020104020204" pitchFamily="34" charset="0"/>
                <a:ea typeface="Calibri" panose="020F0502020204030204" pitchFamily="34" charset="0"/>
                <a:cs typeface="Times New Roman" panose="02020603050405020304" pitchFamily="18" charset="0"/>
              </a:rPr>
              <a:t>ARE WE GETTING TOO BUSY THAT WE IGNORE OR FORGET GOD’S INVITATION?</a:t>
            </a:r>
            <a:endParaRPr lang="en-GB" sz="2400" b="1" dirty="0">
              <a:solidFill>
                <a:schemeClr val="accent5">
                  <a:lumMod val="50000"/>
                </a:schemeClr>
              </a:solidFill>
              <a:effectLst/>
              <a:latin typeface="Abadi" panose="020B060402010402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38DEE56-DE49-442D-93C0-62FF8494E534}"/>
              </a:ext>
            </a:extLst>
          </p:cNvPr>
          <p:cNvSpPr txBox="1"/>
          <p:nvPr/>
        </p:nvSpPr>
        <p:spPr>
          <a:xfrm>
            <a:off x="465081" y="4612333"/>
            <a:ext cx="10396881" cy="830997"/>
          </a:xfrm>
          <a:prstGeom prst="rect">
            <a:avLst/>
          </a:prstGeom>
          <a:noFill/>
        </p:spPr>
        <p:txBody>
          <a:bodyPr wrap="square">
            <a:spAutoFit/>
          </a:bodyPr>
          <a:lstStyle/>
          <a:p>
            <a:pPr algn="ctr"/>
            <a:r>
              <a:rPr lang="en-US" sz="2400" b="1" dirty="0">
                <a:solidFill>
                  <a:srgbClr val="000000"/>
                </a:solidFill>
                <a:latin typeface="Open Sans" panose="020B0606030504020204" pitchFamily="34" charset="0"/>
              </a:rPr>
              <a:t>IF SO, LET US THINK ABOUT WHAT HAPPENED TO THOSE WHO</a:t>
            </a:r>
          </a:p>
          <a:p>
            <a:pPr algn="ctr"/>
            <a:r>
              <a:rPr lang="en-US" sz="2400" b="1" dirty="0">
                <a:solidFill>
                  <a:srgbClr val="000000"/>
                </a:solidFill>
                <a:latin typeface="Open Sans" panose="020B0606030504020204" pitchFamily="34" charset="0"/>
              </a:rPr>
              <a:t>IGNORED THE INVITATION</a:t>
            </a:r>
          </a:p>
        </p:txBody>
      </p:sp>
      <p:sp>
        <p:nvSpPr>
          <p:cNvPr id="11" name="TextBox 10">
            <a:extLst>
              <a:ext uri="{FF2B5EF4-FFF2-40B4-BE49-F238E27FC236}">
                <a16:creationId xmlns:a16="http://schemas.microsoft.com/office/drawing/2014/main" id="{77B5A3BD-7F29-4857-9CB5-67DB2F2C3B0B}"/>
              </a:ext>
            </a:extLst>
          </p:cNvPr>
          <p:cNvSpPr txBox="1"/>
          <p:nvPr/>
        </p:nvSpPr>
        <p:spPr>
          <a:xfrm>
            <a:off x="1635671" y="5722858"/>
            <a:ext cx="8055703" cy="461665"/>
          </a:xfrm>
          <a:prstGeom prst="rect">
            <a:avLst/>
          </a:prstGeom>
          <a:noFill/>
        </p:spPr>
        <p:txBody>
          <a:bodyPr wrap="square">
            <a:spAutoFit/>
          </a:bodyPr>
          <a:lstStyle/>
          <a:p>
            <a:pPr algn="ctr"/>
            <a:r>
              <a:rPr lang="en-US" sz="2400" b="1" dirty="0">
                <a:solidFill>
                  <a:srgbClr val="000000"/>
                </a:solidFill>
                <a:latin typeface="Open Sans" panose="020B0606030504020204" pitchFamily="34" charset="0"/>
              </a:rPr>
              <a:t>WOULD WE WANT TO HAVE SUCH AN EXPERIENCE?</a:t>
            </a:r>
            <a:endParaRPr lang="en-GB" sz="2400" b="1" dirty="0"/>
          </a:p>
        </p:txBody>
      </p:sp>
      <p:pic>
        <p:nvPicPr>
          <p:cNvPr id="3" name="Picture 2">
            <a:extLst>
              <a:ext uri="{FF2B5EF4-FFF2-40B4-BE49-F238E27FC236}">
                <a16:creationId xmlns:a16="http://schemas.microsoft.com/office/drawing/2014/main" id="{D89C3AB7-8913-480F-B2F2-735BEDC5350C}"/>
              </a:ext>
            </a:extLst>
          </p:cNvPr>
          <p:cNvPicPr>
            <a:picLocks noChangeAspect="1"/>
          </p:cNvPicPr>
          <p:nvPr/>
        </p:nvPicPr>
        <p:blipFill>
          <a:blip r:embed="rId3"/>
          <a:stretch>
            <a:fillRect/>
          </a:stretch>
        </p:blipFill>
        <p:spPr>
          <a:xfrm>
            <a:off x="2974429" y="1344047"/>
            <a:ext cx="4527330" cy="3141141"/>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31664504-3B1A-4619-9068-5F8DEA3FD5FC}"/>
              </a:ext>
            </a:extLst>
          </p:cNvPr>
          <p:cNvPicPr>
            <a:picLocks noChangeAspect="1"/>
          </p:cNvPicPr>
          <p:nvPr/>
        </p:nvPicPr>
        <p:blipFill>
          <a:blip r:embed="rId4"/>
          <a:stretch>
            <a:fillRect/>
          </a:stretch>
        </p:blipFill>
        <p:spPr>
          <a:xfrm>
            <a:off x="10331669" y="4220829"/>
            <a:ext cx="1051033" cy="1108409"/>
          </a:xfrm>
          <a:prstGeom prst="rect">
            <a:avLst/>
          </a:prstGeom>
        </p:spPr>
      </p:pic>
    </p:spTree>
    <p:custDataLst>
      <p:tags r:id="rId1"/>
    </p:custDataLst>
    <p:extLst>
      <p:ext uri="{BB962C8B-B14F-4D97-AF65-F5344CB8AC3E}">
        <p14:creationId xmlns:p14="http://schemas.microsoft.com/office/powerpoint/2010/main" val="3083245782"/>
      </p:ext>
    </p:extLst>
  </p:cSld>
  <p:clrMapOvr>
    <a:masterClrMapping/>
  </p:clrMapOvr>
  <mc:AlternateContent xmlns:mc="http://schemas.openxmlformats.org/markup-compatibility/2006" xmlns:p14="http://schemas.microsoft.com/office/powerpoint/2010/main">
    <mc:Choice Requires="p14">
      <p:transition spd="slow" p14:dur="2000" advTm="38327"/>
    </mc:Choice>
    <mc:Fallback xmlns="">
      <p:transition spd="slow" advTm="383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8|3.4|2.8|15.7|15.1"/>
</p:tagLst>
</file>

<file path=ppt/tags/tag10.xml><?xml version="1.0" encoding="utf-8"?>
<p:tagLst xmlns:a="http://schemas.openxmlformats.org/drawingml/2006/main" xmlns:r="http://schemas.openxmlformats.org/officeDocument/2006/relationships" xmlns:p="http://schemas.openxmlformats.org/presentationml/2006/main">
  <p:tag name="TIMING" val="|0.5|0.8|5.2|8|2.2|6.9|1.7|6.5|8.4|2.3|1.5|1.9|4.5"/>
</p:tagLst>
</file>

<file path=ppt/tags/tag11.xml><?xml version="1.0" encoding="utf-8"?>
<p:tagLst xmlns:a="http://schemas.openxmlformats.org/drawingml/2006/main" xmlns:r="http://schemas.openxmlformats.org/officeDocument/2006/relationships" xmlns:p="http://schemas.openxmlformats.org/presentationml/2006/main">
  <p:tag name="TIMING" val="|0.5|2.9|5.9|6|18.5|6.6"/>
</p:tagLst>
</file>

<file path=ppt/tags/tag12.xml><?xml version="1.0" encoding="utf-8"?>
<p:tagLst xmlns:a="http://schemas.openxmlformats.org/drawingml/2006/main" xmlns:r="http://schemas.openxmlformats.org/officeDocument/2006/relationships" xmlns:p="http://schemas.openxmlformats.org/presentationml/2006/main">
  <p:tag name="TIMING" val="|0.7|1.8|14.3|4.2|3"/>
</p:tagLst>
</file>

<file path=ppt/tags/tag13.xml><?xml version="1.0" encoding="utf-8"?>
<p:tagLst xmlns:a="http://schemas.openxmlformats.org/drawingml/2006/main" xmlns:r="http://schemas.openxmlformats.org/officeDocument/2006/relationships" xmlns:p="http://schemas.openxmlformats.org/presentationml/2006/main">
  <p:tag name="TIMING" val="|1.7|1.2"/>
</p:tagLst>
</file>

<file path=ppt/tags/tag14.xml><?xml version="1.0" encoding="utf-8"?>
<p:tagLst xmlns:a="http://schemas.openxmlformats.org/drawingml/2006/main" xmlns:r="http://schemas.openxmlformats.org/officeDocument/2006/relationships" xmlns:p="http://schemas.openxmlformats.org/presentationml/2006/main">
  <p:tag name="TIMING" val="|0.5|2.4|1.9"/>
</p:tagLst>
</file>

<file path=ppt/tags/tag2.xml><?xml version="1.0" encoding="utf-8"?>
<p:tagLst xmlns:a="http://schemas.openxmlformats.org/drawingml/2006/main" xmlns:r="http://schemas.openxmlformats.org/officeDocument/2006/relationships" xmlns:p="http://schemas.openxmlformats.org/presentationml/2006/main">
  <p:tag name="TIMING" val="|1|7.3|6.5|3.4|2.9|3|5.3|3.3|4.1|5.9|7.6"/>
</p:tagLst>
</file>

<file path=ppt/tags/tag3.xml><?xml version="1.0" encoding="utf-8"?>
<p:tagLst xmlns:a="http://schemas.openxmlformats.org/drawingml/2006/main" xmlns:r="http://schemas.openxmlformats.org/officeDocument/2006/relationships" xmlns:p="http://schemas.openxmlformats.org/presentationml/2006/main">
  <p:tag name="TIMING" val="|1.2|2.7|7.4|8.7"/>
</p:tagLst>
</file>

<file path=ppt/tags/tag4.xml><?xml version="1.0" encoding="utf-8"?>
<p:tagLst xmlns:a="http://schemas.openxmlformats.org/drawingml/2006/main" xmlns:r="http://schemas.openxmlformats.org/officeDocument/2006/relationships" xmlns:p="http://schemas.openxmlformats.org/presentationml/2006/main">
  <p:tag name="TIMING" val="|0.9|4.1|4.9|2.5|3.1|6.1"/>
</p:tagLst>
</file>

<file path=ppt/tags/tag5.xml><?xml version="1.0" encoding="utf-8"?>
<p:tagLst xmlns:a="http://schemas.openxmlformats.org/drawingml/2006/main" xmlns:r="http://schemas.openxmlformats.org/officeDocument/2006/relationships" xmlns:p="http://schemas.openxmlformats.org/presentationml/2006/main">
  <p:tag name="TIMING" val="|1.1|2.4|2.4|5.4|10.5|3"/>
</p:tagLst>
</file>

<file path=ppt/tags/tag6.xml><?xml version="1.0" encoding="utf-8"?>
<p:tagLst xmlns:a="http://schemas.openxmlformats.org/drawingml/2006/main" xmlns:r="http://schemas.openxmlformats.org/officeDocument/2006/relationships" xmlns:p="http://schemas.openxmlformats.org/presentationml/2006/main">
  <p:tag name="TIMING" val="|0.5|3.6|5.7|5.2|4|11.6"/>
</p:tagLst>
</file>

<file path=ppt/tags/tag7.xml><?xml version="1.0" encoding="utf-8"?>
<p:tagLst xmlns:a="http://schemas.openxmlformats.org/drawingml/2006/main" xmlns:r="http://schemas.openxmlformats.org/officeDocument/2006/relationships" xmlns:p="http://schemas.openxmlformats.org/presentationml/2006/main">
  <p:tag name="TIMING" val="|0.5|1.9|1.2|7.2|5.2|3.8"/>
</p:tagLst>
</file>

<file path=ppt/tags/tag8.xml><?xml version="1.0" encoding="utf-8"?>
<p:tagLst xmlns:a="http://schemas.openxmlformats.org/drawingml/2006/main" xmlns:r="http://schemas.openxmlformats.org/officeDocument/2006/relationships" xmlns:p="http://schemas.openxmlformats.org/presentationml/2006/main">
  <p:tag name="TIMING" val="|0.6|10.8|6.4|7"/>
</p:tagLst>
</file>

<file path=ppt/tags/tag9.xml><?xml version="1.0" encoding="utf-8"?>
<p:tagLst xmlns:a="http://schemas.openxmlformats.org/drawingml/2006/main" xmlns:r="http://schemas.openxmlformats.org/officeDocument/2006/relationships" xmlns:p="http://schemas.openxmlformats.org/presentationml/2006/main">
  <p:tag name="TIMING" val="|0.5|4.3|1.5|2.9|3.3|4.5|3.2|3|5.3"/>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docProps/app.xml><?xml version="1.0" encoding="utf-8"?>
<Properties xmlns="http://schemas.openxmlformats.org/officeDocument/2006/extended-properties" xmlns:vt="http://schemas.openxmlformats.org/officeDocument/2006/docPropsVTypes">
  <Template>Main Event</Template>
  <TotalTime>809</TotalTime>
  <Words>978</Words>
  <Application>Microsoft Office PowerPoint</Application>
  <PresentationFormat>Widescreen</PresentationFormat>
  <Paragraphs>108</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Abadi</vt:lpstr>
      <vt:lpstr>Aharoni</vt:lpstr>
      <vt:lpstr>Arial</vt:lpstr>
      <vt:lpstr>Impact</vt:lpstr>
      <vt:lpstr>Open Sans</vt:lpstr>
      <vt:lpstr>Roboto</vt:lpstr>
      <vt:lpstr>system-ui</vt:lpstr>
      <vt:lpstr>Main Event</vt:lpstr>
      <vt:lpstr>COME TO THE FEAST OF THE LORD - Many are invited, but few are chosen.</vt:lpstr>
      <vt:lpstr>IN THE GOSPEL LAST WEEK,</vt:lpstr>
      <vt:lpstr>IN TODAY’S GOSPEL JESUS IS REVEALING TO US MORE ABOUT THE KINGDOM OF GOD.</vt:lpstr>
      <vt:lpstr>Jesus says that,</vt:lpstr>
      <vt:lpstr>The KING SENT HIS servants to invite THEM A Second time.</vt:lpstr>
      <vt:lpstr>The king was ANGRY</vt:lpstr>
      <vt:lpstr>“Many are invited, but few are chosen."</vt:lpstr>
      <vt:lpstr>In the parable</vt:lpstr>
      <vt:lpstr>Are we like THOSE who were so busy, and ignored the invitation? </vt:lpstr>
      <vt:lpstr>PowerPoint Presentation</vt:lpstr>
      <vt:lpstr>PowerPoint Presentation</vt:lpstr>
      <vt:lpstr>PowerPoint Presentation</vt:lpstr>
      <vt:lpstr>LET US PRAY</vt:lpstr>
      <vt:lpstr>VERSE OF THE WEEK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Sajin Cheruvathoor</dc:creator>
  <cp:lastModifiedBy>Sajin Cheruvathoor</cp:lastModifiedBy>
  <cp:revision>227</cp:revision>
  <dcterms:created xsi:type="dcterms:W3CDTF">2020-10-06T12:53:03Z</dcterms:created>
  <dcterms:modified xsi:type="dcterms:W3CDTF">2020-10-10T22:42:13Z</dcterms:modified>
</cp:coreProperties>
</file>