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766A25BB-3CE6-4764-9689-F3B9D82C99EE}" type="datetimeFigureOut">
              <a:rPr lang="en-GB" smtClean="0"/>
              <a:t>13/02/2021</a:t>
            </a:fld>
            <a:endParaRPr lang="en-GB"/>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050F4255-CC2B-4F91-91EA-8285AA874955}" type="slidenum">
              <a:rPr lang="en-GB" smtClean="0"/>
              <a:t>‹#›</a:t>
            </a:fld>
            <a:endParaRPr lang="en-GB"/>
          </a:p>
        </p:txBody>
      </p:sp>
    </p:spTree>
    <p:extLst>
      <p:ext uri="{BB962C8B-B14F-4D97-AF65-F5344CB8AC3E}">
        <p14:creationId xmlns:p14="http://schemas.microsoft.com/office/powerpoint/2010/main" val="161467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A25BB-3CE6-4764-9689-F3B9D82C99EE}" type="datetimeFigureOut">
              <a:rPr lang="en-GB" smtClean="0"/>
              <a:t>13/02/2021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17898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A25BB-3CE6-4764-9689-F3B9D82C99EE}" type="datetimeFigureOut">
              <a:rPr lang="en-GB" smtClean="0"/>
              <a:t>13/02/2021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154391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A25BB-3CE6-4764-9689-F3B9D82C99EE}" type="datetimeFigureOut">
              <a:rPr lang="en-GB" smtClean="0"/>
              <a:t>13/02/2021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379668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766A25BB-3CE6-4764-9689-F3B9D82C99EE}" type="datetimeFigureOut">
              <a:rPr lang="en-GB" smtClean="0"/>
              <a:t>13/02/2021</a:t>
            </a:fld>
            <a:endParaRPr lang="en-GB"/>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GB"/>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050F4255-CC2B-4F91-91EA-8285AA874955}" type="slidenum">
              <a:rPr lang="en-GB" smtClean="0"/>
              <a:t>‹#›</a:t>
            </a:fld>
            <a:endParaRPr lang="en-GB"/>
          </a:p>
        </p:txBody>
      </p:sp>
    </p:spTree>
    <p:extLst>
      <p:ext uri="{BB962C8B-B14F-4D97-AF65-F5344CB8AC3E}">
        <p14:creationId xmlns:p14="http://schemas.microsoft.com/office/powerpoint/2010/main" val="298545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6A25BB-3CE6-4764-9689-F3B9D82C99EE}" type="datetimeFigureOut">
              <a:rPr lang="en-GB" smtClean="0"/>
              <a:t>13/02/2021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272443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6A25BB-3CE6-4764-9689-F3B9D82C99EE}" type="datetimeFigureOut">
              <a:rPr lang="en-GB" smtClean="0"/>
              <a:t>13/02/2021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247686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6A25BB-3CE6-4764-9689-F3B9D82C99EE}" type="datetimeFigureOut">
              <a:rPr lang="en-GB" smtClean="0"/>
              <a:t>13/02/2021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158890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A25BB-3CE6-4764-9689-F3B9D82C99EE}" type="datetimeFigureOut">
              <a:rPr lang="en-GB" smtClean="0"/>
              <a:t>13/02/2021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0F4255-CC2B-4F91-91EA-8285AA874955}" type="slidenum">
              <a:rPr lang="en-GB" smtClean="0"/>
              <a:t>‹#›</a:t>
            </a:fld>
            <a:endParaRPr lang="en-GB"/>
          </a:p>
        </p:txBody>
      </p:sp>
    </p:spTree>
    <p:extLst>
      <p:ext uri="{BB962C8B-B14F-4D97-AF65-F5344CB8AC3E}">
        <p14:creationId xmlns:p14="http://schemas.microsoft.com/office/powerpoint/2010/main" val="286100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766A25BB-3CE6-4764-9689-F3B9D82C99EE}" type="datetimeFigureOut">
              <a:rPr lang="en-GB" smtClean="0"/>
              <a:t>13/02/2021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50F4255-CC2B-4F91-91EA-8285AA874955}" type="slidenum">
              <a:rPr lang="en-GB" smtClean="0"/>
              <a:t>‹#›</a:t>
            </a:fld>
            <a:endParaRPr lang="en-GB"/>
          </a:p>
        </p:txBody>
      </p:sp>
    </p:spTree>
    <p:extLst>
      <p:ext uri="{BB962C8B-B14F-4D97-AF65-F5344CB8AC3E}">
        <p14:creationId xmlns:p14="http://schemas.microsoft.com/office/powerpoint/2010/main" val="303770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766A25BB-3CE6-4764-9689-F3B9D82C99EE}" type="datetimeFigureOut">
              <a:rPr lang="en-GB" smtClean="0"/>
              <a:t>13/02/2021</a:t>
            </a:fld>
            <a:endParaRPr lang="en-GB"/>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GB"/>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050F4255-CC2B-4F91-91EA-8285AA874955}" type="slidenum">
              <a:rPr lang="en-GB" smtClean="0"/>
              <a:t>‹#›</a:t>
            </a:fld>
            <a:endParaRPr lang="en-GB"/>
          </a:p>
        </p:txBody>
      </p:sp>
    </p:spTree>
    <p:extLst>
      <p:ext uri="{BB962C8B-B14F-4D97-AF65-F5344CB8AC3E}">
        <p14:creationId xmlns:p14="http://schemas.microsoft.com/office/powerpoint/2010/main" val="71960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66A25BB-3CE6-4764-9689-F3B9D82C99EE}" type="datetimeFigureOut">
              <a:rPr lang="en-GB" smtClean="0"/>
              <a:t>13/02/2021</a:t>
            </a:fld>
            <a:endParaRPr lang="en-GB"/>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50F4255-CC2B-4F91-91EA-8285AA874955}" type="slidenum">
              <a:rPr lang="en-GB" smtClean="0"/>
              <a:t>‹#›</a:t>
            </a:fld>
            <a:endParaRPr lang="en-GB"/>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58299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9.png"/><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32F5-F63A-4F68-9019-14BA23498274}"/>
              </a:ext>
            </a:extLst>
          </p:cNvPr>
          <p:cNvSpPr>
            <a:spLocks noGrp="1"/>
          </p:cNvSpPr>
          <p:nvPr>
            <p:ph type="ctrTitle"/>
          </p:nvPr>
        </p:nvSpPr>
        <p:spPr>
          <a:xfrm>
            <a:off x="1561314" y="1773215"/>
            <a:ext cx="9068586" cy="2590800"/>
          </a:xfrm>
        </p:spPr>
        <p:txBody>
          <a:bodyPr/>
          <a:lstStyle/>
          <a:p>
            <a:r>
              <a:rPr lang="en-US" b="1" dirty="0"/>
              <a:t>“I DO CHOOSE.</a:t>
            </a:r>
            <a:br>
              <a:rPr lang="en-US" b="1" dirty="0"/>
            </a:br>
            <a:r>
              <a:rPr lang="en-US" b="1" dirty="0"/>
              <a:t>BE MADE CLEAN!”</a:t>
            </a:r>
            <a:endParaRPr lang="en-GB" b="1" dirty="0"/>
          </a:p>
        </p:txBody>
      </p:sp>
      <p:sp>
        <p:nvSpPr>
          <p:cNvPr id="3" name="Subtitle 2">
            <a:extLst>
              <a:ext uri="{FF2B5EF4-FFF2-40B4-BE49-F238E27FC236}">
                <a16:creationId xmlns:a16="http://schemas.microsoft.com/office/drawing/2014/main" id="{12AF923F-0F0C-47D4-97CF-FFCB70ECC8FE}"/>
              </a:ext>
            </a:extLst>
          </p:cNvPr>
          <p:cNvSpPr>
            <a:spLocks noGrp="1"/>
          </p:cNvSpPr>
          <p:nvPr>
            <p:ph type="subTitle" idx="1"/>
          </p:nvPr>
        </p:nvSpPr>
        <p:spPr>
          <a:xfrm>
            <a:off x="1718969" y="4135414"/>
            <a:ext cx="9070848" cy="457201"/>
          </a:xfrm>
        </p:spPr>
        <p:txBody>
          <a:bodyPr>
            <a:normAutofit fontScale="77500" lnSpcReduction="20000"/>
          </a:bodyPr>
          <a:lstStyle/>
          <a:p>
            <a:r>
              <a:rPr lang="en-US" sz="3600" b="1" dirty="0">
                <a:solidFill>
                  <a:srgbClr val="FFFF00"/>
                </a:solidFill>
              </a:rPr>
              <a:t>GOSPEL: MARK 1:40-45</a:t>
            </a:r>
            <a:endParaRPr lang="en-GB" sz="3600" b="1" dirty="0">
              <a:solidFill>
                <a:srgbClr val="FFFF00"/>
              </a:solidFill>
            </a:endParaRPr>
          </a:p>
        </p:txBody>
      </p:sp>
      <p:sp>
        <p:nvSpPr>
          <p:cNvPr id="5" name="TextBox 4">
            <a:extLst>
              <a:ext uri="{FF2B5EF4-FFF2-40B4-BE49-F238E27FC236}">
                <a16:creationId xmlns:a16="http://schemas.microsoft.com/office/drawing/2014/main" id="{CAD54F1C-5759-4458-8639-162EBF54BD35}"/>
              </a:ext>
            </a:extLst>
          </p:cNvPr>
          <p:cNvSpPr txBox="1"/>
          <p:nvPr/>
        </p:nvSpPr>
        <p:spPr>
          <a:xfrm>
            <a:off x="2758966" y="4728920"/>
            <a:ext cx="7755320" cy="523220"/>
          </a:xfrm>
          <a:prstGeom prst="rect">
            <a:avLst/>
          </a:prstGeom>
          <a:noFill/>
        </p:spPr>
        <p:txBody>
          <a:bodyPr wrap="square">
            <a:spAutoFit/>
          </a:bodyPr>
          <a:lstStyle/>
          <a:p>
            <a:r>
              <a:rPr lang="en-US" sz="2800" b="1" kern="150" dirty="0">
                <a:solidFill>
                  <a:schemeClr val="accent1">
                    <a:lumMod val="60000"/>
                    <a:lumOff val="40000"/>
                  </a:schemeClr>
                </a:solidFill>
                <a:effectLst/>
                <a:ea typeface="MS Gothic" panose="020B0609070205080204" pitchFamily="49" charset="-128"/>
                <a:cs typeface="Times New Roman" panose="02020603050405020304" pitchFamily="18" charset="0"/>
              </a:rPr>
              <a:t>CHILDREN’S LITURGY FEBRUARY 14</a:t>
            </a:r>
            <a:r>
              <a:rPr lang="en-US" sz="2800" b="1" kern="150" baseline="30000" dirty="0">
                <a:solidFill>
                  <a:schemeClr val="accent1">
                    <a:lumMod val="60000"/>
                    <a:lumOff val="40000"/>
                  </a:schemeClr>
                </a:solidFill>
                <a:effectLst/>
                <a:ea typeface="MS Gothic" panose="020B0609070205080204" pitchFamily="49" charset="-128"/>
                <a:cs typeface="Times New Roman" panose="02020603050405020304" pitchFamily="18" charset="0"/>
              </a:rPr>
              <a:t>TH</a:t>
            </a:r>
            <a:r>
              <a:rPr lang="en-US" sz="2800" b="1" kern="150" dirty="0">
                <a:solidFill>
                  <a:schemeClr val="accent1">
                    <a:lumMod val="60000"/>
                    <a:lumOff val="40000"/>
                  </a:schemeClr>
                </a:solidFill>
                <a:effectLst/>
                <a:ea typeface="MS Gothic" panose="020B0609070205080204" pitchFamily="49" charset="-128"/>
                <a:cs typeface="Times New Roman" panose="02020603050405020304" pitchFamily="18" charset="0"/>
              </a:rPr>
              <a:t>, 2021</a:t>
            </a:r>
            <a:endParaRPr lang="en-GB" sz="2800" b="1" kern="150" dirty="0">
              <a:solidFill>
                <a:schemeClr val="accent1">
                  <a:lumMod val="60000"/>
                  <a:lumOff val="40000"/>
                </a:schemeClr>
              </a:solidFill>
              <a:effectLst/>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085350528"/>
      </p:ext>
    </p:extLst>
  </p:cSld>
  <p:clrMapOvr>
    <a:masterClrMapping/>
  </p:clrMapOvr>
  <mc:AlternateContent xmlns:mc="http://schemas.openxmlformats.org/markup-compatibility/2006" xmlns:p14="http://schemas.microsoft.com/office/powerpoint/2010/main">
    <mc:Choice Requires="p14">
      <p:transition spd="slow" p14:dur="2000" advTm="11358"/>
    </mc:Choice>
    <mc:Fallback xmlns="">
      <p:transition spd="slow" advTm="11358"/>
    </mc:Fallback>
  </mc:AlternateContent>
  <p:extLst>
    <p:ext uri="{E180D4A7-C9FB-4DFB-919C-405C955672EB}">
      <p14:showEvtLst xmlns:p14="http://schemas.microsoft.com/office/powerpoint/2010/main">
        <p14:playEvt time="1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A201-20E6-494B-A8AE-899D056F8804}"/>
              </a:ext>
            </a:extLst>
          </p:cNvPr>
          <p:cNvSpPr>
            <a:spLocks noGrp="1"/>
          </p:cNvSpPr>
          <p:nvPr>
            <p:ph type="title"/>
          </p:nvPr>
        </p:nvSpPr>
        <p:spPr>
          <a:xfrm>
            <a:off x="1297807" y="359445"/>
            <a:ext cx="9761621" cy="1371600"/>
          </a:xfrm>
        </p:spPr>
        <p:txBody>
          <a:bodyPr>
            <a:noAutofit/>
          </a:bodyPr>
          <a:lstStyle/>
          <a:p>
            <a:pPr algn="ctr"/>
            <a:r>
              <a:rPr lang="en-US" sz="3600" b="1" dirty="0"/>
              <a:t>Recognize the blesser and His Great love to us through the blessings.</a:t>
            </a:r>
            <a:endParaRPr lang="en-GB" sz="3600" b="1" dirty="0"/>
          </a:p>
        </p:txBody>
      </p:sp>
      <p:sp>
        <p:nvSpPr>
          <p:cNvPr id="5" name="TextBox 4">
            <a:extLst>
              <a:ext uri="{FF2B5EF4-FFF2-40B4-BE49-F238E27FC236}">
                <a16:creationId xmlns:a16="http://schemas.microsoft.com/office/drawing/2014/main" id="{8C1E0B74-F0A0-4F32-B31B-9CEAB176A391}"/>
              </a:ext>
            </a:extLst>
          </p:cNvPr>
          <p:cNvSpPr txBox="1"/>
          <p:nvPr/>
        </p:nvSpPr>
        <p:spPr>
          <a:xfrm>
            <a:off x="4305700" y="3201567"/>
            <a:ext cx="6096000" cy="461665"/>
          </a:xfrm>
          <a:prstGeom prst="rect">
            <a:avLst/>
          </a:prstGeom>
          <a:noFill/>
        </p:spPr>
        <p:txBody>
          <a:bodyPr wrap="square">
            <a:spAutoFit/>
          </a:bodyPr>
          <a:lstStyle/>
          <a:p>
            <a:r>
              <a:rPr lang="en-GB" sz="2400" b="1"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rPr>
              <a:t>To be obedient and follow Him</a:t>
            </a:r>
          </a:p>
        </p:txBody>
      </p:sp>
      <p:sp>
        <p:nvSpPr>
          <p:cNvPr id="7" name="TextBox 6">
            <a:extLst>
              <a:ext uri="{FF2B5EF4-FFF2-40B4-BE49-F238E27FC236}">
                <a16:creationId xmlns:a16="http://schemas.microsoft.com/office/drawing/2014/main" id="{C88BDFAE-40CA-4783-92FC-BB7D7DE270D2}"/>
              </a:ext>
            </a:extLst>
          </p:cNvPr>
          <p:cNvSpPr txBox="1"/>
          <p:nvPr/>
        </p:nvSpPr>
        <p:spPr>
          <a:xfrm>
            <a:off x="4812632" y="5755327"/>
            <a:ext cx="7074203" cy="954107"/>
          </a:xfrm>
          <a:prstGeom prst="rect">
            <a:avLst/>
          </a:prstGeom>
          <a:noFill/>
        </p:spPr>
        <p:txBody>
          <a:bodyPr wrap="square">
            <a:spAutoFit/>
          </a:bodyPr>
          <a:lstStyle/>
          <a:p>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and not get carried away by the blessings.</a:t>
            </a:r>
            <a:b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endParaRPr lang="en-GB" sz="2800" dirty="0"/>
          </a:p>
        </p:txBody>
      </p:sp>
      <p:pic>
        <p:nvPicPr>
          <p:cNvPr id="4" name="Picture 3">
            <a:extLst>
              <a:ext uri="{FF2B5EF4-FFF2-40B4-BE49-F238E27FC236}">
                <a16:creationId xmlns:a16="http://schemas.microsoft.com/office/drawing/2014/main" id="{F04F1ECF-A95F-4C0E-8BF1-8B5DEEE58EE3}"/>
              </a:ext>
            </a:extLst>
          </p:cNvPr>
          <p:cNvPicPr>
            <a:picLocks noChangeAspect="1"/>
          </p:cNvPicPr>
          <p:nvPr/>
        </p:nvPicPr>
        <p:blipFill>
          <a:blip r:embed="rId3"/>
          <a:stretch>
            <a:fillRect/>
          </a:stretch>
        </p:blipFill>
        <p:spPr>
          <a:xfrm>
            <a:off x="8512855" y="2617578"/>
            <a:ext cx="2963899" cy="2429863"/>
          </a:xfrm>
          <a:prstGeom prst="rect">
            <a:avLst/>
          </a:prstGeom>
        </p:spPr>
      </p:pic>
      <p:sp>
        <p:nvSpPr>
          <p:cNvPr id="8" name="TextBox 7">
            <a:extLst>
              <a:ext uri="{FF2B5EF4-FFF2-40B4-BE49-F238E27FC236}">
                <a16:creationId xmlns:a16="http://schemas.microsoft.com/office/drawing/2014/main" id="{2A5168D5-2D28-46BB-AB32-1B890A995A5A}"/>
              </a:ext>
            </a:extLst>
          </p:cNvPr>
          <p:cNvSpPr txBox="1"/>
          <p:nvPr/>
        </p:nvSpPr>
        <p:spPr>
          <a:xfrm>
            <a:off x="3098283" y="1909692"/>
            <a:ext cx="9877926" cy="830997"/>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Jesus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wants</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us to understand the great love of God </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through the blessings we receive.</a:t>
            </a:r>
          </a:p>
        </p:txBody>
      </p:sp>
      <p:pic>
        <p:nvPicPr>
          <p:cNvPr id="10" name="Picture 9">
            <a:extLst>
              <a:ext uri="{FF2B5EF4-FFF2-40B4-BE49-F238E27FC236}">
                <a16:creationId xmlns:a16="http://schemas.microsoft.com/office/drawing/2014/main" id="{F75277EA-0FD1-472D-ACD3-55F39C35040D}"/>
              </a:ext>
            </a:extLst>
          </p:cNvPr>
          <p:cNvPicPr>
            <a:picLocks noChangeAspect="1"/>
          </p:cNvPicPr>
          <p:nvPr/>
        </p:nvPicPr>
        <p:blipFill>
          <a:blip r:embed="rId4"/>
          <a:stretch>
            <a:fillRect/>
          </a:stretch>
        </p:blipFill>
        <p:spPr>
          <a:xfrm>
            <a:off x="650358" y="1325395"/>
            <a:ext cx="2447925" cy="2066925"/>
          </a:xfrm>
          <a:prstGeom prst="rect">
            <a:avLst/>
          </a:prstGeom>
          <a:ln>
            <a:noFill/>
          </a:ln>
          <a:effectLst>
            <a:softEdge rad="112500"/>
          </a:effectLst>
        </p:spPr>
      </p:pic>
      <p:sp>
        <p:nvSpPr>
          <p:cNvPr id="12" name="TextBox 11">
            <a:extLst>
              <a:ext uri="{FF2B5EF4-FFF2-40B4-BE49-F238E27FC236}">
                <a16:creationId xmlns:a16="http://schemas.microsoft.com/office/drawing/2014/main" id="{736FA394-21CE-4B40-BF88-42A814F79493}"/>
              </a:ext>
            </a:extLst>
          </p:cNvPr>
          <p:cNvSpPr txBox="1"/>
          <p:nvPr/>
        </p:nvSpPr>
        <p:spPr>
          <a:xfrm>
            <a:off x="4109987" y="4561753"/>
            <a:ext cx="6487426" cy="523220"/>
          </a:xfrm>
          <a:prstGeom prst="rect">
            <a:avLst/>
          </a:prstGeom>
          <a:noFill/>
        </p:spPr>
        <p:txBody>
          <a:bodyPr wrap="square">
            <a:spAutoFit/>
          </a:bodyPr>
          <a:lstStyle/>
          <a:p>
            <a:r>
              <a:rPr lang="en-GB" sz="2800" b="1" dirty="0">
                <a:solidFill>
                  <a:srgbClr val="C00000"/>
                </a:solidFill>
                <a:latin typeface="Abadi" panose="020B0604020104020204" pitchFamily="34" charset="0"/>
                <a:cs typeface="Times New Roman" panose="02020603050405020304" pitchFamily="18" charset="0"/>
              </a:rPr>
              <a:t>To be thankful always.</a:t>
            </a:r>
            <a:endParaRPr lang="en-GB" sz="2800" dirty="0">
              <a:solidFill>
                <a:srgbClr val="C00000"/>
              </a:solidFill>
            </a:endParaRPr>
          </a:p>
        </p:txBody>
      </p:sp>
      <p:pic>
        <p:nvPicPr>
          <p:cNvPr id="14" name="Picture 13">
            <a:extLst>
              <a:ext uri="{FF2B5EF4-FFF2-40B4-BE49-F238E27FC236}">
                <a16:creationId xmlns:a16="http://schemas.microsoft.com/office/drawing/2014/main" id="{A39B0342-9A2A-4EF6-AC9B-E3F137B4E743}"/>
              </a:ext>
            </a:extLst>
          </p:cNvPr>
          <p:cNvPicPr>
            <a:picLocks noChangeAspect="1"/>
          </p:cNvPicPr>
          <p:nvPr/>
        </p:nvPicPr>
        <p:blipFill>
          <a:blip r:embed="rId5"/>
          <a:stretch>
            <a:fillRect/>
          </a:stretch>
        </p:blipFill>
        <p:spPr>
          <a:xfrm>
            <a:off x="963523" y="3788937"/>
            <a:ext cx="2998643" cy="2429863"/>
          </a:xfrm>
          <a:prstGeom prst="rect">
            <a:avLst/>
          </a:prstGeom>
        </p:spPr>
      </p:pic>
    </p:spTree>
    <p:custDataLst>
      <p:tags r:id="rId1"/>
    </p:custDataLst>
    <p:extLst>
      <p:ext uri="{BB962C8B-B14F-4D97-AF65-F5344CB8AC3E}">
        <p14:creationId xmlns:p14="http://schemas.microsoft.com/office/powerpoint/2010/main" val="2067094125"/>
      </p:ext>
    </p:extLst>
  </p:cSld>
  <p:clrMapOvr>
    <a:masterClrMapping/>
  </p:clrMapOvr>
  <mc:AlternateContent xmlns:mc="http://schemas.openxmlformats.org/markup-compatibility/2006" xmlns:p14="http://schemas.microsoft.com/office/powerpoint/2010/main">
    <mc:Choice Requires="p14">
      <p:transition spd="slow" p14:dur="2000" advTm="51756"/>
    </mc:Choice>
    <mc:Fallback xmlns="">
      <p:transition spd="slow" advTm="51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641E-1E90-47D7-BC3D-2261A9E0F960}"/>
              </a:ext>
            </a:extLst>
          </p:cNvPr>
          <p:cNvSpPr>
            <a:spLocks noGrp="1"/>
          </p:cNvSpPr>
          <p:nvPr>
            <p:ph type="title"/>
          </p:nvPr>
        </p:nvSpPr>
        <p:spPr>
          <a:xfrm>
            <a:off x="1052430" y="952859"/>
            <a:ext cx="1252888" cy="1371600"/>
          </a:xfrm>
        </p:spPr>
        <p:txBody>
          <a:bodyPr/>
          <a:lstStyle/>
          <a:p>
            <a:r>
              <a:rPr lang="en-US" dirty="0"/>
              <a:t>So,</a:t>
            </a:r>
            <a:endParaRPr lang="en-GB" dirty="0"/>
          </a:p>
        </p:txBody>
      </p:sp>
      <p:sp>
        <p:nvSpPr>
          <p:cNvPr id="5" name="TextBox 4">
            <a:extLst>
              <a:ext uri="{FF2B5EF4-FFF2-40B4-BE49-F238E27FC236}">
                <a16:creationId xmlns:a16="http://schemas.microsoft.com/office/drawing/2014/main" id="{68FF3DE0-B854-4EF3-B552-C604A5724E77}"/>
              </a:ext>
            </a:extLst>
          </p:cNvPr>
          <p:cNvSpPr txBox="1"/>
          <p:nvPr/>
        </p:nvSpPr>
        <p:spPr>
          <a:xfrm>
            <a:off x="131432" y="1336147"/>
            <a:ext cx="9947903" cy="461665"/>
          </a:xfrm>
          <a:prstGeom prst="rect">
            <a:avLst/>
          </a:prstGeom>
          <a:noFill/>
        </p:spPr>
        <p:txBody>
          <a:bodyPr wrap="square">
            <a:spAutoFit/>
          </a:bodyPr>
          <a:lstStyle/>
          <a:p>
            <a:pPr algn="ctr"/>
            <a:r>
              <a:rPr lang="en-GB" sz="24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L</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et us approach Jesus with </a:t>
            </a:r>
            <a:r>
              <a:rPr lang="en-GB" sz="24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FAITH</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 and </a:t>
            </a:r>
            <a:r>
              <a:rPr lang="en-GB" sz="24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HUMILITY</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a:t>
            </a:r>
            <a:endParaRPr lang="en-GB" sz="2400" dirty="0">
              <a:solidFill>
                <a:srgbClr val="C00000"/>
              </a:solidFill>
            </a:endParaRPr>
          </a:p>
        </p:txBody>
      </p:sp>
      <p:sp>
        <p:nvSpPr>
          <p:cNvPr id="7" name="TextBox 6">
            <a:extLst>
              <a:ext uri="{FF2B5EF4-FFF2-40B4-BE49-F238E27FC236}">
                <a16:creationId xmlns:a16="http://schemas.microsoft.com/office/drawing/2014/main" id="{83313A12-7918-4565-874A-ED072756CB58}"/>
              </a:ext>
            </a:extLst>
          </p:cNvPr>
          <p:cNvSpPr txBox="1"/>
          <p:nvPr/>
        </p:nvSpPr>
        <p:spPr>
          <a:xfrm>
            <a:off x="841077" y="2375064"/>
            <a:ext cx="7865444" cy="1200329"/>
          </a:xfrm>
          <a:prstGeom prst="rect">
            <a:avLst/>
          </a:prstGeom>
          <a:noFill/>
        </p:spPr>
        <p:txBody>
          <a:bodyPr wrap="square">
            <a:spAutoFit/>
          </a:bodyPr>
          <a:lstStyle/>
          <a:p>
            <a:pPr algn="ctr"/>
            <a:r>
              <a:rPr lang="en-GB" sz="24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Let us realize Gods </a:t>
            </a:r>
            <a:r>
              <a:rPr lang="en-GB" sz="24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UNCONDITIONAL LOVE </a:t>
            </a:r>
            <a:r>
              <a:rPr lang="en-GB" sz="2400" b="1" dirty="0">
                <a:solidFill>
                  <a:schemeClr val="accent6">
                    <a:lumMod val="75000"/>
                  </a:schemeClr>
                </a:solidFill>
                <a:latin typeface="Abadi" panose="020B0604020104020204" pitchFamily="34" charset="0"/>
                <a:ea typeface="Calibri" panose="020F0502020204030204" pitchFamily="34" charset="0"/>
                <a:cs typeface="Times New Roman" panose="02020603050405020304" pitchFamily="18" charset="0"/>
              </a:rPr>
              <a:t>: </a:t>
            </a:r>
            <a:r>
              <a:rPr lang="en-GB" sz="24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 no matter how unworthy or rejected or weak we feel, </a:t>
            </a:r>
          </a:p>
          <a:p>
            <a:pPr algn="ctr"/>
            <a:r>
              <a:rPr lang="en-GB" sz="24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Jesus chooses to heal and deliver.</a:t>
            </a:r>
            <a:endParaRPr lang="en-GB" sz="2400" dirty="0">
              <a:solidFill>
                <a:schemeClr val="accent6">
                  <a:lumMod val="75000"/>
                </a:schemeClr>
              </a:solidFill>
            </a:endParaRPr>
          </a:p>
        </p:txBody>
      </p:sp>
      <p:sp>
        <p:nvSpPr>
          <p:cNvPr id="9" name="TextBox 8">
            <a:extLst>
              <a:ext uri="{FF2B5EF4-FFF2-40B4-BE49-F238E27FC236}">
                <a16:creationId xmlns:a16="http://schemas.microsoft.com/office/drawing/2014/main" id="{DC1A6A43-B1F6-4F88-9740-12370B3AD7BE}"/>
              </a:ext>
            </a:extLst>
          </p:cNvPr>
          <p:cNvSpPr txBox="1"/>
          <p:nvPr/>
        </p:nvSpPr>
        <p:spPr>
          <a:xfrm>
            <a:off x="501647" y="3820851"/>
            <a:ext cx="10849276" cy="446276"/>
          </a:xfrm>
          <a:prstGeom prst="rect">
            <a:avLst/>
          </a:prstGeom>
          <a:noFill/>
        </p:spPr>
        <p:txBody>
          <a:bodyPr wrap="square">
            <a:spAutoFit/>
          </a:bodyPr>
          <a:lstStyle/>
          <a:p>
            <a:pPr algn="ctr"/>
            <a:r>
              <a:rPr lang="en-GB" sz="23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 Let us always be</a:t>
            </a:r>
            <a:r>
              <a:rPr lang="en-GB" sz="23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 THANKFUL </a:t>
            </a:r>
            <a:r>
              <a:rPr lang="en-GB" sz="23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to Jesus who is the only source of blessings, our saviour.</a:t>
            </a:r>
            <a:endParaRPr lang="en-GB" sz="2300" dirty="0">
              <a:solidFill>
                <a:schemeClr val="accent5">
                  <a:lumMod val="75000"/>
                </a:schemeClr>
              </a:solidFill>
            </a:endParaRPr>
          </a:p>
        </p:txBody>
      </p:sp>
      <p:sp>
        <p:nvSpPr>
          <p:cNvPr id="11" name="TextBox 10">
            <a:extLst>
              <a:ext uri="{FF2B5EF4-FFF2-40B4-BE49-F238E27FC236}">
                <a16:creationId xmlns:a16="http://schemas.microsoft.com/office/drawing/2014/main" id="{810C2263-A8A6-4447-BCB3-16E418D3F5C0}"/>
              </a:ext>
            </a:extLst>
          </p:cNvPr>
          <p:cNvSpPr txBox="1"/>
          <p:nvPr/>
        </p:nvSpPr>
        <p:spPr>
          <a:xfrm>
            <a:off x="1605497" y="4422717"/>
            <a:ext cx="10355014" cy="830997"/>
          </a:xfrm>
          <a:prstGeom prst="rect">
            <a:avLst/>
          </a:prstGeom>
          <a:noFill/>
        </p:spPr>
        <p:txBody>
          <a:bodyPr wrap="square">
            <a:spAutoFit/>
          </a:bodyPr>
          <a:lstStyle/>
          <a:p>
            <a:pPr algn="ctr"/>
            <a:r>
              <a:rPr lang="en-GB" sz="24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Let not the blessings make us blindfolded from Jesus, </a:t>
            </a:r>
          </a:p>
          <a:p>
            <a:pPr algn="ctr"/>
            <a:r>
              <a:rPr lang="en-GB" sz="24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blocking his plans.</a:t>
            </a:r>
            <a:endParaRPr lang="en-GB" sz="2400" dirty="0">
              <a:solidFill>
                <a:srgbClr val="7030A0"/>
              </a:solidFill>
            </a:endParaRPr>
          </a:p>
        </p:txBody>
      </p:sp>
      <p:sp>
        <p:nvSpPr>
          <p:cNvPr id="13" name="TextBox 12">
            <a:extLst>
              <a:ext uri="{FF2B5EF4-FFF2-40B4-BE49-F238E27FC236}">
                <a16:creationId xmlns:a16="http://schemas.microsoft.com/office/drawing/2014/main" id="{F5CD8E43-633C-4048-A8CF-7B45C6FAC685}"/>
              </a:ext>
            </a:extLst>
          </p:cNvPr>
          <p:cNvSpPr txBox="1"/>
          <p:nvPr/>
        </p:nvSpPr>
        <p:spPr>
          <a:xfrm>
            <a:off x="1787477" y="5409304"/>
            <a:ext cx="9969394" cy="1030410"/>
          </a:xfrm>
          <a:prstGeom prst="rect">
            <a:avLst/>
          </a:prstGeom>
          <a:noFill/>
        </p:spPr>
        <p:txBody>
          <a:bodyPr wrap="square">
            <a:spAutoFit/>
          </a:bodyPr>
          <a:lstStyle/>
          <a:p>
            <a:pPr algn="ctr">
              <a:lnSpc>
                <a:spcPct val="107000"/>
              </a:lnSpc>
              <a:spcAft>
                <a:spcPts val="800"/>
              </a:spcAft>
            </a:pPr>
            <a:r>
              <a:rPr lang="en-GB" sz="24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L</a:t>
            </a:r>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et us always be vigilant to </a:t>
            </a:r>
            <a:r>
              <a:rPr lang="en-GB" sz="24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FOLLOW</a:t>
            </a:r>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 his directions. </a:t>
            </a:r>
          </a:p>
          <a:p>
            <a:pPr algn="ctr">
              <a:lnSpc>
                <a:spcPct val="107000"/>
              </a:lnSpc>
              <a:spcAft>
                <a:spcPts val="800"/>
              </a:spcAft>
            </a:pP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‘Do only whatever he tells you</a:t>
            </a: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A474883-A71E-4488-A61F-0312022FB825}"/>
              </a:ext>
            </a:extLst>
          </p:cNvPr>
          <p:cNvPicPr>
            <a:picLocks noChangeAspect="1"/>
          </p:cNvPicPr>
          <p:nvPr/>
        </p:nvPicPr>
        <p:blipFill>
          <a:blip r:embed="rId3"/>
          <a:stretch>
            <a:fillRect/>
          </a:stretch>
        </p:blipFill>
        <p:spPr>
          <a:xfrm>
            <a:off x="8807748" y="1590560"/>
            <a:ext cx="2543175" cy="2076450"/>
          </a:xfrm>
          <a:prstGeom prst="rect">
            <a:avLst/>
          </a:prstGeom>
        </p:spPr>
      </p:pic>
      <p:pic>
        <p:nvPicPr>
          <p:cNvPr id="8" name="Picture 7">
            <a:extLst>
              <a:ext uri="{FF2B5EF4-FFF2-40B4-BE49-F238E27FC236}">
                <a16:creationId xmlns:a16="http://schemas.microsoft.com/office/drawing/2014/main" id="{E5F5D72D-4BB2-4FDF-A56D-DD1DD4F4C084}"/>
              </a:ext>
            </a:extLst>
          </p:cNvPr>
          <p:cNvPicPr>
            <a:picLocks noChangeAspect="1"/>
          </p:cNvPicPr>
          <p:nvPr/>
        </p:nvPicPr>
        <p:blipFill>
          <a:blip r:embed="rId4"/>
          <a:stretch>
            <a:fillRect/>
          </a:stretch>
        </p:blipFill>
        <p:spPr>
          <a:xfrm>
            <a:off x="841077" y="4432637"/>
            <a:ext cx="1965185" cy="1859994"/>
          </a:xfrm>
          <a:prstGeom prst="rect">
            <a:avLst/>
          </a:prstGeom>
        </p:spPr>
      </p:pic>
      <p:sp>
        <p:nvSpPr>
          <p:cNvPr id="10" name="Title 1">
            <a:extLst>
              <a:ext uri="{FF2B5EF4-FFF2-40B4-BE49-F238E27FC236}">
                <a16:creationId xmlns:a16="http://schemas.microsoft.com/office/drawing/2014/main" id="{67389C8C-0722-4CA3-A853-AB21710026F3}"/>
              </a:ext>
            </a:extLst>
          </p:cNvPr>
          <p:cNvSpPr txBox="1">
            <a:spLocks/>
          </p:cNvSpPr>
          <p:nvPr/>
        </p:nvSpPr>
        <p:spPr>
          <a:xfrm>
            <a:off x="1259671" y="147038"/>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3600" b="1" dirty="0">
                <a:solidFill>
                  <a:srgbClr val="7030A0"/>
                </a:solidFill>
              </a:rPr>
              <a:t>WE ARE CHOSEN TO BE CLEAN BY HIS LOVE.</a:t>
            </a:r>
          </a:p>
        </p:txBody>
      </p:sp>
    </p:spTree>
    <p:custDataLst>
      <p:tags r:id="rId1"/>
    </p:custDataLst>
    <p:extLst>
      <p:ext uri="{BB962C8B-B14F-4D97-AF65-F5344CB8AC3E}">
        <p14:creationId xmlns:p14="http://schemas.microsoft.com/office/powerpoint/2010/main" val="4218846566"/>
      </p:ext>
    </p:extLst>
  </p:cSld>
  <p:clrMapOvr>
    <a:masterClrMapping/>
  </p:clrMapOvr>
  <mc:AlternateContent xmlns:mc="http://schemas.openxmlformats.org/markup-compatibility/2006" xmlns:p14="http://schemas.microsoft.com/office/powerpoint/2010/main">
    <mc:Choice Requires="p14">
      <p:transition spd="slow" p14:dur="2000" advTm="78657"/>
    </mc:Choice>
    <mc:Fallback xmlns="">
      <p:transition spd="slow" advTm="786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P spid="1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4C6E-8132-409A-83EE-FDA2FF90A81D}"/>
              </a:ext>
            </a:extLst>
          </p:cNvPr>
          <p:cNvSpPr>
            <a:spLocks noGrp="1"/>
          </p:cNvSpPr>
          <p:nvPr>
            <p:ph type="title"/>
          </p:nvPr>
        </p:nvSpPr>
        <p:spPr>
          <a:xfrm>
            <a:off x="1981200" y="663614"/>
            <a:ext cx="4367048" cy="1371600"/>
          </a:xfrm>
        </p:spPr>
        <p:txBody>
          <a:bodyPr/>
          <a:lstStyle/>
          <a:p>
            <a:r>
              <a:rPr lang="en-US" dirty="0"/>
              <a:t>Let us Pray,</a:t>
            </a:r>
            <a:endParaRPr lang="en-GB" dirty="0"/>
          </a:p>
        </p:txBody>
      </p:sp>
      <p:pic>
        <p:nvPicPr>
          <p:cNvPr id="4" name="Picture 3">
            <a:extLst>
              <a:ext uri="{FF2B5EF4-FFF2-40B4-BE49-F238E27FC236}">
                <a16:creationId xmlns:a16="http://schemas.microsoft.com/office/drawing/2014/main" id="{EAA296D5-5FCA-4DBE-87A3-6C400090FF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3149" y="419800"/>
            <a:ext cx="1048735" cy="1371600"/>
          </a:xfrm>
          <a:prstGeom prst="rect">
            <a:avLst/>
          </a:prstGeom>
          <a:ln>
            <a:noFill/>
          </a:ln>
          <a:effectLst>
            <a:softEdge rad="112500"/>
          </a:effectLst>
        </p:spPr>
      </p:pic>
      <p:sp>
        <p:nvSpPr>
          <p:cNvPr id="12" name="TextBox 11">
            <a:extLst>
              <a:ext uri="{FF2B5EF4-FFF2-40B4-BE49-F238E27FC236}">
                <a16:creationId xmlns:a16="http://schemas.microsoft.com/office/drawing/2014/main" id="{C5A7C4B9-F12A-44B5-AB49-DF648B482C65}"/>
              </a:ext>
            </a:extLst>
          </p:cNvPr>
          <p:cNvSpPr txBox="1"/>
          <p:nvPr/>
        </p:nvSpPr>
        <p:spPr>
          <a:xfrm>
            <a:off x="546538" y="1961641"/>
            <a:ext cx="11098924" cy="3859005"/>
          </a:xfrm>
          <a:prstGeom prst="rect">
            <a:avLst/>
          </a:prstGeom>
          <a:noFill/>
        </p:spPr>
        <p:txBody>
          <a:bodyPr wrap="square">
            <a:spAutoFit/>
          </a:bodyPr>
          <a:lstStyle/>
          <a:p>
            <a:pPr algn="ctr">
              <a:lnSpc>
                <a:spcPct val="107000"/>
              </a:lnSpc>
              <a:spcAft>
                <a:spcPts val="800"/>
              </a:spcAft>
            </a:pPr>
            <a:r>
              <a:rPr lang="en-US" sz="3200" b="1" dirty="0">
                <a:effectLst/>
                <a:latin typeface="Comic Sans MS" panose="030F0702030302020204" pitchFamily="66" charset="0"/>
                <a:ea typeface="Calibri" panose="020F0502020204030204" pitchFamily="34" charset="0"/>
                <a:cs typeface="Times New Roman" panose="02020603050405020304" pitchFamily="18" charset="0"/>
              </a:rPr>
              <a:t>Dear Lord Jesus, we thank you for delivering us and setting us free. Increase our faith. Give us your grace to approach you in humility and to be compassionate to all. Help us to recognize you through all the blessings we receive and choose to obey you in whatever we do or say.  Let your will be done. </a:t>
            </a:r>
          </a:p>
          <a:p>
            <a:pPr algn="ctr">
              <a:lnSpc>
                <a:spcPct val="107000"/>
              </a:lnSpc>
              <a:spcAft>
                <a:spcPts val="800"/>
              </a:spcAft>
            </a:pPr>
            <a:r>
              <a:rPr lang="en-US" sz="3200" b="1" dirty="0">
                <a:effectLst/>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44363374"/>
      </p:ext>
    </p:extLst>
  </p:cSld>
  <p:clrMapOvr>
    <a:masterClrMapping/>
  </p:clrMapOvr>
  <mc:AlternateContent xmlns:mc="http://schemas.openxmlformats.org/markup-compatibility/2006" xmlns:p14="http://schemas.microsoft.com/office/powerpoint/2010/main">
    <mc:Choice Requires="p14">
      <p:transition spd="slow" p14:dur="2000" advTm="39679"/>
    </mc:Choice>
    <mc:Fallback xmlns="">
      <p:transition spd="slow" advTm="39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barn(inVertical)">
                                      <p:cBhvr>
                                        <p:cTn id="2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B8CD641-9DEB-4AF5-8236-E9C9CD4C9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41" name="Rectangle 40">
            <a:extLst>
              <a:ext uri="{FF2B5EF4-FFF2-40B4-BE49-F238E27FC236}">
                <a16:creationId xmlns:a16="http://schemas.microsoft.com/office/drawing/2014/main" id="{5D5E296C-7F37-495B-9C8F-C56402F0B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43" name="Rectangle 42">
            <a:extLst>
              <a:ext uri="{FF2B5EF4-FFF2-40B4-BE49-F238E27FC236}">
                <a16:creationId xmlns:a16="http://schemas.microsoft.com/office/drawing/2014/main" id="{D4FEA77F-6150-4990-AB1A-6C6AD09F7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45" name="Rectangle 44">
            <a:extLst>
              <a:ext uri="{FF2B5EF4-FFF2-40B4-BE49-F238E27FC236}">
                <a16:creationId xmlns:a16="http://schemas.microsoft.com/office/drawing/2014/main" id="{66CC1B5B-CB1B-482B-BF03-89D1498F6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oup 46">
            <a:extLst>
              <a:ext uri="{FF2B5EF4-FFF2-40B4-BE49-F238E27FC236}">
                <a16:creationId xmlns:a16="http://schemas.microsoft.com/office/drawing/2014/main" id="{1B537E3F-FCF5-4357-95F0-E51BBB46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8" name="Straight Connector 47">
              <a:extLst>
                <a:ext uri="{FF2B5EF4-FFF2-40B4-BE49-F238E27FC236}">
                  <a16:creationId xmlns:a16="http://schemas.microsoft.com/office/drawing/2014/main" id="{D7DF7FB3-680A-495D-816C-0B5753E734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CC6119-A328-47FF-B1A6-2D09C09333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585677-2F18-48C1-8C09-C26AD3F63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465C1FC-DFA3-46C5-9FAF-C9C377B85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B886C58-0AFE-441D-937C-CB88459BF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7058" y="359775"/>
            <a:ext cx="3251796" cy="6137278"/>
          </a:xfrm>
          <a:prstGeom prst="rect">
            <a:avLst/>
          </a:prstGeom>
          <a:no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700E9C-F465-43A9-90A3-D6980FE5D94C}"/>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b="1" cap="all" spc="-100" dirty="0">
                <a:solidFill>
                  <a:srgbClr val="FFFFFF"/>
                </a:solidFill>
              </a:rPr>
              <a:t>VERSE </a:t>
            </a:r>
            <a:br>
              <a:rPr lang="en-US" b="1" cap="all" spc="-100" dirty="0">
                <a:solidFill>
                  <a:srgbClr val="FFFFFF"/>
                </a:solidFill>
              </a:rPr>
            </a:br>
            <a:r>
              <a:rPr lang="en-US" b="1" cap="all" spc="-100" dirty="0">
                <a:solidFill>
                  <a:srgbClr val="FFFFFF"/>
                </a:solidFill>
              </a:rPr>
              <a:t>FOR </a:t>
            </a:r>
            <a:br>
              <a:rPr lang="en-US" b="1" cap="all" spc="-100" dirty="0">
                <a:solidFill>
                  <a:srgbClr val="FFFFFF"/>
                </a:solidFill>
              </a:rPr>
            </a:br>
            <a:r>
              <a:rPr lang="en-US" b="1" cap="all" spc="-100" dirty="0">
                <a:solidFill>
                  <a:srgbClr val="FFFFFF"/>
                </a:solidFill>
              </a:rPr>
              <a:t>THE DAY</a:t>
            </a:r>
          </a:p>
        </p:txBody>
      </p:sp>
      <p:sp>
        <p:nvSpPr>
          <p:cNvPr id="56" name="Rectangle 55">
            <a:extLst>
              <a:ext uri="{FF2B5EF4-FFF2-40B4-BE49-F238E27FC236}">
                <a16:creationId xmlns:a16="http://schemas.microsoft.com/office/drawing/2014/main" id="{129748EE-6E3E-4FC2-ACA0-1F12AB51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3E5A381-D251-4880-9714-530B28D3E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59">
            <a:extLst>
              <a:ext uri="{FF2B5EF4-FFF2-40B4-BE49-F238E27FC236}">
                <a16:creationId xmlns:a16="http://schemas.microsoft.com/office/drawing/2014/main" id="{8B7156C4-96CE-4C55-BBBF-3F10C23116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C3A3B4-2A59-4319-8007-200D721865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FFA720C-FFAB-4CDC-8385-5D5B86621DEC}"/>
              </a:ext>
            </a:extLst>
          </p:cNvPr>
          <p:cNvPicPr>
            <a:picLocks noChangeAspect="1"/>
          </p:cNvPicPr>
          <p:nvPr/>
        </p:nvPicPr>
        <p:blipFill>
          <a:blip r:embed="rId4"/>
          <a:stretch>
            <a:fillRect/>
          </a:stretch>
        </p:blipFill>
        <p:spPr>
          <a:xfrm>
            <a:off x="431466" y="825398"/>
            <a:ext cx="7537084" cy="5671655"/>
          </a:xfrm>
          <a:prstGeom prst="rect">
            <a:avLst/>
          </a:prstGeom>
        </p:spPr>
      </p:pic>
      <p:cxnSp>
        <p:nvCxnSpPr>
          <p:cNvPr id="64" name="Straight Connector 63">
            <a:extLst>
              <a:ext uri="{FF2B5EF4-FFF2-40B4-BE49-F238E27FC236}">
                <a16:creationId xmlns:a16="http://schemas.microsoft.com/office/drawing/2014/main" id="{A9329761-0E22-487E-9CF4-FE08571F17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4427458"/>
      </p:ext>
    </p:extLst>
  </p:cSld>
  <p:clrMapOvr>
    <a:masterClrMapping/>
  </p:clrMapOvr>
  <mc:AlternateContent xmlns:mc="http://schemas.openxmlformats.org/markup-compatibility/2006" xmlns:p14="http://schemas.microsoft.com/office/powerpoint/2010/main">
    <mc:Choice Requires="p14">
      <p:transition spd="slow" p14:dur="2000" advTm="27077"/>
    </mc:Choice>
    <mc:Fallback xmlns="">
      <p:transition spd="slow" advTm="270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FF4B8-0541-4A43-A357-622F7B1742EE}"/>
              </a:ext>
            </a:extLst>
          </p:cNvPr>
          <p:cNvSpPr>
            <a:spLocks noGrp="1"/>
          </p:cNvSpPr>
          <p:nvPr>
            <p:ph idx="1"/>
          </p:nvPr>
        </p:nvSpPr>
        <p:spPr>
          <a:xfrm>
            <a:off x="2977746" y="1325636"/>
            <a:ext cx="10058400" cy="1096868"/>
          </a:xfrm>
        </p:spPr>
        <p:txBody>
          <a:bodyPr>
            <a:normAutofit/>
          </a:bodyPr>
          <a:lstStyle/>
          <a:p>
            <a:pPr marL="0" indent="0" algn="ctr">
              <a:buNone/>
            </a:pPr>
            <a:r>
              <a:rPr lang="en-US" sz="3600" b="1" dirty="0">
                <a:solidFill>
                  <a:srgbClr val="C00000"/>
                </a:solidFill>
              </a:rPr>
              <a:t>GOD BLESS YOU ALL</a:t>
            </a:r>
            <a:endParaRPr lang="en-GB" sz="3600" b="1" dirty="0">
              <a:solidFill>
                <a:srgbClr val="C00000"/>
              </a:solidFill>
            </a:endParaRPr>
          </a:p>
        </p:txBody>
      </p:sp>
      <p:sp>
        <p:nvSpPr>
          <p:cNvPr id="5" name="TextBox 4">
            <a:extLst>
              <a:ext uri="{FF2B5EF4-FFF2-40B4-BE49-F238E27FC236}">
                <a16:creationId xmlns:a16="http://schemas.microsoft.com/office/drawing/2014/main" id="{4128326D-6D59-43F5-B8AD-DF724C4962AF}"/>
              </a:ext>
            </a:extLst>
          </p:cNvPr>
          <p:cNvSpPr txBox="1"/>
          <p:nvPr/>
        </p:nvSpPr>
        <p:spPr>
          <a:xfrm>
            <a:off x="562303" y="2844225"/>
            <a:ext cx="10846675" cy="584775"/>
          </a:xfrm>
          <a:prstGeom prst="rect">
            <a:avLst/>
          </a:prstGeom>
          <a:noFill/>
        </p:spPr>
        <p:txBody>
          <a:bodyPr wrap="square">
            <a:spAutoFit/>
          </a:bodyPr>
          <a:lstStyle/>
          <a:p>
            <a:pPr algn="ctr"/>
            <a:r>
              <a:rPr lang="en-US" sz="3200" b="1" dirty="0">
                <a:solidFill>
                  <a:schemeClr val="accent6">
                    <a:lumMod val="50000"/>
                  </a:schemeClr>
                </a:solidFill>
              </a:rPr>
              <a:t>KEEP LITTLE EVANGELIST IN YOUR SPECIAL PRAYERS</a:t>
            </a:r>
            <a:endParaRPr lang="en-GB" sz="3200" dirty="0">
              <a:solidFill>
                <a:schemeClr val="accent6">
                  <a:lumMod val="50000"/>
                </a:schemeClr>
              </a:solidFill>
            </a:endParaRPr>
          </a:p>
        </p:txBody>
      </p:sp>
      <p:sp>
        <p:nvSpPr>
          <p:cNvPr id="6" name="TextBox 5">
            <a:extLst>
              <a:ext uri="{FF2B5EF4-FFF2-40B4-BE49-F238E27FC236}">
                <a16:creationId xmlns:a16="http://schemas.microsoft.com/office/drawing/2014/main" id="{71945E12-B948-42E2-9F57-6F0072CF3660}"/>
              </a:ext>
            </a:extLst>
          </p:cNvPr>
          <p:cNvSpPr txBox="1"/>
          <p:nvPr/>
        </p:nvSpPr>
        <p:spPr>
          <a:xfrm>
            <a:off x="5192110" y="4272443"/>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GB" dirty="0"/>
          </a:p>
        </p:txBody>
      </p:sp>
      <p:pic>
        <p:nvPicPr>
          <p:cNvPr id="7" name="Picture 6">
            <a:extLst>
              <a:ext uri="{FF2B5EF4-FFF2-40B4-BE49-F238E27FC236}">
                <a16:creationId xmlns:a16="http://schemas.microsoft.com/office/drawing/2014/main" id="{AEB0631F-F688-4C9A-8B3A-3B4611C3C17B}"/>
              </a:ext>
            </a:extLst>
          </p:cNvPr>
          <p:cNvPicPr>
            <a:picLocks noChangeAspect="1"/>
          </p:cNvPicPr>
          <p:nvPr/>
        </p:nvPicPr>
        <p:blipFill>
          <a:blip r:embed="rId5"/>
          <a:stretch>
            <a:fillRect/>
          </a:stretch>
        </p:blipFill>
        <p:spPr>
          <a:xfrm>
            <a:off x="2540548" y="421722"/>
            <a:ext cx="2886075" cy="2286000"/>
          </a:xfrm>
          <a:prstGeom prst="rect">
            <a:avLst/>
          </a:prstGeom>
        </p:spPr>
      </p:pic>
    </p:spTree>
    <p:custDataLst>
      <p:tags r:id="rId1"/>
    </p:custDataLst>
    <p:extLst>
      <p:ext uri="{BB962C8B-B14F-4D97-AF65-F5344CB8AC3E}">
        <p14:creationId xmlns:p14="http://schemas.microsoft.com/office/powerpoint/2010/main" val="1066463102"/>
      </p:ext>
    </p:extLst>
  </p:cSld>
  <p:clrMapOvr>
    <a:masterClrMapping/>
  </p:clrMapOvr>
  <mc:AlternateContent xmlns:mc="http://schemas.openxmlformats.org/markup-compatibility/2006" xmlns:p14="http://schemas.microsoft.com/office/powerpoint/2010/main">
    <mc:Choice Requires="p14">
      <p:transition spd="slow" p14:dur="2000" advTm="22737"/>
    </mc:Choice>
    <mc:Fallback xmlns="">
      <p:transition spd="slow" advTm="227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623EB-5F05-4730-A665-1F897CA385D8}"/>
              </a:ext>
            </a:extLst>
          </p:cNvPr>
          <p:cNvPicPr>
            <a:picLocks noChangeAspect="1"/>
          </p:cNvPicPr>
          <p:nvPr/>
        </p:nvPicPr>
        <p:blipFill>
          <a:blip r:embed="rId3"/>
          <a:stretch>
            <a:fillRect/>
          </a:stretch>
        </p:blipFill>
        <p:spPr>
          <a:xfrm flipH="1">
            <a:off x="0" y="0"/>
            <a:ext cx="1403314" cy="1371600"/>
          </a:xfrm>
          <a:prstGeom prst="ellipse">
            <a:avLst/>
          </a:prstGeom>
          <a:ln>
            <a:noFill/>
          </a:ln>
          <a:effectLst>
            <a:softEdge rad="112500"/>
          </a:effectLst>
        </p:spPr>
      </p:pic>
      <p:sp>
        <p:nvSpPr>
          <p:cNvPr id="22" name="TextBox 21">
            <a:extLst>
              <a:ext uri="{FF2B5EF4-FFF2-40B4-BE49-F238E27FC236}">
                <a16:creationId xmlns:a16="http://schemas.microsoft.com/office/drawing/2014/main" id="{62FC3059-E81C-471F-8C24-59EF34019262}"/>
              </a:ext>
            </a:extLst>
          </p:cNvPr>
          <p:cNvSpPr txBox="1"/>
          <p:nvPr/>
        </p:nvSpPr>
        <p:spPr>
          <a:xfrm>
            <a:off x="1308015" y="354280"/>
            <a:ext cx="6096000" cy="584775"/>
          </a:xfrm>
          <a:prstGeom prst="rect">
            <a:avLst/>
          </a:prstGeom>
          <a:noFill/>
        </p:spPr>
        <p:txBody>
          <a:bodyPr wrap="square">
            <a:spAutoFit/>
          </a:bodyPr>
          <a:lstStyle/>
          <a:p>
            <a:r>
              <a:rPr lang="en-US" sz="3200" b="1" i="0" dirty="0">
                <a:effectLst/>
                <a:latin typeface="Times New Roman" panose="02020603050405020304" pitchFamily="18" charset="0"/>
              </a:rPr>
              <a:t>Last week in the Gospel we saw,</a:t>
            </a:r>
            <a:endParaRPr lang="en-GB" sz="3200" dirty="0"/>
          </a:p>
        </p:txBody>
      </p:sp>
      <p:sp>
        <p:nvSpPr>
          <p:cNvPr id="24" name="TextBox 23">
            <a:extLst>
              <a:ext uri="{FF2B5EF4-FFF2-40B4-BE49-F238E27FC236}">
                <a16:creationId xmlns:a16="http://schemas.microsoft.com/office/drawing/2014/main" id="{029E3437-D4E3-45B5-B808-E63DFC886AE9}"/>
              </a:ext>
            </a:extLst>
          </p:cNvPr>
          <p:cNvSpPr txBox="1"/>
          <p:nvPr/>
        </p:nvSpPr>
        <p:spPr>
          <a:xfrm>
            <a:off x="2605476" y="1060252"/>
            <a:ext cx="6096000" cy="461665"/>
          </a:xfrm>
          <a:prstGeom prst="rect">
            <a:avLst/>
          </a:prstGeom>
          <a:noFill/>
        </p:spPr>
        <p:txBody>
          <a:bodyPr wrap="square">
            <a:spAutoFit/>
          </a:bodyPr>
          <a:lstStyle/>
          <a:p>
            <a:pPr algn="r"/>
            <a:r>
              <a:rPr lang="en-US" sz="2400" b="1" i="0" dirty="0">
                <a:effectLst/>
                <a:latin typeface="Times New Roman" panose="02020603050405020304" pitchFamily="18" charset="0"/>
              </a:rPr>
              <a:t>Jesus healing Simon’s mother-in-law .</a:t>
            </a:r>
            <a:endParaRPr lang="en-GB" sz="2400" dirty="0"/>
          </a:p>
        </p:txBody>
      </p:sp>
      <p:sp>
        <p:nvSpPr>
          <p:cNvPr id="26" name="TextBox 25">
            <a:extLst>
              <a:ext uri="{FF2B5EF4-FFF2-40B4-BE49-F238E27FC236}">
                <a16:creationId xmlns:a16="http://schemas.microsoft.com/office/drawing/2014/main" id="{6DB4271B-ED8F-404D-B017-1969587E15D7}"/>
              </a:ext>
            </a:extLst>
          </p:cNvPr>
          <p:cNvSpPr txBox="1"/>
          <p:nvPr/>
        </p:nvSpPr>
        <p:spPr>
          <a:xfrm>
            <a:off x="2605476" y="1502908"/>
            <a:ext cx="6096000" cy="707886"/>
          </a:xfrm>
          <a:prstGeom prst="rect">
            <a:avLst/>
          </a:prstGeom>
          <a:noFill/>
        </p:spPr>
        <p:txBody>
          <a:bodyPr wrap="square">
            <a:spAutoFit/>
          </a:bodyPr>
          <a:lstStyle/>
          <a:p>
            <a:pPr algn="r"/>
            <a:r>
              <a:rPr lang="en-US" sz="2000" b="1" dirty="0">
                <a:latin typeface="Times New Roman" panose="02020603050405020304" pitchFamily="18" charset="0"/>
              </a:rPr>
              <a:t>The fever left her, </a:t>
            </a:r>
          </a:p>
          <a:p>
            <a:pPr algn="r"/>
            <a:r>
              <a:rPr lang="en-US" sz="2000" b="1" dirty="0">
                <a:latin typeface="Times New Roman" panose="02020603050405020304" pitchFamily="18" charset="0"/>
              </a:rPr>
              <a:t>and she started serving the lord</a:t>
            </a:r>
            <a:r>
              <a:rPr lang="en-US" sz="2000" b="1" i="0" dirty="0">
                <a:effectLst/>
                <a:latin typeface="Times New Roman" panose="02020603050405020304" pitchFamily="18" charset="0"/>
              </a:rPr>
              <a:t>.</a:t>
            </a:r>
            <a:endParaRPr lang="en-GB" sz="2000" dirty="0"/>
          </a:p>
        </p:txBody>
      </p:sp>
      <p:sp>
        <p:nvSpPr>
          <p:cNvPr id="28" name="TextBox 27">
            <a:extLst>
              <a:ext uri="{FF2B5EF4-FFF2-40B4-BE49-F238E27FC236}">
                <a16:creationId xmlns:a16="http://schemas.microsoft.com/office/drawing/2014/main" id="{9573ECB6-B124-47E1-86CF-933B3CDD2C20}"/>
              </a:ext>
            </a:extLst>
          </p:cNvPr>
          <p:cNvSpPr txBox="1"/>
          <p:nvPr/>
        </p:nvSpPr>
        <p:spPr>
          <a:xfrm>
            <a:off x="3531476" y="2475336"/>
            <a:ext cx="7693572" cy="400110"/>
          </a:xfrm>
          <a:prstGeom prst="rect">
            <a:avLst/>
          </a:prstGeom>
          <a:noFill/>
        </p:spPr>
        <p:txBody>
          <a:bodyPr wrap="square">
            <a:spAutoFit/>
          </a:bodyPr>
          <a:lstStyle/>
          <a:p>
            <a:r>
              <a:rPr lang="en-US" sz="2000" b="1" dirty="0">
                <a:latin typeface="Times New Roman" panose="02020603050405020304" pitchFamily="18" charset="0"/>
              </a:rPr>
              <a:t>The entire town came to Him, Jesus healed and delivered many.</a:t>
            </a:r>
            <a:endParaRPr lang="en-GB" sz="2000" dirty="0"/>
          </a:p>
        </p:txBody>
      </p:sp>
      <p:sp>
        <p:nvSpPr>
          <p:cNvPr id="30" name="TextBox 29">
            <a:extLst>
              <a:ext uri="{FF2B5EF4-FFF2-40B4-BE49-F238E27FC236}">
                <a16:creationId xmlns:a16="http://schemas.microsoft.com/office/drawing/2014/main" id="{384C6372-A90E-433E-86C6-B7FBEB0C92AB}"/>
              </a:ext>
            </a:extLst>
          </p:cNvPr>
          <p:cNvSpPr txBox="1"/>
          <p:nvPr/>
        </p:nvSpPr>
        <p:spPr>
          <a:xfrm>
            <a:off x="3531476" y="2807970"/>
            <a:ext cx="6096000" cy="400110"/>
          </a:xfrm>
          <a:prstGeom prst="rect">
            <a:avLst/>
          </a:prstGeom>
          <a:noFill/>
        </p:spPr>
        <p:txBody>
          <a:bodyPr wrap="square">
            <a:spAutoFit/>
          </a:bodyPr>
          <a:lstStyle/>
          <a:p>
            <a:r>
              <a:rPr lang="en-US" sz="2000" b="1" i="0" dirty="0">
                <a:effectLst/>
                <a:latin typeface="Times New Roman" panose="02020603050405020304" pitchFamily="18" charset="0"/>
              </a:rPr>
              <a:t>He was never tired.</a:t>
            </a:r>
            <a:endParaRPr lang="en-GB" sz="2000" dirty="0"/>
          </a:p>
        </p:txBody>
      </p:sp>
      <p:sp>
        <p:nvSpPr>
          <p:cNvPr id="32" name="TextBox 31">
            <a:extLst>
              <a:ext uri="{FF2B5EF4-FFF2-40B4-BE49-F238E27FC236}">
                <a16:creationId xmlns:a16="http://schemas.microsoft.com/office/drawing/2014/main" id="{57C8B652-82EA-4896-A443-C8725B9C58B2}"/>
              </a:ext>
            </a:extLst>
          </p:cNvPr>
          <p:cNvSpPr txBox="1"/>
          <p:nvPr/>
        </p:nvSpPr>
        <p:spPr>
          <a:xfrm>
            <a:off x="2227124" y="3393494"/>
            <a:ext cx="9228083" cy="595612"/>
          </a:xfrm>
          <a:prstGeom prst="rect">
            <a:avLst/>
          </a:prstGeom>
          <a:noFill/>
        </p:spPr>
        <p:txBody>
          <a:bodyPr wrap="square">
            <a:spAutoFit/>
          </a:bodyPr>
          <a:lstStyle/>
          <a:p>
            <a:pPr algn="ctr">
              <a:lnSpc>
                <a:spcPct val="107000"/>
              </a:lnSpc>
              <a:spcAft>
                <a:spcPts val="800"/>
              </a:spcAft>
            </a:pPr>
            <a:r>
              <a:rPr lang="en-GB" sz="32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How was Jesus able to do such marvellous deeds?</a:t>
            </a:r>
            <a:endParaRPr lang="en-GB"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4A858C63-D5CC-42AF-9F85-7888B7CB2837}"/>
              </a:ext>
            </a:extLst>
          </p:cNvPr>
          <p:cNvPicPr>
            <a:picLocks noChangeAspect="1"/>
          </p:cNvPicPr>
          <p:nvPr/>
        </p:nvPicPr>
        <p:blipFill>
          <a:blip r:embed="rId4"/>
          <a:stretch>
            <a:fillRect/>
          </a:stretch>
        </p:blipFill>
        <p:spPr>
          <a:xfrm>
            <a:off x="7992594" y="3979685"/>
            <a:ext cx="2843048" cy="1835917"/>
          </a:xfrm>
          <a:prstGeom prst="rect">
            <a:avLst/>
          </a:prstGeom>
        </p:spPr>
      </p:pic>
      <p:sp>
        <p:nvSpPr>
          <p:cNvPr id="37" name="TextBox 36">
            <a:extLst>
              <a:ext uri="{FF2B5EF4-FFF2-40B4-BE49-F238E27FC236}">
                <a16:creationId xmlns:a16="http://schemas.microsoft.com/office/drawing/2014/main" id="{CA56B841-83D6-4668-85F1-53A01D0C125E}"/>
              </a:ext>
            </a:extLst>
          </p:cNvPr>
          <p:cNvSpPr txBox="1"/>
          <p:nvPr/>
        </p:nvSpPr>
        <p:spPr>
          <a:xfrm>
            <a:off x="719436" y="4022148"/>
            <a:ext cx="7273158" cy="1631216"/>
          </a:xfrm>
          <a:prstGeom prst="rect">
            <a:avLst/>
          </a:prstGeom>
          <a:noFill/>
        </p:spPr>
        <p:txBody>
          <a:bodyPr wrap="square">
            <a:spAutoFit/>
          </a:bodyPr>
          <a:lstStyle/>
          <a:p>
            <a:pPr algn="ctr"/>
            <a:r>
              <a:rPr lang="en-GB" sz="2400" b="1" dirty="0">
                <a:effectLst/>
                <a:latin typeface="Abadi" panose="020B0604020104020204" pitchFamily="34" charset="0"/>
                <a:ea typeface="Calibri" panose="020F0502020204030204" pitchFamily="34" charset="0"/>
                <a:cs typeface="Times New Roman" panose="02020603050405020304" pitchFamily="18" charset="0"/>
              </a:rPr>
              <a:t>Jesus woke up early in the start of the day and </a:t>
            </a:r>
          </a:p>
          <a:p>
            <a:pPr algn="ctr"/>
            <a:r>
              <a:rPr lang="en-GB" sz="2400" b="1" dirty="0">
                <a:latin typeface="Abadi" panose="020B0604020104020204" pitchFamily="34" charset="0"/>
                <a:ea typeface="Calibri" panose="020F0502020204030204" pitchFamily="34" charset="0"/>
                <a:cs typeface="Times New Roman" panose="02020603050405020304" pitchFamily="18" charset="0"/>
              </a:rPr>
              <a:t>went</a:t>
            </a:r>
            <a:r>
              <a:rPr lang="en-GB" sz="2400" b="1" dirty="0">
                <a:effectLst/>
                <a:latin typeface="Abadi" panose="020B0604020104020204" pitchFamily="34" charset="0"/>
                <a:ea typeface="Calibri" panose="020F0502020204030204" pitchFamily="34" charset="0"/>
                <a:cs typeface="Times New Roman" panose="02020603050405020304" pitchFamily="18" charset="0"/>
              </a:rPr>
              <a:t> to a lonely place to talk to his father.</a:t>
            </a:r>
          </a:p>
          <a:p>
            <a:pPr algn="ctr"/>
            <a:r>
              <a:rPr lang="en-GB" sz="2400" b="1" dirty="0">
                <a:effectLst/>
                <a:latin typeface="Abadi" panose="020B0604020104020204" pitchFamily="34" charset="0"/>
                <a:ea typeface="Calibri" panose="020F0502020204030204" pitchFamily="34" charset="0"/>
                <a:cs typeface="Times New Roman" panose="02020603050405020304" pitchFamily="18" charset="0"/>
              </a:rPr>
              <a:t> </a:t>
            </a:r>
            <a:r>
              <a:rPr lang="en-GB" sz="2800" b="1" dirty="0">
                <a:effectLst/>
                <a:latin typeface="Abadi" panose="020B0604020104020204" pitchFamily="34" charset="0"/>
                <a:ea typeface="Calibri" panose="020F0502020204030204" pitchFamily="34" charset="0"/>
                <a:cs typeface="Times New Roman" panose="02020603050405020304" pitchFamily="18" charset="0"/>
              </a:rPr>
              <a:t>‘PRAYER’ </a:t>
            </a:r>
            <a:r>
              <a:rPr lang="en-GB" sz="2400" b="1" dirty="0">
                <a:effectLst/>
                <a:latin typeface="Abadi" panose="020B0604020104020204" pitchFamily="34" charset="0"/>
                <a:ea typeface="Calibri" panose="020F0502020204030204" pitchFamily="34" charset="0"/>
                <a:cs typeface="Times New Roman" panose="02020603050405020304" pitchFamily="18" charset="0"/>
              </a:rPr>
              <a:t>filled Jesus in Fathers love and strengthened Him.</a:t>
            </a:r>
            <a:endParaRPr lang="en-GB" sz="2400" dirty="0"/>
          </a:p>
        </p:txBody>
      </p:sp>
      <p:sp>
        <p:nvSpPr>
          <p:cNvPr id="38" name="TextBox 37">
            <a:extLst>
              <a:ext uri="{FF2B5EF4-FFF2-40B4-BE49-F238E27FC236}">
                <a16:creationId xmlns:a16="http://schemas.microsoft.com/office/drawing/2014/main" id="{0267AA33-3D09-4701-8BC8-BE21B4DCF308}"/>
              </a:ext>
            </a:extLst>
          </p:cNvPr>
          <p:cNvSpPr txBox="1"/>
          <p:nvPr/>
        </p:nvSpPr>
        <p:spPr>
          <a:xfrm>
            <a:off x="848449" y="5977840"/>
            <a:ext cx="10495102" cy="400110"/>
          </a:xfrm>
          <a:prstGeom prst="rect">
            <a:avLst/>
          </a:prstGeom>
          <a:noFill/>
        </p:spPr>
        <p:txBody>
          <a:bodyPr wrap="square">
            <a:spAutoFit/>
          </a:bodyPr>
          <a:lstStyle/>
          <a:p>
            <a:r>
              <a:rPr lang="en-GB" sz="2000" b="1" dirty="0">
                <a:solidFill>
                  <a:schemeClr val="accent3">
                    <a:lumMod val="50000"/>
                  </a:schemeClr>
                </a:solidFill>
                <a:effectLst/>
                <a:latin typeface="Abadi" panose="020B0604020104020204" pitchFamily="34" charset="0"/>
                <a:ea typeface="Calibri" panose="020F0502020204030204" pitchFamily="34" charset="0"/>
                <a:cs typeface="Times New Roman" panose="02020603050405020304" pitchFamily="18" charset="0"/>
              </a:rPr>
              <a:t>LET US TOO START OUR DAY WITH PRAYER, FILL IN LOVE AND SERVE OUR LORD IN LOVE.</a:t>
            </a:r>
            <a:endParaRPr lang="en-GB" sz="2000" dirty="0">
              <a:solidFill>
                <a:schemeClr val="accent3">
                  <a:lumMod val="50000"/>
                </a:schemeClr>
              </a:solidFill>
            </a:endParaRPr>
          </a:p>
        </p:txBody>
      </p:sp>
      <p:pic>
        <p:nvPicPr>
          <p:cNvPr id="40" name="Picture 39">
            <a:extLst>
              <a:ext uri="{FF2B5EF4-FFF2-40B4-BE49-F238E27FC236}">
                <a16:creationId xmlns:a16="http://schemas.microsoft.com/office/drawing/2014/main" id="{D69FC649-9E21-4237-B763-CF7A3335BE46}"/>
              </a:ext>
            </a:extLst>
          </p:cNvPr>
          <p:cNvPicPr>
            <a:picLocks noChangeAspect="1"/>
          </p:cNvPicPr>
          <p:nvPr/>
        </p:nvPicPr>
        <p:blipFill>
          <a:blip r:embed="rId5"/>
          <a:stretch>
            <a:fillRect/>
          </a:stretch>
        </p:blipFill>
        <p:spPr>
          <a:xfrm>
            <a:off x="8964235" y="476023"/>
            <a:ext cx="2490972" cy="1894617"/>
          </a:xfrm>
          <a:prstGeom prst="rect">
            <a:avLst/>
          </a:prstGeom>
        </p:spPr>
      </p:pic>
      <p:pic>
        <p:nvPicPr>
          <p:cNvPr id="41" name="Picture 40">
            <a:extLst>
              <a:ext uri="{FF2B5EF4-FFF2-40B4-BE49-F238E27FC236}">
                <a16:creationId xmlns:a16="http://schemas.microsoft.com/office/drawing/2014/main" id="{28CB1486-0FC5-44DE-92C6-83EB287DAE29}"/>
              </a:ext>
            </a:extLst>
          </p:cNvPr>
          <p:cNvPicPr>
            <a:picLocks noChangeAspect="1"/>
          </p:cNvPicPr>
          <p:nvPr/>
        </p:nvPicPr>
        <p:blipFill>
          <a:blip r:embed="rId6"/>
          <a:stretch>
            <a:fillRect/>
          </a:stretch>
        </p:blipFill>
        <p:spPr>
          <a:xfrm>
            <a:off x="719436" y="1333494"/>
            <a:ext cx="2716563" cy="2086552"/>
          </a:xfrm>
          <a:prstGeom prst="rect">
            <a:avLst/>
          </a:prstGeom>
        </p:spPr>
      </p:pic>
    </p:spTree>
    <p:custDataLst>
      <p:tags r:id="rId1"/>
    </p:custDataLst>
    <p:extLst>
      <p:ext uri="{BB962C8B-B14F-4D97-AF65-F5344CB8AC3E}">
        <p14:creationId xmlns:p14="http://schemas.microsoft.com/office/powerpoint/2010/main" val="1818887032"/>
      </p:ext>
    </p:extLst>
  </p:cSld>
  <p:clrMapOvr>
    <a:masterClrMapping/>
  </p:clrMapOvr>
  <mc:AlternateContent xmlns:mc="http://schemas.openxmlformats.org/markup-compatibility/2006" xmlns:p14="http://schemas.microsoft.com/office/powerpoint/2010/main">
    <mc:Choice Requires="p14">
      <p:transition spd="slow" p14:dur="2000" advTm="57865"/>
    </mc:Choice>
    <mc:Fallback xmlns="">
      <p:transition spd="slow" advTm="57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arn(inVertical)">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4" presetClass="entr" presetSubtype="1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randombar(horizont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par>
                                <p:cTn id="29" presetID="16" presetClass="entr" presetSubtype="21"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barn(inVertical)">
                                      <p:cBhvr>
                                        <p:cTn id="51" dur="500"/>
                                        <p:tgtEl>
                                          <p:spTgt spid="37">
                                            <p:txEl>
                                              <p:pRg st="0" end="0"/>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7">
                                            <p:txEl>
                                              <p:pRg st="1" end="1"/>
                                            </p:txEl>
                                          </p:spTgt>
                                        </p:tgtEl>
                                        <p:attrNameLst>
                                          <p:attrName>style.visibility</p:attrName>
                                        </p:attrNameLst>
                                      </p:cBhvr>
                                      <p:to>
                                        <p:strVal val="visible"/>
                                      </p:to>
                                    </p:set>
                                    <p:animEffect transition="in" filter="barn(inVertical)">
                                      <p:cBhvr>
                                        <p:cTn id="54" dur="500"/>
                                        <p:tgtEl>
                                          <p:spTgt spid="37">
                                            <p:txEl>
                                              <p:pRg st="1" end="1"/>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37">
                                            <p:txEl>
                                              <p:pRg st="2" end="2"/>
                                            </p:txEl>
                                          </p:spTgt>
                                        </p:tgtEl>
                                        <p:attrNameLst>
                                          <p:attrName>style.visibility</p:attrName>
                                        </p:attrNameLst>
                                      </p:cBhvr>
                                      <p:to>
                                        <p:strVal val="visible"/>
                                      </p:to>
                                    </p:set>
                                    <p:animEffect transition="in" filter="barn(inVertical)">
                                      <p:cBhvr>
                                        <p:cTn id="57" dur="500"/>
                                        <p:tgtEl>
                                          <p:spTgt spid="3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32"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2E32-4A67-4895-A2C0-F238CAFA352E}"/>
              </a:ext>
            </a:extLst>
          </p:cNvPr>
          <p:cNvSpPr>
            <a:spLocks noGrp="1"/>
          </p:cNvSpPr>
          <p:nvPr>
            <p:ph type="title"/>
          </p:nvPr>
        </p:nvSpPr>
        <p:spPr>
          <a:xfrm>
            <a:off x="467710" y="96056"/>
            <a:ext cx="10058400" cy="1371600"/>
          </a:xfrm>
        </p:spPr>
        <p:txBody>
          <a:bodyPr>
            <a:normAutofit/>
          </a:bodyPr>
          <a:lstStyle/>
          <a:p>
            <a:r>
              <a:rPr lang="en-US" sz="4400" b="1" dirty="0"/>
              <a:t>TODAY IN THE GOSPEL,</a:t>
            </a:r>
            <a:endParaRPr lang="en-GB" sz="4400" b="1" dirty="0"/>
          </a:p>
        </p:txBody>
      </p:sp>
      <p:sp>
        <p:nvSpPr>
          <p:cNvPr id="6" name="TextBox 5">
            <a:extLst>
              <a:ext uri="{FF2B5EF4-FFF2-40B4-BE49-F238E27FC236}">
                <a16:creationId xmlns:a16="http://schemas.microsoft.com/office/drawing/2014/main" id="{96F38F44-9121-4DF2-B3CA-081F8A0CB8DB}"/>
              </a:ext>
            </a:extLst>
          </p:cNvPr>
          <p:cNvSpPr txBox="1"/>
          <p:nvPr/>
        </p:nvSpPr>
        <p:spPr>
          <a:xfrm>
            <a:off x="683173" y="1175268"/>
            <a:ext cx="10058400" cy="584775"/>
          </a:xfrm>
          <a:prstGeom prst="rect">
            <a:avLst/>
          </a:prstGeom>
          <a:noFill/>
        </p:spPr>
        <p:txBody>
          <a:bodyPr wrap="square">
            <a:spAutoFit/>
          </a:bodyPr>
          <a:lstStyle/>
          <a:p>
            <a:r>
              <a:rPr lang="en-US" sz="3200" b="0" i="0" dirty="0">
                <a:solidFill>
                  <a:schemeClr val="accent3">
                    <a:lumMod val="50000"/>
                  </a:schemeClr>
                </a:solidFill>
                <a:effectLst/>
                <a:latin typeface="Abadi" panose="020B0604020104020204" pitchFamily="34" charset="0"/>
              </a:rPr>
              <a:t>A leper</a:t>
            </a:r>
            <a:r>
              <a:rPr lang="en-US" sz="3200" baseline="30000" dirty="0">
                <a:solidFill>
                  <a:schemeClr val="accent3">
                    <a:lumMod val="50000"/>
                  </a:schemeClr>
                </a:solidFill>
                <a:latin typeface="Abadi" panose="020B0604020104020204" pitchFamily="34" charset="0"/>
              </a:rPr>
              <a:t> </a:t>
            </a:r>
            <a:r>
              <a:rPr lang="en-US" sz="3200" b="0" i="0" dirty="0">
                <a:solidFill>
                  <a:schemeClr val="accent3">
                    <a:lumMod val="50000"/>
                  </a:schemeClr>
                </a:solidFill>
                <a:effectLst/>
                <a:latin typeface="Abadi" panose="020B0604020104020204" pitchFamily="34" charset="0"/>
              </a:rPr>
              <a:t>came to </a:t>
            </a:r>
            <a:r>
              <a:rPr lang="en-US" sz="3200" dirty="0">
                <a:solidFill>
                  <a:schemeClr val="accent3">
                    <a:lumMod val="50000"/>
                  </a:schemeClr>
                </a:solidFill>
                <a:latin typeface="Abadi" panose="020B0604020104020204" pitchFamily="34" charset="0"/>
              </a:rPr>
              <a:t>Jesus,</a:t>
            </a:r>
            <a:r>
              <a:rPr lang="en-US" sz="3200" b="0" i="0" dirty="0">
                <a:solidFill>
                  <a:schemeClr val="accent3">
                    <a:lumMod val="50000"/>
                  </a:schemeClr>
                </a:solidFill>
                <a:effectLst/>
                <a:latin typeface="Abadi" panose="020B0604020104020204" pitchFamily="34" charset="0"/>
              </a:rPr>
              <a:t> begging </a:t>
            </a:r>
            <a:r>
              <a:rPr lang="en-US" sz="3200" dirty="0">
                <a:solidFill>
                  <a:schemeClr val="accent3">
                    <a:lumMod val="50000"/>
                  </a:schemeClr>
                </a:solidFill>
                <a:latin typeface="Abadi" panose="020B0604020104020204" pitchFamily="34" charset="0"/>
              </a:rPr>
              <a:t>and</a:t>
            </a:r>
            <a:r>
              <a:rPr lang="en-US" sz="3200" b="0" i="0" dirty="0">
                <a:solidFill>
                  <a:schemeClr val="accent3">
                    <a:lumMod val="50000"/>
                  </a:schemeClr>
                </a:solidFill>
                <a:effectLst/>
                <a:latin typeface="Abadi" panose="020B0604020104020204" pitchFamily="34" charset="0"/>
              </a:rPr>
              <a:t> kneeling before him.</a:t>
            </a:r>
            <a:endParaRPr lang="en-GB" sz="3200" dirty="0">
              <a:solidFill>
                <a:schemeClr val="accent3">
                  <a:lumMod val="50000"/>
                </a:schemeClr>
              </a:solidFill>
              <a:latin typeface="Abadi" panose="020B0604020104020204" pitchFamily="34" charset="0"/>
            </a:endParaRPr>
          </a:p>
        </p:txBody>
      </p:sp>
      <p:pic>
        <p:nvPicPr>
          <p:cNvPr id="8" name="Picture 7">
            <a:extLst>
              <a:ext uri="{FF2B5EF4-FFF2-40B4-BE49-F238E27FC236}">
                <a16:creationId xmlns:a16="http://schemas.microsoft.com/office/drawing/2014/main" id="{3E1B8D4D-9347-4170-B4DA-6275B9384FB0}"/>
              </a:ext>
            </a:extLst>
          </p:cNvPr>
          <p:cNvPicPr>
            <a:picLocks noChangeAspect="1"/>
          </p:cNvPicPr>
          <p:nvPr/>
        </p:nvPicPr>
        <p:blipFill>
          <a:blip r:embed="rId3"/>
          <a:stretch>
            <a:fillRect/>
          </a:stretch>
        </p:blipFill>
        <p:spPr>
          <a:xfrm>
            <a:off x="785022" y="1853677"/>
            <a:ext cx="3455283" cy="2550157"/>
          </a:xfrm>
          <a:prstGeom prst="rect">
            <a:avLst/>
          </a:prstGeom>
        </p:spPr>
      </p:pic>
      <p:sp>
        <p:nvSpPr>
          <p:cNvPr id="11" name="Speech Bubble: Rectangle 10">
            <a:extLst>
              <a:ext uri="{FF2B5EF4-FFF2-40B4-BE49-F238E27FC236}">
                <a16:creationId xmlns:a16="http://schemas.microsoft.com/office/drawing/2014/main" id="{45383B17-FFA5-4951-BC01-676DD542A7A7}"/>
              </a:ext>
            </a:extLst>
          </p:cNvPr>
          <p:cNvSpPr/>
          <p:nvPr/>
        </p:nvSpPr>
        <p:spPr>
          <a:xfrm>
            <a:off x="1623849" y="4655795"/>
            <a:ext cx="2254469" cy="1415299"/>
          </a:xfrm>
          <a:prstGeom prst="wedgeRectCallout">
            <a:avLst>
              <a:gd name="adj1" fmla="val 12894"/>
              <a:gd name="adj2" fmla="val -7537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0" i="0" dirty="0">
                <a:solidFill>
                  <a:schemeClr val="bg1"/>
                </a:solidFill>
                <a:effectLst/>
                <a:latin typeface="system-ui"/>
              </a:rPr>
              <a:t> “If you choose, you can make me clean.”</a:t>
            </a:r>
            <a:endParaRPr lang="en-GB" sz="2400" dirty="0">
              <a:solidFill>
                <a:schemeClr val="bg1"/>
              </a:solidFill>
            </a:endParaRPr>
          </a:p>
        </p:txBody>
      </p:sp>
      <p:sp>
        <p:nvSpPr>
          <p:cNvPr id="13" name="TextBox 12">
            <a:extLst>
              <a:ext uri="{FF2B5EF4-FFF2-40B4-BE49-F238E27FC236}">
                <a16:creationId xmlns:a16="http://schemas.microsoft.com/office/drawing/2014/main" id="{63C3A609-C8EB-4AFB-820F-E74BB2B45CC0}"/>
              </a:ext>
            </a:extLst>
          </p:cNvPr>
          <p:cNvSpPr txBox="1"/>
          <p:nvPr/>
        </p:nvSpPr>
        <p:spPr>
          <a:xfrm>
            <a:off x="4982524" y="2115424"/>
            <a:ext cx="4325005" cy="830997"/>
          </a:xfrm>
          <a:prstGeom prst="rect">
            <a:avLst/>
          </a:prstGeom>
          <a:noFill/>
        </p:spPr>
        <p:txBody>
          <a:bodyPr wrap="square">
            <a:spAutoFit/>
          </a:bodyPr>
          <a:lstStyle/>
          <a:p>
            <a:r>
              <a:rPr lang="en-US" sz="2400" b="1" i="0" dirty="0">
                <a:solidFill>
                  <a:srgbClr val="000000"/>
                </a:solidFill>
                <a:effectLst/>
                <a:latin typeface="system-ui"/>
              </a:rPr>
              <a:t>Moved with pity, Jesus stretched out his hand and touched him</a:t>
            </a:r>
            <a:r>
              <a:rPr lang="en-US" sz="2400" b="1" i="0" dirty="0">
                <a:solidFill>
                  <a:schemeClr val="accent3">
                    <a:lumMod val="50000"/>
                  </a:schemeClr>
                </a:solidFill>
                <a:effectLst/>
                <a:latin typeface="Abadi" panose="020B0604020104020204" pitchFamily="34" charset="0"/>
              </a:rPr>
              <a:t>.</a:t>
            </a:r>
            <a:endParaRPr lang="en-GB" sz="2400" b="1" dirty="0">
              <a:solidFill>
                <a:schemeClr val="accent3">
                  <a:lumMod val="50000"/>
                </a:schemeClr>
              </a:solidFill>
              <a:latin typeface="Abadi" panose="020B0604020104020204" pitchFamily="34" charset="0"/>
            </a:endParaRPr>
          </a:p>
        </p:txBody>
      </p:sp>
      <p:pic>
        <p:nvPicPr>
          <p:cNvPr id="15" name="Picture 14">
            <a:extLst>
              <a:ext uri="{FF2B5EF4-FFF2-40B4-BE49-F238E27FC236}">
                <a16:creationId xmlns:a16="http://schemas.microsoft.com/office/drawing/2014/main" id="{50361D48-871C-41D3-86C7-58C3A4F050F0}"/>
              </a:ext>
            </a:extLst>
          </p:cNvPr>
          <p:cNvPicPr>
            <a:picLocks noChangeAspect="1"/>
          </p:cNvPicPr>
          <p:nvPr/>
        </p:nvPicPr>
        <p:blipFill>
          <a:blip r:embed="rId4"/>
          <a:stretch>
            <a:fillRect/>
          </a:stretch>
        </p:blipFill>
        <p:spPr>
          <a:xfrm>
            <a:off x="4810484" y="3770517"/>
            <a:ext cx="3263461" cy="2435722"/>
          </a:xfrm>
          <a:prstGeom prst="rect">
            <a:avLst/>
          </a:prstGeom>
        </p:spPr>
      </p:pic>
      <p:sp>
        <p:nvSpPr>
          <p:cNvPr id="16" name="Speech Bubble: Rectangle 15">
            <a:extLst>
              <a:ext uri="{FF2B5EF4-FFF2-40B4-BE49-F238E27FC236}">
                <a16:creationId xmlns:a16="http://schemas.microsoft.com/office/drawing/2014/main" id="{2BDC42BD-EC91-45A6-8BAE-C7569C9EFE3D}"/>
              </a:ext>
            </a:extLst>
          </p:cNvPr>
          <p:cNvSpPr/>
          <p:nvPr/>
        </p:nvSpPr>
        <p:spPr>
          <a:xfrm>
            <a:off x="8728207" y="3696184"/>
            <a:ext cx="2762854" cy="1415299"/>
          </a:xfrm>
          <a:prstGeom prst="wedgeRectCallout">
            <a:avLst>
              <a:gd name="adj1" fmla="val -148411"/>
              <a:gd name="adj2" fmla="val -2933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0" i="0" dirty="0">
                <a:solidFill>
                  <a:schemeClr val="bg1"/>
                </a:solidFill>
                <a:effectLst/>
                <a:latin typeface="Abadi" panose="020B0604020104020204" pitchFamily="34" charset="0"/>
              </a:rPr>
              <a:t> “I do choose. </a:t>
            </a:r>
          </a:p>
          <a:p>
            <a:pPr algn="ctr"/>
            <a:r>
              <a:rPr lang="en-US" sz="2800" b="0" i="0" dirty="0">
                <a:solidFill>
                  <a:schemeClr val="bg1"/>
                </a:solidFill>
                <a:effectLst/>
                <a:latin typeface="Abadi" panose="020B0604020104020204" pitchFamily="34" charset="0"/>
              </a:rPr>
              <a:t>Be made clean!”</a:t>
            </a:r>
            <a:endParaRPr lang="en-GB" sz="2800" dirty="0">
              <a:solidFill>
                <a:schemeClr val="bg1"/>
              </a:solidFill>
              <a:latin typeface="Abadi" panose="020B0604020104020204" pitchFamily="34" charset="0"/>
            </a:endParaRPr>
          </a:p>
        </p:txBody>
      </p:sp>
      <p:sp>
        <p:nvSpPr>
          <p:cNvPr id="18" name="TextBox 17">
            <a:extLst>
              <a:ext uri="{FF2B5EF4-FFF2-40B4-BE49-F238E27FC236}">
                <a16:creationId xmlns:a16="http://schemas.microsoft.com/office/drawing/2014/main" id="{35C5AADF-9583-49BC-A81A-D8837961845B}"/>
              </a:ext>
            </a:extLst>
          </p:cNvPr>
          <p:cNvSpPr txBox="1"/>
          <p:nvPr/>
        </p:nvSpPr>
        <p:spPr>
          <a:xfrm>
            <a:off x="8954665" y="2956031"/>
            <a:ext cx="2638246" cy="461665"/>
          </a:xfrm>
          <a:prstGeom prst="rect">
            <a:avLst/>
          </a:prstGeom>
          <a:noFill/>
        </p:spPr>
        <p:txBody>
          <a:bodyPr wrap="square">
            <a:spAutoFit/>
          </a:bodyPr>
          <a:lstStyle/>
          <a:p>
            <a:r>
              <a:rPr lang="en-US" sz="2400" b="1" i="0" dirty="0">
                <a:solidFill>
                  <a:srgbClr val="000000"/>
                </a:solidFill>
                <a:effectLst/>
                <a:latin typeface="Abadi" panose="020B0604020104020204" pitchFamily="34" charset="0"/>
              </a:rPr>
              <a:t>Jesus said to him,</a:t>
            </a:r>
            <a:endParaRPr lang="en-GB" sz="2400" b="1" dirty="0">
              <a:solidFill>
                <a:schemeClr val="accent3">
                  <a:lumMod val="50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3721574912"/>
      </p:ext>
    </p:extLst>
  </p:cSld>
  <p:clrMapOvr>
    <a:masterClrMapping/>
  </p:clrMapOvr>
  <mc:AlternateContent xmlns:mc="http://schemas.openxmlformats.org/markup-compatibility/2006" xmlns:p14="http://schemas.microsoft.com/office/powerpoint/2010/main">
    <mc:Choice Requires="p14">
      <p:transition spd="slow" p14:dur="2000" advTm="36645"/>
    </mc:Choice>
    <mc:Fallback xmlns="">
      <p:transition spd="slow" advTm="36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3" grpId="0"/>
      <p:bldP spid="16"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F6E8-ED26-47D5-9935-8E4BA279D40F}"/>
              </a:ext>
            </a:extLst>
          </p:cNvPr>
          <p:cNvSpPr>
            <a:spLocks noGrp="1"/>
          </p:cNvSpPr>
          <p:nvPr>
            <p:ph type="title"/>
          </p:nvPr>
        </p:nvSpPr>
        <p:spPr>
          <a:xfrm>
            <a:off x="488731" y="390345"/>
            <a:ext cx="11493062" cy="1371600"/>
          </a:xfrm>
        </p:spPr>
        <p:txBody>
          <a:bodyPr>
            <a:normAutofit fontScale="90000"/>
          </a:bodyPr>
          <a:lstStyle/>
          <a:p>
            <a:pPr algn="ctr"/>
            <a:r>
              <a:rPr lang="en-US" b="0" i="0" dirty="0">
                <a:solidFill>
                  <a:srgbClr val="000000"/>
                </a:solidFill>
                <a:effectLst/>
                <a:latin typeface="system-ui"/>
              </a:rPr>
              <a:t>Immediately the leprosy</a:t>
            </a:r>
            <a:r>
              <a:rPr lang="en-US" baseline="30000" dirty="0">
                <a:solidFill>
                  <a:srgbClr val="000000"/>
                </a:solidFill>
                <a:latin typeface="system-ui"/>
              </a:rPr>
              <a:t> </a:t>
            </a:r>
            <a:r>
              <a:rPr lang="en-US" b="0" i="0" dirty="0">
                <a:solidFill>
                  <a:srgbClr val="000000"/>
                </a:solidFill>
                <a:effectLst/>
                <a:latin typeface="system-ui"/>
              </a:rPr>
              <a:t>left him, and </a:t>
            </a:r>
            <a:br>
              <a:rPr lang="en-US" b="0" i="0" dirty="0">
                <a:solidFill>
                  <a:srgbClr val="000000"/>
                </a:solidFill>
                <a:effectLst/>
                <a:latin typeface="system-ui"/>
              </a:rPr>
            </a:br>
            <a:r>
              <a:rPr lang="en-US" b="0" i="0" dirty="0">
                <a:solidFill>
                  <a:srgbClr val="000000"/>
                </a:solidFill>
                <a:effectLst/>
                <a:latin typeface="system-ui"/>
              </a:rPr>
              <a:t>he was made clean. </a:t>
            </a:r>
            <a:endParaRPr lang="en-GB" dirty="0"/>
          </a:p>
        </p:txBody>
      </p:sp>
      <p:pic>
        <p:nvPicPr>
          <p:cNvPr id="5" name="Picture 4">
            <a:extLst>
              <a:ext uri="{FF2B5EF4-FFF2-40B4-BE49-F238E27FC236}">
                <a16:creationId xmlns:a16="http://schemas.microsoft.com/office/drawing/2014/main" id="{34EA8753-3F9B-49A2-A93E-7125A8B7D035}"/>
              </a:ext>
            </a:extLst>
          </p:cNvPr>
          <p:cNvPicPr>
            <a:picLocks noChangeAspect="1"/>
          </p:cNvPicPr>
          <p:nvPr/>
        </p:nvPicPr>
        <p:blipFill>
          <a:blip r:embed="rId3"/>
          <a:stretch>
            <a:fillRect/>
          </a:stretch>
        </p:blipFill>
        <p:spPr>
          <a:xfrm>
            <a:off x="2116018" y="2368933"/>
            <a:ext cx="4605347" cy="3403110"/>
          </a:xfrm>
          <a:prstGeom prst="rect">
            <a:avLst/>
          </a:prstGeom>
        </p:spPr>
      </p:pic>
      <p:sp>
        <p:nvSpPr>
          <p:cNvPr id="7" name="TextBox 6">
            <a:extLst>
              <a:ext uri="{FF2B5EF4-FFF2-40B4-BE49-F238E27FC236}">
                <a16:creationId xmlns:a16="http://schemas.microsoft.com/office/drawing/2014/main" id="{3A55073E-0B7D-47A4-97F6-02F2DC3E3ECF}"/>
              </a:ext>
            </a:extLst>
          </p:cNvPr>
          <p:cNvSpPr txBox="1"/>
          <p:nvPr/>
        </p:nvSpPr>
        <p:spPr>
          <a:xfrm>
            <a:off x="662151" y="1680539"/>
            <a:ext cx="7104993" cy="461665"/>
          </a:xfrm>
          <a:prstGeom prst="rect">
            <a:avLst/>
          </a:prstGeom>
          <a:noFill/>
        </p:spPr>
        <p:txBody>
          <a:bodyPr wrap="square">
            <a:spAutoFit/>
          </a:bodyPr>
          <a:lstStyle/>
          <a:p>
            <a:r>
              <a:rPr lang="en-US" sz="2400" b="1" i="0" dirty="0">
                <a:solidFill>
                  <a:srgbClr val="7030A0"/>
                </a:solidFill>
                <a:effectLst/>
                <a:latin typeface="Abadi" panose="020B0604020104020204" pitchFamily="34" charset="0"/>
              </a:rPr>
              <a:t>Jesus sent him away at once, w</a:t>
            </a:r>
            <a:r>
              <a:rPr lang="en-US" sz="2400" b="1" dirty="0">
                <a:solidFill>
                  <a:srgbClr val="7030A0"/>
                </a:solidFill>
                <a:latin typeface="Abadi" panose="020B0604020104020204" pitchFamily="34" charset="0"/>
              </a:rPr>
              <a:t>arning him that,</a:t>
            </a:r>
            <a:endParaRPr lang="en-GB" sz="2400" b="1" dirty="0">
              <a:solidFill>
                <a:srgbClr val="7030A0"/>
              </a:solidFill>
              <a:latin typeface="Abadi" panose="020B0604020104020204" pitchFamily="34" charset="0"/>
            </a:endParaRPr>
          </a:p>
        </p:txBody>
      </p:sp>
      <p:sp>
        <p:nvSpPr>
          <p:cNvPr id="8" name="Speech Bubble: Rectangle 7">
            <a:extLst>
              <a:ext uri="{FF2B5EF4-FFF2-40B4-BE49-F238E27FC236}">
                <a16:creationId xmlns:a16="http://schemas.microsoft.com/office/drawing/2014/main" id="{48DC7236-686B-4E90-B7EA-E25D9BE73FF8}"/>
              </a:ext>
            </a:extLst>
          </p:cNvPr>
          <p:cNvSpPr/>
          <p:nvPr/>
        </p:nvSpPr>
        <p:spPr>
          <a:xfrm>
            <a:off x="7157544" y="2460530"/>
            <a:ext cx="3111062" cy="3219915"/>
          </a:xfrm>
          <a:prstGeom prst="wedgeRectCallout">
            <a:avLst>
              <a:gd name="adj1" fmla="val -80179"/>
              <a:gd name="adj2" fmla="val -1697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i="0" dirty="0">
                <a:solidFill>
                  <a:srgbClr val="000000"/>
                </a:solidFill>
                <a:effectLst/>
                <a:latin typeface="Abadi" panose="020B0604020104020204" pitchFamily="34" charset="0"/>
              </a:rPr>
              <a:t>“See that </a:t>
            </a:r>
            <a:r>
              <a:rPr lang="en-US" sz="2400" b="1" i="0" dirty="0">
                <a:solidFill>
                  <a:srgbClr val="C00000"/>
                </a:solidFill>
                <a:effectLst/>
                <a:latin typeface="Abadi" panose="020B0604020104020204" pitchFamily="34" charset="0"/>
              </a:rPr>
              <a:t>you say nothing to anyone</a:t>
            </a:r>
            <a:r>
              <a:rPr lang="en-US" sz="2400" b="1" i="0" dirty="0">
                <a:solidFill>
                  <a:srgbClr val="000000"/>
                </a:solidFill>
                <a:effectLst/>
                <a:latin typeface="Abadi" panose="020B0604020104020204" pitchFamily="34" charset="0"/>
              </a:rPr>
              <a:t>; </a:t>
            </a:r>
          </a:p>
          <a:p>
            <a:pPr algn="ctr"/>
            <a:r>
              <a:rPr lang="en-US" sz="2400" b="1" i="0" dirty="0">
                <a:solidFill>
                  <a:srgbClr val="000000"/>
                </a:solidFill>
                <a:effectLst/>
                <a:latin typeface="Abadi" panose="020B0604020104020204" pitchFamily="34" charset="0"/>
              </a:rPr>
              <a:t>but go, </a:t>
            </a:r>
            <a:r>
              <a:rPr lang="en-US" sz="2400" b="1" i="0" dirty="0">
                <a:solidFill>
                  <a:schemeClr val="accent3">
                    <a:lumMod val="50000"/>
                  </a:schemeClr>
                </a:solidFill>
                <a:effectLst/>
                <a:latin typeface="Abadi" panose="020B0604020104020204" pitchFamily="34" charset="0"/>
              </a:rPr>
              <a:t>show yourself to the priest</a:t>
            </a:r>
            <a:r>
              <a:rPr lang="en-US" sz="2400" b="1" i="0" dirty="0">
                <a:solidFill>
                  <a:srgbClr val="000000"/>
                </a:solidFill>
                <a:effectLst/>
                <a:latin typeface="Abadi" panose="020B0604020104020204" pitchFamily="34" charset="0"/>
              </a:rPr>
              <a:t>, and </a:t>
            </a:r>
            <a:r>
              <a:rPr lang="en-US" sz="2400" b="1" i="0" dirty="0">
                <a:solidFill>
                  <a:srgbClr val="002060"/>
                </a:solidFill>
                <a:effectLst/>
                <a:latin typeface="Abadi" panose="020B0604020104020204" pitchFamily="34" charset="0"/>
              </a:rPr>
              <a:t>offer for your cleansing what Moses commanded</a:t>
            </a:r>
            <a:r>
              <a:rPr lang="en-US" sz="2400" b="1" i="0" dirty="0">
                <a:solidFill>
                  <a:srgbClr val="000000"/>
                </a:solidFill>
                <a:effectLst/>
                <a:latin typeface="Abadi" panose="020B0604020104020204" pitchFamily="34" charset="0"/>
              </a:rPr>
              <a:t>, as a </a:t>
            </a:r>
            <a:r>
              <a:rPr lang="en-US" sz="2400" b="1" i="0" dirty="0">
                <a:solidFill>
                  <a:srgbClr val="7030A0"/>
                </a:solidFill>
                <a:effectLst/>
                <a:latin typeface="Abadi" panose="020B0604020104020204" pitchFamily="34" charset="0"/>
              </a:rPr>
              <a:t>testimony to them</a:t>
            </a:r>
            <a:r>
              <a:rPr lang="en-US" sz="2400" b="1" i="0" dirty="0">
                <a:solidFill>
                  <a:srgbClr val="000000"/>
                </a:solidFill>
                <a:effectLst/>
                <a:latin typeface="Abadi" panose="020B0604020104020204" pitchFamily="34" charset="0"/>
              </a:rPr>
              <a:t>.”</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899596133"/>
      </p:ext>
    </p:extLst>
  </p:cSld>
  <p:clrMapOvr>
    <a:masterClrMapping/>
  </p:clrMapOvr>
  <mc:AlternateContent xmlns:mc="http://schemas.openxmlformats.org/markup-compatibility/2006" xmlns:p14="http://schemas.microsoft.com/office/powerpoint/2010/main">
    <mc:Choice Requires="p14">
      <p:transition spd="slow" p14:dur="2000" advTm="30035"/>
    </mc:Choice>
    <mc:Fallback xmlns="">
      <p:transition spd="slow" advTm="300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79AF-F828-477B-AA7B-332A07CC17D0}"/>
              </a:ext>
            </a:extLst>
          </p:cNvPr>
          <p:cNvSpPr>
            <a:spLocks noGrp="1"/>
          </p:cNvSpPr>
          <p:nvPr>
            <p:ph type="title"/>
          </p:nvPr>
        </p:nvSpPr>
        <p:spPr>
          <a:xfrm>
            <a:off x="4530614" y="1436767"/>
            <a:ext cx="10058400" cy="1371600"/>
          </a:xfrm>
        </p:spPr>
        <p:txBody>
          <a:bodyPr>
            <a:normAutofit fontScale="90000"/>
          </a:bodyPr>
          <a:lstStyle/>
          <a:p>
            <a:r>
              <a:rPr lang="en-US" sz="4000" b="1" i="0" dirty="0">
                <a:solidFill>
                  <a:srgbClr val="C00000"/>
                </a:solidFill>
                <a:effectLst/>
                <a:latin typeface="Abadi" panose="020B0604020104020204" pitchFamily="34" charset="0"/>
              </a:rPr>
              <a:t>But he went out and began to </a:t>
            </a:r>
            <a:br>
              <a:rPr lang="en-US" sz="4000" b="1" i="0" dirty="0">
                <a:solidFill>
                  <a:srgbClr val="C00000"/>
                </a:solidFill>
                <a:effectLst/>
                <a:latin typeface="Abadi" panose="020B0604020104020204" pitchFamily="34" charset="0"/>
              </a:rPr>
            </a:br>
            <a:r>
              <a:rPr lang="en-US" sz="4000" b="1" i="0" dirty="0">
                <a:solidFill>
                  <a:srgbClr val="C00000"/>
                </a:solidFill>
                <a:effectLst/>
                <a:latin typeface="Abadi" panose="020B0604020104020204" pitchFamily="34" charset="0"/>
              </a:rPr>
              <a:t>proclaim it freely, and </a:t>
            </a:r>
            <a:br>
              <a:rPr lang="en-US" sz="4000" b="1" i="0" dirty="0">
                <a:solidFill>
                  <a:srgbClr val="C00000"/>
                </a:solidFill>
                <a:effectLst/>
                <a:latin typeface="Abadi" panose="020B0604020104020204" pitchFamily="34" charset="0"/>
              </a:rPr>
            </a:br>
            <a:r>
              <a:rPr lang="en-US" sz="4000" b="1" i="0" dirty="0">
                <a:solidFill>
                  <a:srgbClr val="C00000"/>
                </a:solidFill>
                <a:effectLst/>
                <a:latin typeface="Abadi" panose="020B0604020104020204" pitchFamily="34" charset="0"/>
              </a:rPr>
              <a:t>to spread the word.</a:t>
            </a:r>
            <a:endParaRPr lang="en-GB" sz="4000" b="1" dirty="0">
              <a:solidFill>
                <a:srgbClr val="C00000"/>
              </a:solidFill>
              <a:latin typeface="Abadi" panose="020B0604020104020204" pitchFamily="34" charset="0"/>
            </a:endParaRPr>
          </a:p>
        </p:txBody>
      </p:sp>
      <p:pic>
        <p:nvPicPr>
          <p:cNvPr id="5" name="Picture 4">
            <a:extLst>
              <a:ext uri="{FF2B5EF4-FFF2-40B4-BE49-F238E27FC236}">
                <a16:creationId xmlns:a16="http://schemas.microsoft.com/office/drawing/2014/main" id="{C9CD1D50-A4D5-4CD2-B313-E10B77E1556A}"/>
              </a:ext>
            </a:extLst>
          </p:cNvPr>
          <p:cNvPicPr>
            <a:picLocks noChangeAspect="1"/>
          </p:cNvPicPr>
          <p:nvPr/>
        </p:nvPicPr>
        <p:blipFill>
          <a:blip r:embed="rId3"/>
          <a:stretch>
            <a:fillRect/>
          </a:stretch>
        </p:blipFill>
        <p:spPr>
          <a:xfrm>
            <a:off x="1322305" y="714640"/>
            <a:ext cx="2718205" cy="3236873"/>
          </a:xfrm>
          <a:prstGeom prst="rect">
            <a:avLst/>
          </a:prstGeom>
        </p:spPr>
      </p:pic>
      <p:sp>
        <p:nvSpPr>
          <p:cNvPr id="7" name="TextBox 6">
            <a:extLst>
              <a:ext uri="{FF2B5EF4-FFF2-40B4-BE49-F238E27FC236}">
                <a16:creationId xmlns:a16="http://schemas.microsoft.com/office/drawing/2014/main" id="{313501F7-B1F1-46A2-BA67-0255B59A2478}"/>
              </a:ext>
            </a:extLst>
          </p:cNvPr>
          <p:cNvSpPr txBox="1"/>
          <p:nvPr/>
        </p:nvSpPr>
        <p:spPr>
          <a:xfrm>
            <a:off x="194878" y="4049633"/>
            <a:ext cx="6626772" cy="1815882"/>
          </a:xfrm>
          <a:prstGeom prst="rect">
            <a:avLst/>
          </a:prstGeom>
          <a:noFill/>
        </p:spPr>
        <p:txBody>
          <a:bodyPr wrap="square">
            <a:spAutoFit/>
          </a:bodyPr>
          <a:lstStyle/>
          <a:p>
            <a:pPr algn="r"/>
            <a:r>
              <a:rPr lang="en-US" sz="2800" b="1" i="0" dirty="0">
                <a:solidFill>
                  <a:srgbClr val="C00000"/>
                </a:solidFill>
                <a:effectLst/>
                <a:latin typeface="Abadi" panose="020B0604020104020204" pitchFamily="34" charset="0"/>
              </a:rPr>
              <a:t>And so, Jesus</a:t>
            </a:r>
            <a:r>
              <a:rPr lang="en-US" sz="2800" b="1" baseline="30000" dirty="0">
                <a:solidFill>
                  <a:srgbClr val="C00000"/>
                </a:solidFill>
                <a:latin typeface="Abadi" panose="020B0604020104020204" pitchFamily="34" charset="0"/>
              </a:rPr>
              <a:t> </a:t>
            </a:r>
            <a:r>
              <a:rPr lang="en-US" sz="2800" b="1" i="0" dirty="0">
                <a:solidFill>
                  <a:srgbClr val="C00000"/>
                </a:solidFill>
                <a:effectLst/>
                <a:latin typeface="Abadi" panose="020B0604020104020204" pitchFamily="34" charset="0"/>
              </a:rPr>
              <a:t>could no longer go into </a:t>
            </a:r>
          </a:p>
          <a:p>
            <a:pPr algn="r"/>
            <a:r>
              <a:rPr lang="en-US" sz="2800" b="1" i="0" dirty="0">
                <a:solidFill>
                  <a:srgbClr val="C00000"/>
                </a:solidFill>
                <a:effectLst/>
                <a:latin typeface="Abadi" panose="020B0604020104020204" pitchFamily="34" charset="0"/>
              </a:rPr>
              <a:t>a town openly but stayed out in the country; and people came to him </a:t>
            </a:r>
          </a:p>
          <a:p>
            <a:pPr algn="r"/>
            <a:r>
              <a:rPr lang="en-US" sz="2800" b="1" i="0" dirty="0">
                <a:solidFill>
                  <a:srgbClr val="C00000"/>
                </a:solidFill>
                <a:effectLst/>
                <a:latin typeface="Abadi" panose="020B0604020104020204" pitchFamily="34" charset="0"/>
              </a:rPr>
              <a:t>from every quarter.</a:t>
            </a:r>
            <a:endParaRPr lang="en-GB" sz="2800" b="1" dirty="0">
              <a:solidFill>
                <a:srgbClr val="C00000"/>
              </a:solidFill>
              <a:latin typeface="Abadi" panose="020B0604020104020204" pitchFamily="34" charset="0"/>
            </a:endParaRPr>
          </a:p>
        </p:txBody>
      </p:sp>
      <p:pic>
        <p:nvPicPr>
          <p:cNvPr id="9" name="Picture 8">
            <a:extLst>
              <a:ext uri="{FF2B5EF4-FFF2-40B4-BE49-F238E27FC236}">
                <a16:creationId xmlns:a16="http://schemas.microsoft.com/office/drawing/2014/main" id="{6C47AD46-26DD-4FBA-A885-D10B34C69CF9}"/>
              </a:ext>
            </a:extLst>
          </p:cNvPr>
          <p:cNvPicPr>
            <a:picLocks noChangeAspect="1"/>
          </p:cNvPicPr>
          <p:nvPr/>
        </p:nvPicPr>
        <p:blipFill>
          <a:blip r:embed="rId4"/>
          <a:stretch>
            <a:fillRect/>
          </a:stretch>
        </p:blipFill>
        <p:spPr>
          <a:xfrm>
            <a:off x="7313764" y="3299089"/>
            <a:ext cx="3555931" cy="2849454"/>
          </a:xfrm>
          <a:prstGeom prst="rect">
            <a:avLst/>
          </a:prstGeom>
        </p:spPr>
      </p:pic>
    </p:spTree>
    <p:custDataLst>
      <p:tags r:id="rId1"/>
    </p:custDataLst>
    <p:extLst>
      <p:ext uri="{BB962C8B-B14F-4D97-AF65-F5344CB8AC3E}">
        <p14:creationId xmlns:p14="http://schemas.microsoft.com/office/powerpoint/2010/main" val="3372397587"/>
      </p:ext>
    </p:extLst>
  </p:cSld>
  <p:clrMapOvr>
    <a:masterClrMapping/>
  </p:clrMapOvr>
  <mc:AlternateContent xmlns:mc="http://schemas.openxmlformats.org/markup-compatibility/2006" xmlns:p14="http://schemas.microsoft.com/office/powerpoint/2010/main">
    <mc:Choice Requires="p14">
      <p:transition spd="slow" p14:dur="2000" advTm="24919"/>
    </mc:Choice>
    <mc:Fallback xmlns="">
      <p:transition spd="slow" advTm="249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0A0E80-7295-4156-829A-0E1E68A9DA00}"/>
              </a:ext>
            </a:extLst>
          </p:cNvPr>
          <p:cNvSpPr txBox="1"/>
          <p:nvPr/>
        </p:nvSpPr>
        <p:spPr>
          <a:xfrm>
            <a:off x="3838810" y="3099829"/>
            <a:ext cx="7998371" cy="523220"/>
          </a:xfrm>
          <a:prstGeom prst="rect">
            <a:avLst/>
          </a:prstGeom>
          <a:noFill/>
        </p:spPr>
        <p:txBody>
          <a:bodyPr wrap="square">
            <a:spAutoFit/>
          </a:bodyPr>
          <a:lstStyle/>
          <a:p>
            <a:r>
              <a:rPr lang="en-US" sz="2000" b="1" dirty="0"/>
              <a:t>Even knowing it, The man approached Jesus with </a:t>
            </a:r>
            <a:r>
              <a:rPr lang="en-US" sz="2800" b="1" dirty="0">
                <a:solidFill>
                  <a:srgbClr val="C00000"/>
                </a:solidFill>
              </a:rPr>
              <a:t>FAITH</a:t>
            </a:r>
            <a:endParaRPr lang="en-GB" sz="2000" dirty="0">
              <a:solidFill>
                <a:srgbClr val="C00000"/>
              </a:solidFill>
            </a:endParaRPr>
          </a:p>
        </p:txBody>
      </p:sp>
      <p:sp>
        <p:nvSpPr>
          <p:cNvPr id="7" name="TextBox 6">
            <a:extLst>
              <a:ext uri="{FF2B5EF4-FFF2-40B4-BE49-F238E27FC236}">
                <a16:creationId xmlns:a16="http://schemas.microsoft.com/office/drawing/2014/main" id="{16532FAD-AAF3-462A-92C3-89BCB6F20D09}"/>
              </a:ext>
            </a:extLst>
          </p:cNvPr>
          <p:cNvSpPr txBox="1"/>
          <p:nvPr/>
        </p:nvSpPr>
        <p:spPr>
          <a:xfrm>
            <a:off x="1029902" y="496349"/>
            <a:ext cx="9654139" cy="523220"/>
          </a:xfrm>
          <a:prstGeom prst="rect">
            <a:avLst/>
          </a:prstGeom>
          <a:noFill/>
        </p:spPr>
        <p:txBody>
          <a:bodyPr wrap="square">
            <a:spAutoFit/>
          </a:bodyPr>
          <a:lstStyle/>
          <a:p>
            <a:pPr algn="ctr"/>
            <a:r>
              <a:rPr lang="en-GB" sz="2800" b="1" dirty="0">
                <a:solidFill>
                  <a:schemeClr val="accent6">
                    <a:lumMod val="50000"/>
                  </a:schemeClr>
                </a:solidFill>
                <a:effectLst/>
                <a:latin typeface="Abadi" panose="020B0604020104020204" pitchFamily="34" charset="0"/>
                <a:ea typeface="Calibri" panose="020F0502020204030204" pitchFamily="34" charset="0"/>
                <a:cs typeface="Times New Roman" panose="02020603050405020304" pitchFamily="18" charset="0"/>
              </a:rPr>
              <a:t>A leper is a man infected with bacterial disease called leprosy.</a:t>
            </a:r>
            <a:endParaRPr lang="en-GB" sz="2800" dirty="0">
              <a:solidFill>
                <a:schemeClr val="accent6">
                  <a:lumMod val="50000"/>
                </a:schemeClr>
              </a:solidFill>
            </a:endParaRPr>
          </a:p>
        </p:txBody>
      </p:sp>
      <p:sp>
        <p:nvSpPr>
          <p:cNvPr id="9" name="TextBox 8">
            <a:extLst>
              <a:ext uri="{FF2B5EF4-FFF2-40B4-BE49-F238E27FC236}">
                <a16:creationId xmlns:a16="http://schemas.microsoft.com/office/drawing/2014/main" id="{A7AE640A-A003-444E-9486-31A835C27834}"/>
              </a:ext>
            </a:extLst>
          </p:cNvPr>
          <p:cNvSpPr txBox="1"/>
          <p:nvPr/>
        </p:nvSpPr>
        <p:spPr>
          <a:xfrm>
            <a:off x="851338" y="1379003"/>
            <a:ext cx="7714592" cy="1200329"/>
          </a:xfrm>
          <a:prstGeom prst="rect">
            <a:avLst/>
          </a:prstGeom>
          <a:noFill/>
        </p:spPr>
        <p:txBody>
          <a:bodyPr wrap="square">
            <a:spAutoFit/>
          </a:bodyPr>
          <a:lstStyle/>
          <a:p>
            <a:pPr algn="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In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olden days</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leprosy was seen as a punishment for sins . </a:t>
            </a:r>
          </a:p>
          <a:p>
            <a:pPr algn="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lepers were send out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of</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city. </a:t>
            </a:r>
          </a:p>
          <a:p>
            <a:pPr algn="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They were not allowed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to meet people.</a:t>
            </a:r>
            <a:endParaRPr lang="en-GB" sz="2400" dirty="0"/>
          </a:p>
        </p:txBody>
      </p:sp>
      <p:sp>
        <p:nvSpPr>
          <p:cNvPr id="13" name="TextBox 12">
            <a:extLst>
              <a:ext uri="{FF2B5EF4-FFF2-40B4-BE49-F238E27FC236}">
                <a16:creationId xmlns:a16="http://schemas.microsoft.com/office/drawing/2014/main" id="{102D55BE-0A26-4894-8850-385196E15F5E}"/>
              </a:ext>
            </a:extLst>
          </p:cNvPr>
          <p:cNvSpPr txBox="1"/>
          <p:nvPr/>
        </p:nvSpPr>
        <p:spPr>
          <a:xfrm>
            <a:off x="3838809" y="3544700"/>
            <a:ext cx="6621515" cy="830997"/>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Faith: that if Jesus have mind, He can heal him. </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His faith in Jesus cured him.</a:t>
            </a:r>
            <a:endParaRPr lang="en-GB" sz="2400" dirty="0"/>
          </a:p>
        </p:txBody>
      </p:sp>
      <p:sp>
        <p:nvSpPr>
          <p:cNvPr id="15" name="TextBox 14">
            <a:extLst>
              <a:ext uri="{FF2B5EF4-FFF2-40B4-BE49-F238E27FC236}">
                <a16:creationId xmlns:a16="http://schemas.microsoft.com/office/drawing/2014/main" id="{DC83B3E0-5F8A-4BF3-82F3-55CA20EF6561}"/>
              </a:ext>
            </a:extLst>
          </p:cNvPr>
          <p:cNvSpPr txBox="1"/>
          <p:nvPr/>
        </p:nvSpPr>
        <p:spPr>
          <a:xfrm>
            <a:off x="3838809" y="4635902"/>
            <a:ext cx="7153241" cy="996683"/>
          </a:xfrm>
          <a:prstGeom prst="rect">
            <a:avLst/>
          </a:prstGeom>
          <a:noFill/>
        </p:spPr>
        <p:txBody>
          <a:bodyPr wrap="square">
            <a:spAutoFit/>
          </a:bodyPr>
          <a:lstStyle/>
          <a:p>
            <a:pPr>
              <a:lnSpc>
                <a:spcPct val="107000"/>
              </a:lnSpc>
              <a:spcAft>
                <a:spcPts val="800"/>
              </a:spcAft>
            </a:pP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 offered himself in </a:t>
            </a:r>
            <a:r>
              <a:rPr lang="en-GB" sz="32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HUMILITY</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to the will of Jesus To cure him ‘if he choose to…’.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27DC21-8AA8-4CEB-BBA0-32C9EECDDF8B}"/>
              </a:ext>
            </a:extLst>
          </p:cNvPr>
          <p:cNvSpPr txBox="1"/>
          <p:nvPr/>
        </p:nvSpPr>
        <p:spPr>
          <a:xfrm>
            <a:off x="2745732" y="5831168"/>
            <a:ext cx="7714592" cy="523220"/>
          </a:xfrm>
          <a:prstGeom prst="rect">
            <a:avLst/>
          </a:prstGeom>
          <a:noFill/>
        </p:spPr>
        <p:txBody>
          <a:bodyPr wrap="square">
            <a:spAutoFit/>
          </a:bodyPr>
          <a:lstStyle/>
          <a:p>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Let our prayers also be in </a:t>
            </a: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FAITH </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and </a:t>
            </a: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HUMILITY</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t>
            </a:r>
            <a:endParaRPr lang="en-GB" sz="2800" dirty="0"/>
          </a:p>
        </p:txBody>
      </p:sp>
      <p:pic>
        <p:nvPicPr>
          <p:cNvPr id="21" name="Picture 20">
            <a:extLst>
              <a:ext uri="{FF2B5EF4-FFF2-40B4-BE49-F238E27FC236}">
                <a16:creationId xmlns:a16="http://schemas.microsoft.com/office/drawing/2014/main" id="{A37D8EE6-4AF1-45B8-A389-54EEDEB38AAA}"/>
              </a:ext>
            </a:extLst>
          </p:cNvPr>
          <p:cNvPicPr>
            <a:picLocks noChangeAspect="1"/>
          </p:cNvPicPr>
          <p:nvPr/>
        </p:nvPicPr>
        <p:blipFill>
          <a:blip r:embed="rId3"/>
          <a:stretch>
            <a:fillRect/>
          </a:stretch>
        </p:blipFill>
        <p:spPr>
          <a:xfrm>
            <a:off x="851338" y="2558620"/>
            <a:ext cx="2496167" cy="3391700"/>
          </a:xfrm>
          <a:prstGeom prst="ellipse">
            <a:avLst/>
          </a:prstGeom>
          <a:ln>
            <a:noFill/>
          </a:ln>
          <a:effectLst>
            <a:softEdge rad="112500"/>
          </a:effectLst>
        </p:spPr>
      </p:pic>
      <p:pic>
        <p:nvPicPr>
          <p:cNvPr id="25" name="Picture 24">
            <a:extLst>
              <a:ext uri="{FF2B5EF4-FFF2-40B4-BE49-F238E27FC236}">
                <a16:creationId xmlns:a16="http://schemas.microsoft.com/office/drawing/2014/main" id="{29933AAD-96B4-4D29-BB46-4F5D548D2592}"/>
              </a:ext>
            </a:extLst>
          </p:cNvPr>
          <p:cNvPicPr>
            <a:picLocks noChangeAspect="1"/>
          </p:cNvPicPr>
          <p:nvPr/>
        </p:nvPicPr>
        <p:blipFill>
          <a:blip r:embed="rId4"/>
          <a:stretch>
            <a:fillRect/>
          </a:stretch>
        </p:blipFill>
        <p:spPr>
          <a:xfrm>
            <a:off x="8625063" y="980394"/>
            <a:ext cx="1820931" cy="1967912"/>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829663413"/>
      </p:ext>
    </p:extLst>
  </p:cSld>
  <p:clrMapOvr>
    <a:masterClrMapping/>
  </p:clrMapOvr>
  <mc:AlternateContent xmlns:mc="http://schemas.openxmlformats.org/markup-compatibility/2006" xmlns:p14="http://schemas.microsoft.com/office/powerpoint/2010/main">
    <mc:Choice Requires="p14">
      <p:transition spd="slow" p14:dur="2000" advTm="80902"/>
    </mc:Choice>
    <mc:Fallback xmlns="">
      <p:transition spd="slow" advTm="809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arn(inVertic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arn(inVertical)">
                                      <p:cBhvr>
                                        <p:cTn id="30" dur="500"/>
                                        <p:tgtEl>
                                          <p:spTgt spid="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barn(inVertic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barn(inVertic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barn(inVertical)">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barn(inVertical)">
                                      <p:cBhvr>
                                        <p:cTn id="5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7A8F-F607-4BDB-8B36-43DB5A56CE6C}"/>
              </a:ext>
            </a:extLst>
          </p:cNvPr>
          <p:cNvSpPr>
            <a:spLocks noGrp="1"/>
          </p:cNvSpPr>
          <p:nvPr>
            <p:ph type="title"/>
          </p:nvPr>
        </p:nvSpPr>
        <p:spPr>
          <a:xfrm>
            <a:off x="441432" y="6428"/>
            <a:ext cx="12391698" cy="1371600"/>
          </a:xfrm>
        </p:spPr>
        <p:txBody>
          <a:bodyPr>
            <a:normAutofit/>
          </a:bodyPr>
          <a:lstStyle/>
          <a:p>
            <a:r>
              <a:rPr lang="en-US" sz="4500" dirty="0">
                <a:solidFill>
                  <a:schemeClr val="accent6">
                    <a:lumMod val="50000"/>
                  </a:schemeClr>
                </a:solidFill>
                <a:latin typeface="Abadi" panose="020B0604020104020204" pitchFamily="34" charset="0"/>
              </a:rPr>
              <a:t>Jesus touched him with love and compassion.</a:t>
            </a:r>
            <a:endParaRPr lang="en-GB" sz="4500" dirty="0">
              <a:solidFill>
                <a:schemeClr val="accent6">
                  <a:lumMod val="50000"/>
                </a:schemeClr>
              </a:solidFill>
              <a:latin typeface="Abadi" panose="020B0604020104020204" pitchFamily="34" charset="0"/>
            </a:endParaRPr>
          </a:p>
        </p:txBody>
      </p:sp>
      <p:sp>
        <p:nvSpPr>
          <p:cNvPr id="5" name="TextBox 4">
            <a:extLst>
              <a:ext uri="{FF2B5EF4-FFF2-40B4-BE49-F238E27FC236}">
                <a16:creationId xmlns:a16="http://schemas.microsoft.com/office/drawing/2014/main" id="{32EA8C2D-82EF-422C-B3B5-589D96CCB1AD}"/>
              </a:ext>
            </a:extLst>
          </p:cNvPr>
          <p:cNvSpPr txBox="1"/>
          <p:nvPr/>
        </p:nvSpPr>
        <p:spPr>
          <a:xfrm>
            <a:off x="652850" y="1484529"/>
            <a:ext cx="3656779" cy="1200329"/>
          </a:xfrm>
          <a:prstGeom prst="rect">
            <a:avLst/>
          </a:prstGeom>
          <a:noFill/>
        </p:spPr>
        <p:txBody>
          <a:bodyPr wrap="square">
            <a:spAutoFit/>
          </a:bodyPr>
          <a:lstStyle/>
          <a:p>
            <a:pPr algn="ct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Jesus do choose to heal everyone who approaches him in true desire.</a:t>
            </a:r>
            <a:endParaRPr lang="en-GB" sz="2400" dirty="0">
              <a:solidFill>
                <a:srgbClr val="C00000"/>
              </a:solidFill>
            </a:endParaRPr>
          </a:p>
        </p:txBody>
      </p:sp>
      <p:sp>
        <p:nvSpPr>
          <p:cNvPr id="9" name="TextBox 8">
            <a:extLst>
              <a:ext uri="{FF2B5EF4-FFF2-40B4-BE49-F238E27FC236}">
                <a16:creationId xmlns:a16="http://schemas.microsoft.com/office/drawing/2014/main" id="{341A80F5-C154-4F6C-82AB-4C4386BEA52D}"/>
              </a:ext>
            </a:extLst>
          </p:cNvPr>
          <p:cNvSpPr txBox="1"/>
          <p:nvPr/>
        </p:nvSpPr>
        <p:spPr>
          <a:xfrm>
            <a:off x="7561390" y="1558257"/>
            <a:ext cx="4089653" cy="830997"/>
          </a:xfrm>
          <a:prstGeom prst="rect">
            <a:avLst/>
          </a:prstGeom>
          <a:noFill/>
        </p:spPr>
        <p:txBody>
          <a:bodyPr wrap="square">
            <a:spAutoFit/>
          </a:bodyPr>
          <a:lstStyle/>
          <a:p>
            <a:r>
              <a:rPr lang="en-GB" sz="2400" b="1" dirty="0">
                <a:solidFill>
                  <a:schemeClr val="accent5">
                    <a:lumMod val="50000"/>
                  </a:schemeClr>
                </a:solidFill>
                <a:effectLst/>
                <a:latin typeface="Abadi" panose="020B0604020104020204" pitchFamily="34" charset="0"/>
                <a:ea typeface="Calibri" panose="020F0502020204030204" pitchFamily="34" charset="0"/>
                <a:cs typeface="Times New Roman" panose="02020603050405020304" pitchFamily="18" charset="0"/>
              </a:rPr>
              <a:t>He will never put away </a:t>
            </a:r>
          </a:p>
          <a:p>
            <a:r>
              <a:rPr lang="en-GB" sz="2400" b="1" dirty="0">
                <a:solidFill>
                  <a:schemeClr val="accent5">
                    <a:lumMod val="50000"/>
                  </a:schemeClr>
                </a:solidFill>
                <a:effectLst/>
                <a:latin typeface="Abadi" panose="020B0604020104020204" pitchFamily="34" charset="0"/>
                <a:ea typeface="Calibri" panose="020F0502020204030204" pitchFamily="34" charset="0"/>
                <a:cs typeface="Times New Roman" panose="02020603050405020304" pitchFamily="18" charset="0"/>
              </a:rPr>
              <a:t>anyone who comes to Him.</a:t>
            </a:r>
            <a:endParaRPr lang="en-GB" sz="2400" dirty="0">
              <a:solidFill>
                <a:schemeClr val="accent5">
                  <a:lumMod val="50000"/>
                </a:schemeClr>
              </a:solidFill>
            </a:endParaRPr>
          </a:p>
        </p:txBody>
      </p:sp>
      <p:sp>
        <p:nvSpPr>
          <p:cNvPr id="11" name="TextBox 10">
            <a:extLst>
              <a:ext uri="{FF2B5EF4-FFF2-40B4-BE49-F238E27FC236}">
                <a16:creationId xmlns:a16="http://schemas.microsoft.com/office/drawing/2014/main" id="{2B42B2F4-D2D5-4844-AA5B-B2D840102027}"/>
              </a:ext>
            </a:extLst>
          </p:cNvPr>
          <p:cNvSpPr txBox="1"/>
          <p:nvPr/>
        </p:nvSpPr>
        <p:spPr>
          <a:xfrm>
            <a:off x="3632393" y="4169365"/>
            <a:ext cx="6298533" cy="1200329"/>
          </a:xfrm>
          <a:prstGeom prst="rect">
            <a:avLst/>
          </a:prstGeom>
          <a:noFill/>
        </p:spPr>
        <p:txBody>
          <a:bodyPr wrap="square">
            <a:spAutoFit/>
          </a:bodyPr>
          <a:lstStyle/>
          <a:p>
            <a:pPr algn="ctr"/>
            <a:r>
              <a:rPr lang="en-GB" sz="24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N</a:t>
            </a:r>
            <a:r>
              <a:rPr lang="en-GB" sz="24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o matter how unworthy or ineligible we feel ourselves, </a:t>
            </a:r>
            <a:r>
              <a:rPr lang="en-GB" sz="24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Jesus</a:t>
            </a:r>
            <a:r>
              <a:rPr lang="en-GB" sz="24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 does choose to heal and deliver us to set us free in his love</a:t>
            </a:r>
            <a:endParaRPr lang="en-GB" sz="2400" dirty="0">
              <a:solidFill>
                <a:srgbClr val="7030A0"/>
              </a:solidFill>
            </a:endParaRPr>
          </a:p>
        </p:txBody>
      </p:sp>
      <p:sp>
        <p:nvSpPr>
          <p:cNvPr id="13" name="TextBox 12">
            <a:extLst>
              <a:ext uri="{FF2B5EF4-FFF2-40B4-BE49-F238E27FC236}">
                <a16:creationId xmlns:a16="http://schemas.microsoft.com/office/drawing/2014/main" id="{5BAE1BBC-2181-4F8C-9594-469D597BB338}"/>
              </a:ext>
            </a:extLst>
          </p:cNvPr>
          <p:cNvSpPr txBox="1"/>
          <p:nvPr/>
        </p:nvSpPr>
        <p:spPr>
          <a:xfrm>
            <a:off x="1608083" y="5635860"/>
            <a:ext cx="9753227" cy="830997"/>
          </a:xfrm>
          <a:prstGeom prst="rect">
            <a:avLst/>
          </a:prstGeom>
          <a:noFill/>
        </p:spPr>
        <p:txBody>
          <a:bodyPr wrap="square">
            <a:spAutoFit/>
          </a:bodyPr>
          <a:lstStyle/>
          <a:p>
            <a:pPr algn="ctr"/>
            <a:r>
              <a:rPr lang="en-US" sz="2400" b="1" dirty="0">
                <a:solidFill>
                  <a:srgbClr val="000000"/>
                </a:solidFill>
                <a:latin typeface="Abadi" panose="020B0604020104020204" pitchFamily="34" charset="0"/>
                <a:cs typeface="Times New Roman" panose="02020603050405020304" pitchFamily="18" charset="0"/>
              </a:rPr>
              <a:t>J</a:t>
            </a:r>
            <a:r>
              <a:rPr lang="en-GB" sz="2400" b="1" dirty="0" err="1">
                <a:solidFill>
                  <a:srgbClr val="000000"/>
                </a:solidFill>
                <a:latin typeface="Abadi" panose="020B0604020104020204" pitchFamily="34" charset="0"/>
                <a:cs typeface="Times New Roman" panose="02020603050405020304" pitchFamily="18" charset="0"/>
              </a:rPr>
              <a:t>esus</a:t>
            </a:r>
            <a:r>
              <a:rPr lang="en-GB" sz="2400" b="1" dirty="0">
                <a:solidFill>
                  <a:srgbClr val="000000"/>
                </a:solidFill>
                <a:latin typeface="Abadi" panose="020B0604020104020204" pitchFamily="34" charset="0"/>
                <a:cs typeface="Times New Roman" panose="02020603050405020304" pitchFamily="18" charset="0"/>
              </a:rPr>
              <a:t> touches us with love and compassion. </a:t>
            </a:r>
          </a:p>
          <a:p>
            <a:pPr algn="ctr"/>
            <a:r>
              <a:rPr lang="en-GB" sz="2400" b="1" dirty="0">
                <a:solidFill>
                  <a:srgbClr val="000000"/>
                </a:solidFill>
                <a:latin typeface="Abadi" panose="020B0604020104020204" pitchFamily="34" charset="0"/>
                <a:cs typeface="Times New Roman" panose="02020603050405020304" pitchFamily="18" charset="0"/>
              </a:rPr>
              <a:t>Let us run to him in all times and make his love known to all by our life.</a:t>
            </a:r>
            <a:endParaRPr lang="en-GB" sz="2400" dirty="0"/>
          </a:p>
        </p:txBody>
      </p:sp>
      <p:pic>
        <p:nvPicPr>
          <p:cNvPr id="4" name="Picture 3">
            <a:extLst>
              <a:ext uri="{FF2B5EF4-FFF2-40B4-BE49-F238E27FC236}">
                <a16:creationId xmlns:a16="http://schemas.microsoft.com/office/drawing/2014/main" id="{775DD7D0-F41B-4E8A-B9FD-A3C114C05324}"/>
              </a:ext>
            </a:extLst>
          </p:cNvPr>
          <p:cNvPicPr>
            <a:picLocks noChangeAspect="1"/>
          </p:cNvPicPr>
          <p:nvPr/>
        </p:nvPicPr>
        <p:blipFill>
          <a:blip r:embed="rId3"/>
          <a:stretch>
            <a:fillRect/>
          </a:stretch>
        </p:blipFill>
        <p:spPr>
          <a:xfrm>
            <a:off x="4456010" y="1160870"/>
            <a:ext cx="3105380" cy="2676691"/>
          </a:xfrm>
          <a:prstGeom prst="rect">
            <a:avLst/>
          </a:prstGeom>
        </p:spPr>
      </p:pic>
      <p:pic>
        <p:nvPicPr>
          <p:cNvPr id="7" name="Picture 6">
            <a:extLst>
              <a:ext uri="{FF2B5EF4-FFF2-40B4-BE49-F238E27FC236}">
                <a16:creationId xmlns:a16="http://schemas.microsoft.com/office/drawing/2014/main" id="{83FF0D0E-97BA-4C70-8DAD-B9EA9FA18708}"/>
              </a:ext>
            </a:extLst>
          </p:cNvPr>
          <p:cNvPicPr>
            <a:picLocks noChangeAspect="1"/>
          </p:cNvPicPr>
          <p:nvPr/>
        </p:nvPicPr>
        <p:blipFill>
          <a:blip r:embed="rId4"/>
          <a:stretch>
            <a:fillRect/>
          </a:stretch>
        </p:blipFill>
        <p:spPr>
          <a:xfrm>
            <a:off x="1010202" y="2977123"/>
            <a:ext cx="2390941" cy="3026683"/>
          </a:xfrm>
          <a:prstGeom prst="rect">
            <a:avLst/>
          </a:prstGeom>
        </p:spPr>
      </p:pic>
      <p:pic>
        <p:nvPicPr>
          <p:cNvPr id="14" name="Picture 13">
            <a:extLst>
              <a:ext uri="{FF2B5EF4-FFF2-40B4-BE49-F238E27FC236}">
                <a16:creationId xmlns:a16="http://schemas.microsoft.com/office/drawing/2014/main" id="{A7582BCD-5E33-4D58-B16C-9BC3503345B7}"/>
              </a:ext>
            </a:extLst>
          </p:cNvPr>
          <p:cNvPicPr>
            <a:picLocks noChangeAspect="1"/>
          </p:cNvPicPr>
          <p:nvPr/>
        </p:nvPicPr>
        <p:blipFill>
          <a:blip r:embed="rId5"/>
          <a:stretch>
            <a:fillRect/>
          </a:stretch>
        </p:blipFill>
        <p:spPr>
          <a:xfrm>
            <a:off x="9265701" y="2462727"/>
            <a:ext cx="2370197" cy="216190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110501159"/>
      </p:ext>
    </p:extLst>
  </p:cSld>
  <p:clrMapOvr>
    <a:masterClrMapping/>
  </p:clrMapOvr>
  <mc:AlternateContent xmlns:mc="http://schemas.openxmlformats.org/markup-compatibility/2006" xmlns:p14="http://schemas.microsoft.com/office/powerpoint/2010/main">
    <mc:Choice Requires="p14">
      <p:transition spd="slow" p14:dur="2000" advTm="67301"/>
    </mc:Choice>
    <mc:Fallback xmlns="">
      <p:transition spd="slow" advTm="673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6C76-C32E-4E9A-A99E-5BD390E27DD3}"/>
              </a:ext>
            </a:extLst>
          </p:cNvPr>
          <p:cNvSpPr>
            <a:spLocks noGrp="1"/>
          </p:cNvSpPr>
          <p:nvPr>
            <p:ph type="title"/>
          </p:nvPr>
        </p:nvSpPr>
        <p:spPr>
          <a:xfrm>
            <a:off x="1592318" y="213854"/>
            <a:ext cx="10058400" cy="1371600"/>
          </a:xfrm>
        </p:spPr>
        <p:txBody>
          <a:bodyPr>
            <a:normAutofit/>
          </a:bodyPr>
          <a:lstStyle/>
          <a:p>
            <a:r>
              <a:rPr lang="en-US" sz="4400" b="1" dirty="0">
                <a:solidFill>
                  <a:schemeClr val="accent4">
                    <a:lumMod val="75000"/>
                  </a:schemeClr>
                </a:solidFill>
              </a:rPr>
              <a:t>Jesus heals the leper by his word</a:t>
            </a:r>
            <a:endParaRPr lang="en-GB" sz="4400" b="1" dirty="0">
              <a:solidFill>
                <a:schemeClr val="accent4">
                  <a:lumMod val="75000"/>
                </a:schemeClr>
              </a:solidFill>
            </a:endParaRPr>
          </a:p>
        </p:txBody>
      </p:sp>
      <p:sp>
        <p:nvSpPr>
          <p:cNvPr id="5" name="TextBox 4">
            <a:extLst>
              <a:ext uri="{FF2B5EF4-FFF2-40B4-BE49-F238E27FC236}">
                <a16:creationId xmlns:a16="http://schemas.microsoft.com/office/drawing/2014/main" id="{883529A6-8F05-4A5D-BF46-A426F241462A}"/>
              </a:ext>
            </a:extLst>
          </p:cNvPr>
          <p:cNvSpPr txBox="1"/>
          <p:nvPr/>
        </p:nvSpPr>
        <p:spPr>
          <a:xfrm>
            <a:off x="1275291" y="1500677"/>
            <a:ext cx="6096000" cy="523220"/>
          </a:xfrm>
          <a:prstGeom prst="rect">
            <a:avLst/>
          </a:prstGeom>
          <a:noFill/>
        </p:spPr>
        <p:txBody>
          <a:bodyPr wrap="square">
            <a:spAutoFit/>
          </a:bodyPr>
          <a:lstStyle/>
          <a:p>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What is said in His word:</a:t>
            </a:r>
            <a:endParaRPr lang="en-GB" sz="2800" dirty="0">
              <a:solidFill>
                <a:schemeClr val="accent6">
                  <a:lumMod val="75000"/>
                </a:schemeClr>
              </a:solidFill>
            </a:endParaRPr>
          </a:p>
        </p:txBody>
      </p:sp>
      <p:sp>
        <p:nvSpPr>
          <p:cNvPr id="7" name="TextBox 6">
            <a:extLst>
              <a:ext uri="{FF2B5EF4-FFF2-40B4-BE49-F238E27FC236}">
                <a16:creationId xmlns:a16="http://schemas.microsoft.com/office/drawing/2014/main" id="{8E98D886-4AC0-4958-A0CA-56F9FEC19ED1}"/>
              </a:ext>
            </a:extLst>
          </p:cNvPr>
          <p:cNvSpPr txBox="1"/>
          <p:nvPr/>
        </p:nvSpPr>
        <p:spPr>
          <a:xfrm>
            <a:off x="7371291" y="1469900"/>
            <a:ext cx="6096000" cy="523220"/>
          </a:xfrm>
          <a:prstGeom prst="rect">
            <a:avLst/>
          </a:prstGeom>
          <a:noFill/>
        </p:spPr>
        <p:txBody>
          <a:bodyPr wrap="square">
            <a:spAutoFit/>
          </a:bodyPr>
          <a:lstStyle/>
          <a:p>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‘Be cured!’</a:t>
            </a:r>
            <a:endParaRPr lang="en-GB" sz="2800" dirty="0">
              <a:solidFill>
                <a:srgbClr val="C00000"/>
              </a:solidFill>
            </a:endParaRPr>
          </a:p>
        </p:txBody>
      </p:sp>
      <p:sp>
        <p:nvSpPr>
          <p:cNvPr id="9" name="TextBox 8">
            <a:extLst>
              <a:ext uri="{FF2B5EF4-FFF2-40B4-BE49-F238E27FC236}">
                <a16:creationId xmlns:a16="http://schemas.microsoft.com/office/drawing/2014/main" id="{172B3F00-07F6-4426-9997-57013E05D15C}"/>
              </a:ext>
            </a:extLst>
          </p:cNvPr>
          <p:cNvSpPr txBox="1"/>
          <p:nvPr/>
        </p:nvSpPr>
        <p:spPr>
          <a:xfrm>
            <a:off x="7253050" y="2155276"/>
            <a:ext cx="6332482" cy="523220"/>
          </a:xfrm>
          <a:prstGeom prst="rect">
            <a:avLst/>
          </a:prstGeom>
          <a:noFill/>
        </p:spPr>
        <p:txBody>
          <a:bodyPr wrap="square">
            <a:spAutoFit/>
          </a:bodyPr>
          <a:lstStyle/>
          <a:p>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was fulfilled in the action</a:t>
            </a:r>
            <a:endParaRPr lang="en-GB" sz="2800" dirty="0">
              <a:solidFill>
                <a:schemeClr val="accent6">
                  <a:lumMod val="75000"/>
                </a:schemeClr>
              </a:solidFill>
            </a:endParaRPr>
          </a:p>
        </p:txBody>
      </p:sp>
      <p:sp>
        <p:nvSpPr>
          <p:cNvPr id="11" name="TextBox 10">
            <a:extLst>
              <a:ext uri="{FF2B5EF4-FFF2-40B4-BE49-F238E27FC236}">
                <a16:creationId xmlns:a16="http://schemas.microsoft.com/office/drawing/2014/main" id="{03F65BE0-9053-47B8-ABF1-E6E8406FB8FE}"/>
              </a:ext>
            </a:extLst>
          </p:cNvPr>
          <p:cNvSpPr txBox="1"/>
          <p:nvPr/>
        </p:nvSpPr>
        <p:spPr>
          <a:xfrm>
            <a:off x="3293277" y="3079887"/>
            <a:ext cx="6332482" cy="461665"/>
          </a:xfrm>
          <a:prstGeom prst="rect">
            <a:avLst/>
          </a:prstGeom>
          <a:noFill/>
        </p:spPr>
        <p:txBody>
          <a:bodyPr wrap="square">
            <a:spAutoFit/>
          </a:bodyPr>
          <a:lstStyle/>
          <a:p>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The leper was cured immediately.</a:t>
            </a:r>
            <a:endParaRPr lang="en-GB" sz="2400" dirty="0">
              <a:solidFill>
                <a:srgbClr val="C00000"/>
              </a:solidFill>
            </a:endParaRPr>
          </a:p>
        </p:txBody>
      </p:sp>
      <p:sp>
        <p:nvSpPr>
          <p:cNvPr id="13" name="TextBox 12">
            <a:extLst>
              <a:ext uri="{FF2B5EF4-FFF2-40B4-BE49-F238E27FC236}">
                <a16:creationId xmlns:a16="http://schemas.microsoft.com/office/drawing/2014/main" id="{D7BE1438-65D6-47AD-A6F9-5E293DA8A12C}"/>
              </a:ext>
            </a:extLst>
          </p:cNvPr>
          <p:cNvSpPr txBox="1"/>
          <p:nvPr/>
        </p:nvSpPr>
        <p:spPr>
          <a:xfrm>
            <a:off x="2417799" y="4364587"/>
            <a:ext cx="6295696" cy="523220"/>
          </a:xfrm>
          <a:prstGeom prst="rect">
            <a:avLst/>
          </a:prstGeom>
          <a:noFill/>
        </p:spPr>
        <p:txBody>
          <a:bodyPr wrap="square">
            <a:spAutoFit/>
          </a:bodyPr>
          <a:lstStyle/>
          <a:p>
            <a:r>
              <a:rPr lang="en-GB" sz="28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The word of Jesus is powerful.</a:t>
            </a:r>
            <a:endParaRPr lang="en-GB" sz="2800" dirty="0">
              <a:solidFill>
                <a:srgbClr val="7030A0"/>
              </a:solidFill>
            </a:endParaRPr>
          </a:p>
        </p:txBody>
      </p:sp>
      <p:sp>
        <p:nvSpPr>
          <p:cNvPr id="15" name="TextBox 14">
            <a:extLst>
              <a:ext uri="{FF2B5EF4-FFF2-40B4-BE49-F238E27FC236}">
                <a16:creationId xmlns:a16="http://schemas.microsoft.com/office/drawing/2014/main" id="{A742F567-34E9-4E71-B4F1-B6E31A1FD858}"/>
              </a:ext>
            </a:extLst>
          </p:cNvPr>
          <p:cNvSpPr txBox="1"/>
          <p:nvPr/>
        </p:nvSpPr>
        <p:spPr>
          <a:xfrm>
            <a:off x="646386" y="5281374"/>
            <a:ext cx="10333826" cy="461665"/>
          </a:xfrm>
          <a:prstGeom prst="rect">
            <a:avLst/>
          </a:prstGeom>
          <a:noFill/>
        </p:spPr>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Let us put trust in the word of God and live in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H</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is word every day of our life</a:t>
            </a:r>
            <a:endParaRPr lang="en-GB" sz="2400" dirty="0"/>
          </a:p>
        </p:txBody>
      </p:sp>
      <p:pic>
        <p:nvPicPr>
          <p:cNvPr id="4" name="Picture 3">
            <a:extLst>
              <a:ext uri="{FF2B5EF4-FFF2-40B4-BE49-F238E27FC236}">
                <a16:creationId xmlns:a16="http://schemas.microsoft.com/office/drawing/2014/main" id="{AB0BE87B-E97A-44C6-B3C9-EB8114E56CC9}"/>
              </a:ext>
            </a:extLst>
          </p:cNvPr>
          <p:cNvPicPr>
            <a:picLocks noChangeAspect="1"/>
          </p:cNvPicPr>
          <p:nvPr/>
        </p:nvPicPr>
        <p:blipFill>
          <a:blip r:embed="rId3"/>
          <a:stretch>
            <a:fillRect/>
          </a:stretch>
        </p:blipFill>
        <p:spPr>
          <a:xfrm>
            <a:off x="5385980" y="1211592"/>
            <a:ext cx="1590675" cy="1676400"/>
          </a:xfrm>
          <a:prstGeom prst="ellipse">
            <a:avLst/>
          </a:prstGeom>
          <a:ln>
            <a:noFill/>
          </a:ln>
          <a:effectLst>
            <a:softEdge rad="112500"/>
          </a:effectLst>
        </p:spPr>
      </p:pic>
      <p:pic>
        <p:nvPicPr>
          <p:cNvPr id="8" name="Picture 7">
            <a:extLst>
              <a:ext uri="{FF2B5EF4-FFF2-40B4-BE49-F238E27FC236}">
                <a16:creationId xmlns:a16="http://schemas.microsoft.com/office/drawing/2014/main" id="{F0F4AFD8-F00D-4844-9970-54C9A9819FF4}"/>
              </a:ext>
            </a:extLst>
          </p:cNvPr>
          <p:cNvPicPr>
            <a:picLocks noChangeAspect="1"/>
          </p:cNvPicPr>
          <p:nvPr/>
        </p:nvPicPr>
        <p:blipFill>
          <a:blip r:embed="rId4"/>
          <a:stretch>
            <a:fillRect/>
          </a:stretch>
        </p:blipFill>
        <p:spPr>
          <a:xfrm>
            <a:off x="7838016" y="2752866"/>
            <a:ext cx="2581275" cy="173355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77439925"/>
      </p:ext>
    </p:extLst>
  </p:cSld>
  <p:clrMapOvr>
    <a:masterClrMapping/>
  </p:clrMapOvr>
  <mc:AlternateContent xmlns:mc="http://schemas.openxmlformats.org/markup-compatibility/2006" xmlns:p14="http://schemas.microsoft.com/office/powerpoint/2010/main">
    <mc:Choice Requires="p14">
      <p:transition spd="slow" p14:dur="2000" advTm="39599"/>
    </mc:Choice>
    <mc:Fallback xmlns="">
      <p:transition spd="slow" advTm="39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arn(inVertical)">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5901-10E5-4E3D-90E8-D883AB820C1C}"/>
              </a:ext>
            </a:extLst>
          </p:cNvPr>
          <p:cNvSpPr>
            <a:spLocks noGrp="1"/>
          </p:cNvSpPr>
          <p:nvPr>
            <p:ph type="title"/>
          </p:nvPr>
        </p:nvSpPr>
        <p:spPr>
          <a:xfrm>
            <a:off x="1066800" y="390349"/>
            <a:ext cx="10058400" cy="784484"/>
          </a:xfrm>
        </p:spPr>
        <p:txBody>
          <a:bodyPr/>
          <a:lstStyle/>
          <a:p>
            <a:pPr algn="ctr"/>
            <a:r>
              <a:rPr lang="en-US" dirty="0"/>
              <a:t>Do as Jesus tell us.</a:t>
            </a:r>
            <a:endParaRPr lang="en-GB" dirty="0"/>
          </a:p>
        </p:txBody>
      </p:sp>
      <p:sp>
        <p:nvSpPr>
          <p:cNvPr id="5" name="TextBox 4">
            <a:extLst>
              <a:ext uri="{FF2B5EF4-FFF2-40B4-BE49-F238E27FC236}">
                <a16:creationId xmlns:a16="http://schemas.microsoft.com/office/drawing/2014/main" id="{5AD5C4F6-E69F-43F4-BC36-B338851EA25C}"/>
              </a:ext>
            </a:extLst>
          </p:cNvPr>
          <p:cNvSpPr txBox="1"/>
          <p:nvPr/>
        </p:nvSpPr>
        <p:spPr>
          <a:xfrm>
            <a:off x="912796" y="1162950"/>
            <a:ext cx="10366408" cy="461665"/>
          </a:xfrm>
          <a:prstGeom prst="rect">
            <a:avLst/>
          </a:prstGeom>
          <a:noFill/>
        </p:spPr>
        <p:txBody>
          <a:bodyPr wrap="square">
            <a:spAutoFit/>
          </a:bodyPr>
          <a:lstStyle/>
          <a:p>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After healing </a:t>
            </a:r>
            <a:r>
              <a:rPr lang="en-GB" sz="24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a</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nd setting </a:t>
            </a:r>
            <a:r>
              <a:rPr lang="en-GB" sz="24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the man </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free, Jesus asks him to follow his directions.</a:t>
            </a:r>
            <a:endParaRPr lang="en-GB" sz="2400" dirty="0">
              <a:solidFill>
                <a:srgbClr val="C00000"/>
              </a:solidFill>
            </a:endParaRPr>
          </a:p>
        </p:txBody>
      </p:sp>
      <p:sp>
        <p:nvSpPr>
          <p:cNvPr id="7" name="TextBox 6">
            <a:extLst>
              <a:ext uri="{FF2B5EF4-FFF2-40B4-BE49-F238E27FC236}">
                <a16:creationId xmlns:a16="http://schemas.microsoft.com/office/drawing/2014/main" id="{51201649-BD6B-46DD-B4AA-6D334D96EC8B}"/>
              </a:ext>
            </a:extLst>
          </p:cNvPr>
          <p:cNvSpPr txBox="1"/>
          <p:nvPr/>
        </p:nvSpPr>
        <p:spPr>
          <a:xfrm>
            <a:off x="2282160" y="1896035"/>
            <a:ext cx="6096000" cy="830997"/>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….not to tell anyone about the healing. </a:t>
            </a:r>
          </a:p>
          <a:p>
            <a:pPr algn="r"/>
            <a:endParaRPr lang="en-GB" sz="2400" dirty="0"/>
          </a:p>
        </p:txBody>
      </p:sp>
      <p:sp>
        <p:nvSpPr>
          <p:cNvPr id="9" name="TextBox 8">
            <a:extLst>
              <a:ext uri="{FF2B5EF4-FFF2-40B4-BE49-F238E27FC236}">
                <a16:creationId xmlns:a16="http://schemas.microsoft.com/office/drawing/2014/main" id="{334DA3B2-6133-434F-8167-97B9285B0E63}"/>
              </a:ext>
            </a:extLst>
          </p:cNvPr>
          <p:cNvSpPr txBox="1"/>
          <p:nvPr/>
        </p:nvSpPr>
        <p:spPr>
          <a:xfrm>
            <a:off x="720544" y="3589425"/>
            <a:ext cx="11032156" cy="461665"/>
          </a:xfrm>
          <a:prstGeom prst="rect">
            <a:avLst/>
          </a:prstGeom>
          <a:noFill/>
        </p:spPr>
        <p:txBody>
          <a:bodyPr wrap="square">
            <a:spAutoFit/>
          </a:bodyPr>
          <a:lstStyle/>
          <a:p>
            <a:r>
              <a:rPr lang="en-GB" sz="24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I</a:t>
            </a:r>
            <a:r>
              <a:rPr lang="en-GB" sz="24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n the excitement of the blessings, the man forgets what Jesus’ directions were. </a:t>
            </a:r>
            <a:endParaRPr lang="en-GB" sz="2400" dirty="0">
              <a:solidFill>
                <a:srgbClr val="7030A0"/>
              </a:solidFill>
            </a:endParaRPr>
          </a:p>
        </p:txBody>
      </p:sp>
      <p:sp>
        <p:nvSpPr>
          <p:cNvPr id="11" name="TextBox 10">
            <a:extLst>
              <a:ext uri="{FF2B5EF4-FFF2-40B4-BE49-F238E27FC236}">
                <a16:creationId xmlns:a16="http://schemas.microsoft.com/office/drawing/2014/main" id="{EED59FF5-02CC-4BB5-AC31-9EF03EA26414}"/>
              </a:ext>
            </a:extLst>
          </p:cNvPr>
          <p:cNvSpPr txBox="1"/>
          <p:nvPr/>
        </p:nvSpPr>
        <p:spPr>
          <a:xfrm>
            <a:off x="451890" y="4014483"/>
            <a:ext cx="11685070" cy="461665"/>
          </a:xfrm>
          <a:prstGeom prst="rect">
            <a:avLst/>
          </a:prstGeom>
          <a:noFill/>
        </p:spPr>
        <p:txBody>
          <a:bodyPr wrap="square">
            <a:spAutoFit/>
          </a:bodyPr>
          <a:lstStyle/>
          <a:p>
            <a:r>
              <a:rPr lang="en-GB" sz="2400" b="1" dirty="0">
                <a:solidFill>
                  <a:schemeClr val="accent2">
                    <a:lumMod val="50000"/>
                  </a:schemeClr>
                </a:solidFill>
                <a:effectLst/>
                <a:latin typeface="Abadi" panose="020B0604020104020204" pitchFamily="34" charset="0"/>
                <a:ea typeface="Calibri" panose="020F0502020204030204" pitchFamily="34" charset="0"/>
                <a:cs typeface="Times New Roman" panose="02020603050405020304" pitchFamily="18" charset="0"/>
              </a:rPr>
              <a:t>He did what his mind desired and this blocked Jesus from accomplishing his mission. </a:t>
            </a:r>
            <a:endParaRPr lang="en-GB" sz="2400" dirty="0">
              <a:solidFill>
                <a:schemeClr val="accent2">
                  <a:lumMod val="50000"/>
                </a:schemeClr>
              </a:solidFill>
            </a:endParaRPr>
          </a:p>
        </p:txBody>
      </p:sp>
      <p:sp>
        <p:nvSpPr>
          <p:cNvPr id="14" name="TextBox 13">
            <a:extLst>
              <a:ext uri="{FF2B5EF4-FFF2-40B4-BE49-F238E27FC236}">
                <a16:creationId xmlns:a16="http://schemas.microsoft.com/office/drawing/2014/main" id="{0EF7102A-1D67-4E08-8C22-6CCDCA716114}"/>
              </a:ext>
            </a:extLst>
          </p:cNvPr>
          <p:cNvSpPr txBox="1"/>
          <p:nvPr/>
        </p:nvSpPr>
        <p:spPr>
          <a:xfrm>
            <a:off x="1123954" y="4963010"/>
            <a:ext cx="11685070" cy="954107"/>
          </a:xfrm>
          <a:prstGeom prst="rect">
            <a:avLst/>
          </a:prstGeom>
          <a:noFill/>
        </p:spPr>
        <p:txBody>
          <a:bodyPr wrap="square">
            <a:spAutoFit/>
          </a:bodyPr>
          <a:lstStyle/>
          <a:p>
            <a:pPr algn="ctr"/>
            <a:r>
              <a:rPr lang="en-GB" sz="28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Are we sometimes too excited </a:t>
            </a:r>
            <a:r>
              <a:rPr lang="en-GB" sz="28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of</a:t>
            </a:r>
            <a:r>
              <a:rPr lang="en-GB" sz="28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 our blessings </a:t>
            </a:r>
          </a:p>
          <a:p>
            <a:pPr algn="ctr"/>
            <a:r>
              <a:rPr lang="en-GB" sz="28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that we forget Jesus wish and directions?</a:t>
            </a:r>
            <a:endParaRPr lang="en-GB" sz="2800" dirty="0">
              <a:solidFill>
                <a:srgbClr val="0070C0"/>
              </a:solidFill>
              <a:latin typeface="Comic Sans MS" panose="030F0702030302020204" pitchFamily="66" charset="0"/>
            </a:endParaRPr>
          </a:p>
        </p:txBody>
      </p:sp>
      <p:pic>
        <p:nvPicPr>
          <p:cNvPr id="8" name="Picture 7">
            <a:extLst>
              <a:ext uri="{FF2B5EF4-FFF2-40B4-BE49-F238E27FC236}">
                <a16:creationId xmlns:a16="http://schemas.microsoft.com/office/drawing/2014/main" id="{95BC01EA-D40B-4769-8030-8CD2A69FEF82}"/>
              </a:ext>
            </a:extLst>
          </p:cNvPr>
          <p:cNvPicPr>
            <a:picLocks noChangeAspect="1"/>
          </p:cNvPicPr>
          <p:nvPr/>
        </p:nvPicPr>
        <p:blipFill>
          <a:blip r:embed="rId3"/>
          <a:stretch>
            <a:fillRect/>
          </a:stretch>
        </p:blipFill>
        <p:spPr>
          <a:xfrm>
            <a:off x="999527" y="1645446"/>
            <a:ext cx="1365275" cy="1829808"/>
          </a:xfrm>
          <a:prstGeom prst="ellipse">
            <a:avLst/>
          </a:prstGeom>
          <a:ln>
            <a:noFill/>
          </a:ln>
          <a:effectLst>
            <a:softEdge rad="112500"/>
          </a:effectLst>
        </p:spPr>
      </p:pic>
      <p:pic>
        <p:nvPicPr>
          <p:cNvPr id="12" name="Picture 11">
            <a:extLst>
              <a:ext uri="{FF2B5EF4-FFF2-40B4-BE49-F238E27FC236}">
                <a16:creationId xmlns:a16="http://schemas.microsoft.com/office/drawing/2014/main" id="{4D936537-1018-4D6B-A7C6-18DAA7ECD1CB}"/>
              </a:ext>
            </a:extLst>
          </p:cNvPr>
          <p:cNvPicPr>
            <a:picLocks noChangeAspect="1"/>
          </p:cNvPicPr>
          <p:nvPr/>
        </p:nvPicPr>
        <p:blipFill>
          <a:blip r:embed="rId4"/>
          <a:stretch>
            <a:fillRect/>
          </a:stretch>
        </p:blipFill>
        <p:spPr>
          <a:xfrm>
            <a:off x="9519385" y="1576571"/>
            <a:ext cx="1433567" cy="2112179"/>
          </a:xfrm>
          <a:prstGeom prst="ellipse">
            <a:avLst/>
          </a:prstGeom>
          <a:ln>
            <a:noFill/>
          </a:ln>
          <a:effectLst>
            <a:softEdge rad="112500"/>
          </a:effectLst>
        </p:spPr>
      </p:pic>
      <p:sp>
        <p:nvSpPr>
          <p:cNvPr id="15" name="TextBox 14">
            <a:extLst>
              <a:ext uri="{FF2B5EF4-FFF2-40B4-BE49-F238E27FC236}">
                <a16:creationId xmlns:a16="http://schemas.microsoft.com/office/drawing/2014/main" id="{E33188EE-8D83-4E49-A270-FB4343C129FC}"/>
              </a:ext>
            </a:extLst>
          </p:cNvPr>
          <p:cNvSpPr txBox="1"/>
          <p:nvPr/>
        </p:nvSpPr>
        <p:spPr>
          <a:xfrm>
            <a:off x="3245623" y="2519467"/>
            <a:ext cx="6097604" cy="830997"/>
          </a:xfrm>
          <a:prstGeom prst="rect">
            <a:avLst/>
          </a:prstGeom>
          <a:noFill/>
        </p:spPr>
        <p:txBody>
          <a:bodyPr wrap="square">
            <a:spAutoFit/>
          </a:bodyPr>
          <a:lstStyle/>
          <a:p>
            <a:pPr algn="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to show himself to the Priest and </a:t>
            </a:r>
            <a:r>
              <a:rPr lang="en-GB" sz="2400" b="1">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offer thanksgiving </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as testimony.</a:t>
            </a:r>
            <a:endParaRPr lang="en-GB" sz="2400" dirty="0"/>
          </a:p>
        </p:txBody>
      </p:sp>
      <p:pic>
        <p:nvPicPr>
          <p:cNvPr id="17" name="Picture 16">
            <a:extLst>
              <a:ext uri="{FF2B5EF4-FFF2-40B4-BE49-F238E27FC236}">
                <a16:creationId xmlns:a16="http://schemas.microsoft.com/office/drawing/2014/main" id="{9038BC7C-13DE-4E2C-A0F3-B20282612CE1}"/>
              </a:ext>
            </a:extLst>
          </p:cNvPr>
          <p:cNvPicPr>
            <a:picLocks noChangeAspect="1"/>
          </p:cNvPicPr>
          <p:nvPr/>
        </p:nvPicPr>
        <p:blipFill>
          <a:blip r:embed="rId5"/>
          <a:stretch>
            <a:fillRect/>
          </a:stretch>
        </p:blipFill>
        <p:spPr>
          <a:xfrm flipH="1">
            <a:off x="999527" y="4476148"/>
            <a:ext cx="1884882" cy="207669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502255353"/>
      </p:ext>
    </p:extLst>
  </p:cSld>
  <p:clrMapOvr>
    <a:masterClrMapping/>
  </p:clrMapOvr>
  <mc:AlternateContent xmlns:mc="http://schemas.openxmlformats.org/markup-compatibility/2006" xmlns:p14="http://schemas.microsoft.com/office/powerpoint/2010/main">
    <mc:Choice Requires="p14">
      <p:transition spd="slow" p14:dur="2000" advTm="59075"/>
    </mc:Choice>
    <mc:Fallback xmlns="">
      <p:transition spd="slow" advTm="590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4.2|3.5|4.1|8.6|5|5|1.7|10.7"/>
</p:tagLst>
</file>

<file path=ppt/tags/tag10.xml><?xml version="1.0" encoding="utf-8"?>
<p:tagLst xmlns:a="http://schemas.openxmlformats.org/drawingml/2006/main" xmlns:r="http://schemas.openxmlformats.org/officeDocument/2006/relationships" xmlns:p="http://schemas.openxmlformats.org/presentationml/2006/main">
  <p:tag name="TIMING" val="|0.4|7.7|4.8|8.9|11.5|6.1|6.5|9.7|1.9"/>
</p:tagLst>
</file>

<file path=ppt/tags/tag11.xml><?xml version="1.0" encoding="utf-8"?>
<p:tagLst xmlns:a="http://schemas.openxmlformats.org/drawingml/2006/main" xmlns:r="http://schemas.openxmlformats.org/officeDocument/2006/relationships" xmlns:p="http://schemas.openxmlformats.org/presentationml/2006/main">
  <p:tag name="TIMING" val="|0.6|0.8|4.4|19.2"/>
</p:tagLst>
</file>

<file path=ppt/tags/tag12.xml><?xml version="1.0" encoding="utf-8"?>
<p:tagLst xmlns:a="http://schemas.openxmlformats.org/drawingml/2006/main" xmlns:r="http://schemas.openxmlformats.org/officeDocument/2006/relationships" xmlns:p="http://schemas.openxmlformats.org/presentationml/2006/main">
  <p:tag name="TIMING" val="|0.5|1.8"/>
</p:tagLst>
</file>

<file path=ppt/tags/tag13.xml><?xml version="1.0" encoding="utf-8"?>
<p:tagLst xmlns:a="http://schemas.openxmlformats.org/drawingml/2006/main" xmlns:r="http://schemas.openxmlformats.org/officeDocument/2006/relationships" xmlns:p="http://schemas.openxmlformats.org/presentationml/2006/main">
  <p:tag name="TIMING" val="|0.8|2.4|5.4|5.7|1.1|0.9|1.8"/>
</p:tagLst>
</file>

<file path=ppt/tags/tag2.xml><?xml version="1.0" encoding="utf-8"?>
<p:tagLst xmlns:a="http://schemas.openxmlformats.org/drawingml/2006/main" xmlns:r="http://schemas.openxmlformats.org/officeDocument/2006/relationships" xmlns:p="http://schemas.openxmlformats.org/presentationml/2006/main">
  <p:tag name="TIMING" val="|0.8|2.6|4.6|5.9|6.7|2.5"/>
</p:tagLst>
</file>

<file path=ppt/tags/tag3.xml><?xml version="1.0" encoding="utf-8"?>
<p:tagLst xmlns:a="http://schemas.openxmlformats.org/drawingml/2006/main" xmlns:r="http://schemas.openxmlformats.org/officeDocument/2006/relationships" xmlns:p="http://schemas.openxmlformats.org/presentationml/2006/main">
  <p:tag name="TIMING" val="|0.5|4.6|2.9"/>
</p:tagLst>
</file>

<file path=ppt/tags/tag4.xml><?xml version="1.0" encoding="utf-8"?>
<p:tagLst xmlns:a="http://schemas.openxmlformats.org/drawingml/2006/main" xmlns:r="http://schemas.openxmlformats.org/officeDocument/2006/relationships" xmlns:p="http://schemas.openxmlformats.org/presentationml/2006/main">
  <p:tag name="TIMING" val="|0.6|0.7|8.7"/>
</p:tagLst>
</file>

<file path=ppt/tags/tag5.xml><?xml version="1.0" encoding="utf-8"?>
<p:tagLst xmlns:a="http://schemas.openxmlformats.org/drawingml/2006/main" xmlns:r="http://schemas.openxmlformats.org/officeDocument/2006/relationships" xmlns:p="http://schemas.openxmlformats.org/presentationml/2006/main">
  <p:tag name="TIMING" val="|0.5|5.2|6.1|5.1|6.6|10.1|12.6|5.1|17.7"/>
</p:tagLst>
</file>

<file path=ppt/tags/tag6.xml><?xml version="1.0" encoding="utf-8"?>
<p:tagLst xmlns:a="http://schemas.openxmlformats.org/drawingml/2006/main" xmlns:r="http://schemas.openxmlformats.org/officeDocument/2006/relationships" xmlns:p="http://schemas.openxmlformats.org/presentationml/2006/main">
  <p:tag name="TIMING" val="|1.1|4.4|3.6|4.9|7.5|12.6|6.6|11.9"/>
</p:tagLst>
</file>

<file path=ppt/tags/tag7.xml><?xml version="1.0" encoding="utf-8"?>
<p:tagLst xmlns:a="http://schemas.openxmlformats.org/drawingml/2006/main" xmlns:r="http://schemas.openxmlformats.org/officeDocument/2006/relationships" xmlns:p="http://schemas.openxmlformats.org/presentationml/2006/main">
  <p:tag name="TIMING" val="|0.8|3.7|2.3|4.7|3.8|6.5|4.3"/>
</p:tagLst>
</file>

<file path=ppt/tags/tag8.xml><?xml version="1.0" encoding="utf-8"?>
<p:tagLst xmlns:a="http://schemas.openxmlformats.org/drawingml/2006/main" xmlns:r="http://schemas.openxmlformats.org/officeDocument/2006/relationships" xmlns:p="http://schemas.openxmlformats.org/presentationml/2006/main">
  <p:tag name="TIMING" val="|0.6|3.7|5.2|3.4|11.8|7.4|11.3"/>
</p:tagLst>
</file>

<file path=ppt/tags/tag9.xml><?xml version="1.0" encoding="utf-8"?>
<p:tagLst xmlns:a="http://schemas.openxmlformats.org/drawingml/2006/main" xmlns:r="http://schemas.openxmlformats.org/officeDocument/2006/relationships" xmlns:p="http://schemas.openxmlformats.org/presentationml/2006/main">
  <p:tag name="TIMING" val="|0.5|9.3|9.6|9.6|9.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Savon</Template>
  <TotalTime>351</TotalTime>
  <Words>896</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Abadi</vt:lpstr>
      <vt:lpstr>Arial</vt:lpstr>
      <vt:lpstr>Calibri</vt:lpstr>
      <vt:lpstr>Century Gothic</vt:lpstr>
      <vt:lpstr>Comic Sans MS</vt:lpstr>
      <vt:lpstr>system-ui</vt:lpstr>
      <vt:lpstr>Times New Roman</vt:lpstr>
      <vt:lpstr>Wingdings</vt:lpstr>
      <vt:lpstr>Savon</vt:lpstr>
      <vt:lpstr>“I DO CHOOSE. BE MADE CLEAN!”</vt:lpstr>
      <vt:lpstr>PowerPoint Presentation</vt:lpstr>
      <vt:lpstr>TODAY IN THE GOSPEL,</vt:lpstr>
      <vt:lpstr>Immediately the leprosy left him, and  he was made clean. </vt:lpstr>
      <vt:lpstr>But he went out and began to  proclaim it freely, and  to spread the word.</vt:lpstr>
      <vt:lpstr>PowerPoint Presentation</vt:lpstr>
      <vt:lpstr>Jesus touched him with love and compassion.</vt:lpstr>
      <vt:lpstr>Jesus heals the leper by his word</vt:lpstr>
      <vt:lpstr>Do as Jesus tell us.</vt:lpstr>
      <vt:lpstr>Recognize the blesser and His Great love to us through the blessings.</vt:lpstr>
      <vt:lpstr>So,</vt:lpstr>
      <vt:lpstr>Let us Pray,</vt:lpstr>
      <vt:lpstr>VERSE  FOR  THE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 CHOOSE. BE MADE CLEAN!”</dc:title>
  <dc:creator>Sajin Cheruvathoor</dc:creator>
  <cp:lastModifiedBy>Sajin Cheruvathoor</cp:lastModifiedBy>
  <cp:revision>123</cp:revision>
  <dcterms:created xsi:type="dcterms:W3CDTF">2021-02-13T10:31:33Z</dcterms:created>
  <dcterms:modified xsi:type="dcterms:W3CDTF">2021-02-13T23:31:47Z</dcterms:modified>
</cp:coreProperties>
</file>