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6" r:id="rId2"/>
    <p:sldId id="260" r:id="rId3"/>
    <p:sldId id="258" r:id="rId4"/>
    <p:sldId id="262" r:id="rId5"/>
    <p:sldId id="261" r:id="rId6"/>
    <p:sldId id="263" r:id="rId7"/>
    <p:sldId id="264" r:id="rId8"/>
    <p:sldId id="265" r:id="rId9"/>
    <p:sldId id="272" r:id="rId10"/>
    <p:sldId id="273" r:id="rId11"/>
    <p:sldId id="275" r:id="rId12"/>
    <p:sldId id="274" r:id="rId13"/>
    <p:sldId id="267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jin Cheruvathoor" initials="SC" lastIdx="2" clrIdx="0">
    <p:extLst>
      <p:ext uri="{19B8F6BF-5375-455C-9EA6-DF929625EA0E}">
        <p15:presenceInfo xmlns:p15="http://schemas.microsoft.com/office/powerpoint/2012/main" userId="6a47e243c294e3e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9D99"/>
    <a:srgbClr val="E2DFB6"/>
    <a:srgbClr val="E2E0B7"/>
    <a:srgbClr val="CC00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500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486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5628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106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5510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6692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704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921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11/14/2020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011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642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298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340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469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571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821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332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10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hyperlink" Target="https://www.youtube.com/channel/UCndM2GK0dnpWg5ECUscdDcA" TargetMode="External"/><Relationship Id="rId4" Type="http://schemas.openxmlformats.org/officeDocument/2006/relationships/hyperlink" Target="http://littleevangelist.com/childrens_liturgy.ph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1000">
              <a:schemeClr val="accent2">
                <a:lumMod val="60000"/>
                <a:lumOff val="4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CADCB-0C6B-441E-A30B-7E356D9E42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8145" y="1144770"/>
            <a:ext cx="8915399" cy="2262781"/>
          </a:xfrm>
        </p:spPr>
        <p:txBody>
          <a:bodyPr/>
          <a:lstStyle/>
          <a:p>
            <a:pPr algn="ctr"/>
            <a:r>
              <a:rPr lang="en-US" b="1" dirty="0"/>
              <a:t>BE FAITHFUL </a:t>
            </a:r>
            <a:br>
              <a:rPr lang="en-US" b="1" dirty="0"/>
            </a:br>
            <a:r>
              <a:rPr lang="en-US" b="1" dirty="0"/>
              <a:t>IN LITTLE THINGS.</a:t>
            </a:r>
            <a:endParaRPr lang="en-GB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205E6B-0DD3-41C2-A074-426124C17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8165" y="3429000"/>
            <a:ext cx="6815669" cy="493989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GOSPEL: MATTHEW 25:14-30</a:t>
            </a:r>
            <a:endParaRPr lang="en-GB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7BB815-DA50-41FD-A898-E381BCBAE2B9}"/>
              </a:ext>
            </a:extLst>
          </p:cNvPr>
          <p:cNvSpPr txBox="1"/>
          <p:nvPr/>
        </p:nvSpPr>
        <p:spPr>
          <a:xfrm>
            <a:off x="3157335" y="4133193"/>
            <a:ext cx="61170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CHILDREN’S LITURGY NOVEMBER 15</a:t>
            </a:r>
            <a:r>
              <a:rPr lang="en-US" sz="2000" b="1" baseline="30000" dirty="0"/>
              <a:t>TH</a:t>
            </a:r>
            <a:r>
              <a:rPr lang="en-US" sz="2000" b="1" dirty="0"/>
              <a:t>, 2020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74641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61"/>
    </mc:Choice>
    <mc:Fallback xmlns="">
      <p:transition spd="slow" advTm="9061"/>
    </mc:Fallback>
  </mc:AlternateContent>
  <p:extLst>
    <p:ext uri="{E180D4A7-C9FB-4DFB-919C-405C955672EB}">
      <p14:showEvtLst xmlns:p14="http://schemas.microsoft.com/office/powerpoint/2010/main">
        <p14:playEvt time="14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7000">
              <a:schemeClr val="accent2">
                <a:lumMod val="60000"/>
                <a:lumOff val="40000"/>
              </a:schemeClr>
            </a:gs>
            <a:gs pos="99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24A7AD76-D07E-457A-BF50-7A93882672BE}"/>
              </a:ext>
            </a:extLst>
          </p:cNvPr>
          <p:cNvSpPr txBox="1"/>
          <p:nvPr/>
        </p:nvSpPr>
        <p:spPr>
          <a:xfrm>
            <a:off x="769881" y="775596"/>
            <a:ext cx="11188262" cy="49795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endParaRPr lang="en-US" sz="2800" b="0" i="0" dirty="0">
              <a:solidFill>
                <a:srgbClr val="000000"/>
              </a:solidFill>
              <a:effectLst/>
              <a:latin typeface="Lato"/>
            </a:endParaRPr>
          </a:p>
          <a:p>
            <a:pPr algn="l" fontAlgn="base">
              <a:lnSpc>
                <a:spcPct val="150000"/>
              </a:lnSpc>
            </a:pPr>
            <a:r>
              <a:rPr lang="en-US" sz="2800" b="1" dirty="0">
                <a:solidFill>
                  <a:srgbClr val="000000"/>
                </a:solidFill>
                <a:latin typeface="Abadi" panose="020B0604020104020204" pitchFamily="34" charset="0"/>
              </a:rPr>
              <a:t>*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TO BE FAITHFUL TO THE HEAVENLY </a:t>
            </a:r>
            <a:r>
              <a:rPr lang="en-US" sz="2800" b="1" dirty="0">
                <a:solidFill>
                  <a:srgbClr val="000000"/>
                </a:solidFill>
                <a:latin typeface="Abadi" panose="020B0604020104020204" pitchFamily="34" charset="0"/>
              </a:rPr>
              <a:t>GIFTS 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GIVEN TO US,</a:t>
            </a:r>
          </a:p>
          <a:p>
            <a:pPr algn="l" fontAlgn="base">
              <a:lnSpc>
                <a:spcPct val="150000"/>
              </a:lnSpc>
            </a:pPr>
            <a:r>
              <a:rPr lang="en-US" sz="2800" b="1" dirty="0">
                <a:solidFill>
                  <a:srgbClr val="000000"/>
                </a:solidFill>
                <a:latin typeface="Abadi" panose="020B0604020104020204" pitchFamily="34" charset="0"/>
              </a:rPr>
              <a:t>  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NO MATTER HOW LITTLE WE MIGHT FEEL. </a:t>
            </a:r>
          </a:p>
          <a:p>
            <a:pPr algn="l" fontAlgn="base">
              <a:lnSpc>
                <a:spcPct val="150000"/>
              </a:lnSpc>
            </a:pPr>
            <a:r>
              <a:rPr lang="en-US" sz="2800" b="1" dirty="0">
                <a:solidFill>
                  <a:srgbClr val="000000"/>
                </a:solidFill>
                <a:latin typeface="Abadi" panose="020B0604020104020204" pitchFamily="34" charset="0"/>
              </a:rPr>
              <a:t>* BE HAPPY AND THANKFUL FOR WHAT GOD HAS GIVEN US.</a:t>
            </a:r>
            <a:endParaRPr lang="en-US" sz="2800" b="1" i="0" dirty="0">
              <a:solidFill>
                <a:srgbClr val="000000"/>
              </a:solidFill>
              <a:effectLst/>
              <a:latin typeface="Abadi" panose="020B0604020104020204" pitchFamily="34" charset="0"/>
            </a:endParaRPr>
          </a:p>
          <a:p>
            <a:pPr algn="l" fontAlgn="base">
              <a:lnSpc>
                <a:spcPct val="150000"/>
              </a:lnSpc>
            </a:pPr>
            <a:r>
              <a:rPr lang="en-US" sz="2800" b="1" dirty="0">
                <a:solidFill>
                  <a:srgbClr val="000000"/>
                </a:solidFill>
                <a:latin typeface="Abadi" panose="020B0604020104020204" pitchFamily="34" charset="0"/>
              </a:rPr>
              <a:t>* USE IT WISELY; LIKE THE FAITHFUL SERVANTS IN THE PARABLE.</a:t>
            </a:r>
          </a:p>
          <a:p>
            <a:pPr algn="l" fontAlgn="base">
              <a:lnSpc>
                <a:spcPct val="150000"/>
              </a:lnSpc>
            </a:pPr>
            <a:r>
              <a:rPr lang="en-US" sz="2800" b="1" dirty="0">
                <a:solidFill>
                  <a:srgbClr val="000000"/>
                </a:solidFill>
                <a:latin typeface="Abadi" panose="020B0604020104020204" pitchFamily="34" charset="0"/>
              </a:rPr>
              <a:t>* NOT TO BURY IT, BY JUDGING OR COMPLAINING </a:t>
            </a:r>
          </a:p>
          <a:p>
            <a:pPr algn="l" fontAlgn="base">
              <a:lnSpc>
                <a:spcPct val="150000"/>
              </a:lnSpc>
            </a:pPr>
            <a:r>
              <a:rPr lang="en-US" sz="2800" b="1" dirty="0">
                <a:solidFill>
                  <a:srgbClr val="000000"/>
                </a:solidFill>
                <a:latin typeface="Abadi" panose="020B0604020104020204" pitchFamily="34" charset="0"/>
              </a:rPr>
              <a:t>   OR BY COMPARING IT WITH OTHERS.</a:t>
            </a:r>
          </a:p>
          <a:p>
            <a:pPr algn="l" fontAlgn="base">
              <a:lnSpc>
                <a:spcPct val="150000"/>
              </a:lnSpc>
            </a:pPr>
            <a:r>
              <a:rPr lang="en-US" sz="2800" b="1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* TO RESPECT EACH OTHERS' TALENTS.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ABC65F-0986-4817-858B-62F74D61052E}"/>
              </a:ext>
            </a:extLst>
          </p:cNvPr>
          <p:cNvSpPr txBox="1"/>
          <p:nvPr/>
        </p:nvSpPr>
        <p:spPr>
          <a:xfrm>
            <a:off x="1581807" y="322049"/>
            <a:ext cx="87340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3200" b="1" i="0" dirty="0">
                <a:solidFill>
                  <a:schemeClr val="accent5">
                    <a:lumMod val="75000"/>
                  </a:schemeClr>
                </a:solidFill>
                <a:effectLst/>
                <a:latin typeface="Abadi" panose="020B0604020104020204" pitchFamily="34" charset="0"/>
              </a:rPr>
              <a:t>THROUGH THE PARABLE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US" sz="3200" b="1" i="0" dirty="0">
                <a:solidFill>
                  <a:schemeClr val="accent5">
                    <a:lumMod val="75000"/>
                  </a:schemeClr>
                </a:solidFill>
                <a:effectLst/>
                <a:latin typeface="Abadi" panose="020B0604020104020204" pitchFamily="34" charset="0"/>
              </a:rPr>
              <a:t>JESUS 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Abadi" panose="020B0604020104020204" pitchFamily="34" charset="0"/>
              </a:rPr>
              <a:t>TELLS </a:t>
            </a:r>
            <a:r>
              <a:rPr lang="en-US" sz="3200" b="1" i="0" dirty="0">
                <a:solidFill>
                  <a:schemeClr val="accent5">
                    <a:lumMod val="75000"/>
                  </a:schemeClr>
                </a:solidFill>
                <a:effectLst/>
                <a:latin typeface="Abadi" panose="020B0604020104020204" pitchFamily="34" charset="0"/>
              </a:rPr>
              <a:t>US:</a:t>
            </a:r>
            <a:endParaRPr lang="en-US" sz="2800" b="0" i="0" dirty="0">
              <a:solidFill>
                <a:srgbClr val="000000"/>
              </a:solidFill>
              <a:effectLst/>
              <a:latin typeface="Lato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7B1394B-112B-4361-8D20-83EA11CBE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9847" y="94313"/>
            <a:ext cx="2402153" cy="26541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Cloud 16">
            <a:extLst>
              <a:ext uri="{FF2B5EF4-FFF2-40B4-BE49-F238E27FC236}">
                <a16:creationId xmlns:a16="http://schemas.microsoft.com/office/drawing/2014/main" id="{130A87EB-3F9E-45E0-A335-516B915EBE9C}"/>
              </a:ext>
            </a:extLst>
          </p:cNvPr>
          <p:cNvSpPr/>
          <p:nvPr/>
        </p:nvSpPr>
        <p:spPr>
          <a:xfrm>
            <a:off x="8395136" y="3820111"/>
            <a:ext cx="3563007" cy="2112579"/>
          </a:xfrm>
          <a:prstGeom prst="cloud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badi" panose="020B0604020104020204" pitchFamily="34" charset="0"/>
              </a:rPr>
              <a:t>BE FAITHFUL IN LITTLE THINGS THAT GOD HAS GIVEN US.</a:t>
            </a:r>
          </a:p>
          <a:p>
            <a:pPr algn="ctr"/>
            <a:r>
              <a:rPr lang="en-US" b="1" dirty="0">
                <a:solidFill>
                  <a:srgbClr val="FFFF00"/>
                </a:solidFill>
                <a:latin typeface="Abadi" panose="020B0604020104020204" pitchFamily="34" charset="0"/>
              </a:rPr>
              <a:t>THEN HE WILL GIVE US MORE!</a:t>
            </a:r>
            <a:endParaRPr lang="en-GB" b="1" dirty="0">
              <a:solidFill>
                <a:srgbClr val="FFFF00"/>
              </a:solidFill>
              <a:latin typeface="Abadi" panose="020B06040201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45F67A-DE44-4C4D-ACC7-9CD93BB01D1E}"/>
              </a:ext>
            </a:extLst>
          </p:cNvPr>
          <p:cNvSpPr txBox="1"/>
          <p:nvPr/>
        </p:nvSpPr>
        <p:spPr>
          <a:xfrm>
            <a:off x="1129861" y="5932690"/>
            <a:ext cx="87340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sz="2400" b="1" i="0" dirty="0">
                <a:solidFill>
                  <a:srgbClr val="0070C0"/>
                </a:solidFill>
                <a:effectLst/>
                <a:latin typeface="Abadi" panose="020B0604020104020204" pitchFamily="34" charset="0"/>
              </a:rPr>
              <a:t>GOD GIVES US TALENTS ACCORDING TO HIS PLANS </a:t>
            </a:r>
          </a:p>
          <a:p>
            <a:pPr algn="ctr" fontAlgn="base"/>
            <a:r>
              <a:rPr lang="en-US" sz="2400" b="1" i="0" dirty="0">
                <a:solidFill>
                  <a:srgbClr val="0070C0"/>
                </a:solidFill>
                <a:effectLst/>
                <a:latin typeface="Abadi" panose="020B0604020104020204" pitchFamily="34" charset="0"/>
              </a:rPr>
              <a:t>IT IS NOT THE AMOUNT THAT MATTERS BUT OUR FAITHFULNESS.</a:t>
            </a:r>
            <a:endParaRPr lang="en-GB" sz="2400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460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265"/>
    </mc:Choice>
    <mc:Fallback xmlns="">
      <p:transition spd="slow" advTm="572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8" grpId="0"/>
      <p:bldP spid="17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7000">
              <a:schemeClr val="accent2">
                <a:lumMod val="60000"/>
                <a:lumOff val="40000"/>
              </a:schemeClr>
            </a:gs>
            <a:gs pos="99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74DEA6-A7C4-4E10-B73E-1D3857C9D839}"/>
              </a:ext>
            </a:extLst>
          </p:cNvPr>
          <p:cNvSpPr txBox="1"/>
          <p:nvPr/>
        </p:nvSpPr>
        <p:spPr>
          <a:xfrm>
            <a:off x="2990192" y="75252"/>
            <a:ext cx="66477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0070C0"/>
                </a:solidFill>
                <a:effectLst/>
                <a:highlight>
                  <a:srgbClr val="C0C0C0"/>
                </a:highlight>
                <a:latin typeface="Abadi" panose="020B0604020104020204" pitchFamily="34" charset="0"/>
              </a:rPr>
              <a:t>‘FOR TO ALL THOSE </a:t>
            </a:r>
            <a:r>
              <a:rPr lang="en-US" sz="2400" b="1" i="0" dirty="0">
                <a:solidFill>
                  <a:schemeClr val="accent1"/>
                </a:solidFill>
                <a:effectLst/>
                <a:highlight>
                  <a:srgbClr val="C0C0C0"/>
                </a:highlight>
                <a:latin typeface="Abadi" panose="020B0604020104020204" pitchFamily="34" charset="0"/>
              </a:rPr>
              <a:t>WHO HAVE, MORE WILL BE GIVEN</a:t>
            </a:r>
            <a:r>
              <a:rPr lang="en-US" sz="2400" b="1" i="0" dirty="0">
                <a:solidFill>
                  <a:srgbClr val="0070C0"/>
                </a:solidFill>
                <a:effectLst/>
                <a:highlight>
                  <a:srgbClr val="C0C0C0"/>
                </a:highlight>
                <a:latin typeface="Abadi" panose="020B0604020104020204" pitchFamily="34" charset="0"/>
              </a:rPr>
              <a:t>,  AND THEY WILL HAVE AN </a:t>
            </a:r>
            <a:r>
              <a:rPr lang="en-US" sz="2400" b="1" i="0" dirty="0">
                <a:solidFill>
                  <a:schemeClr val="accent1"/>
                </a:solidFill>
                <a:effectLst/>
                <a:highlight>
                  <a:srgbClr val="C0C0C0"/>
                </a:highlight>
                <a:latin typeface="Abadi" panose="020B0604020104020204" pitchFamily="34" charset="0"/>
              </a:rPr>
              <a:t>ABUNDANCE</a:t>
            </a:r>
            <a:r>
              <a:rPr lang="en-US" sz="2400" b="1" dirty="0">
                <a:solidFill>
                  <a:srgbClr val="0070C0"/>
                </a:solidFill>
                <a:highlight>
                  <a:srgbClr val="C0C0C0"/>
                </a:highlight>
                <a:latin typeface="Abadi" panose="020B0604020104020204" pitchFamily="34" charset="0"/>
              </a:rPr>
              <a:t>.’</a:t>
            </a:r>
            <a:r>
              <a:rPr lang="en-US" sz="2400" b="1" i="0" dirty="0">
                <a:solidFill>
                  <a:srgbClr val="0070C0"/>
                </a:solidFill>
                <a:effectLst/>
                <a:highlight>
                  <a:srgbClr val="C0C0C0"/>
                </a:highlight>
                <a:latin typeface="Abadi" panose="020B0604020104020204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18480A-490C-47F9-8CC4-6D5B37A92006}"/>
              </a:ext>
            </a:extLst>
          </p:cNvPr>
          <p:cNvSpPr txBox="1"/>
          <p:nvPr/>
        </p:nvSpPr>
        <p:spPr>
          <a:xfrm>
            <a:off x="1959158" y="1136452"/>
            <a:ext cx="89085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sz="2800" b="1" i="0" dirty="0">
                <a:effectLst/>
                <a:latin typeface="Abadi" panose="020B0604020104020204" pitchFamily="34" charset="0"/>
              </a:rPr>
              <a:t>Our talents </a:t>
            </a:r>
            <a:r>
              <a:rPr lang="en-US" sz="2800" b="1" dirty="0">
                <a:latin typeface="Abadi" panose="020B0604020104020204" pitchFamily="34" charset="0"/>
              </a:rPr>
              <a:t>MULTIPLY</a:t>
            </a:r>
            <a:r>
              <a:rPr lang="en-US" sz="2800" b="1" i="0" dirty="0">
                <a:effectLst/>
                <a:latin typeface="Abadi" panose="020B0604020104020204" pitchFamily="34" charset="0"/>
              </a:rPr>
              <a:t> when we </a:t>
            </a:r>
            <a:r>
              <a:rPr lang="en-US" sz="2800" b="1" dirty="0">
                <a:latin typeface="Abadi" panose="020B0604020104020204" pitchFamily="34" charset="0"/>
              </a:rPr>
              <a:t>USE </a:t>
            </a:r>
            <a:r>
              <a:rPr lang="en-US" sz="2800" b="1" i="0" dirty="0">
                <a:effectLst/>
                <a:latin typeface="Abadi" panose="020B0604020104020204" pitchFamily="34" charset="0"/>
              </a:rPr>
              <a:t>them wisely</a:t>
            </a:r>
            <a:r>
              <a:rPr lang="en-US" sz="2800" b="1" dirty="0">
                <a:latin typeface="Abadi" panose="020B0604020104020204" pitchFamily="34" charset="0"/>
              </a:rPr>
              <a:t> and SHARE them for the good of others.</a:t>
            </a:r>
            <a:endParaRPr lang="en-US" sz="2800" b="1" i="0" dirty="0">
              <a:effectLst/>
              <a:latin typeface="Abadi" panose="020B0604020104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C86EED7-F388-4F48-B929-501DD12F2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083225"/>
            <a:ext cx="4766148" cy="35654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161A92-6F9A-42DE-84A0-24FC1DB23C29}"/>
              </a:ext>
            </a:extLst>
          </p:cNvPr>
          <p:cNvSpPr txBox="1"/>
          <p:nvPr/>
        </p:nvSpPr>
        <p:spPr>
          <a:xfrm>
            <a:off x="914400" y="2256798"/>
            <a:ext cx="107017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002060"/>
                </a:solidFill>
                <a:effectLst/>
                <a:latin typeface="Lato"/>
              </a:rPr>
              <a:t>WHAT ARE WAYS THAT WE CAN USE OUR TALENTS WISELY?</a:t>
            </a:r>
            <a:endParaRPr lang="en-GB" sz="28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9C1109-60C0-4174-A0F0-FF73C96CBD6C}"/>
              </a:ext>
            </a:extLst>
          </p:cNvPr>
          <p:cNvSpPr txBox="1"/>
          <p:nvPr/>
        </p:nvSpPr>
        <p:spPr>
          <a:xfrm>
            <a:off x="5680548" y="2780018"/>
            <a:ext cx="817839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bril-text"/>
              </a:rPr>
              <a:t>USE IT </a:t>
            </a:r>
            <a:r>
              <a:rPr lang="en-US" sz="2400" b="1" i="0" dirty="0">
                <a:solidFill>
                  <a:srgbClr val="C00000"/>
                </a:solidFill>
                <a:effectLst/>
                <a:latin typeface="abril-text"/>
              </a:rPr>
              <a:t>IN THE WILL OF GOD.</a:t>
            </a:r>
          </a:p>
          <a:p>
            <a:r>
              <a:rPr lang="en-US" sz="2400" b="1" i="0" dirty="0">
                <a:solidFill>
                  <a:srgbClr val="C00000"/>
                </a:solidFill>
                <a:effectLst/>
                <a:latin typeface="abril-text"/>
              </a:rPr>
              <a:t>USE IT WITHOUT ANY COMPLAINTS OR LAZINESS. </a:t>
            </a:r>
          </a:p>
          <a:p>
            <a:r>
              <a:rPr lang="en-US" sz="2400" b="1" dirty="0">
                <a:solidFill>
                  <a:srgbClr val="C00000"/>
                </a:solidFill>
                <a:latin typeface="abril-text"/>
              </a:rPr>
              <a:t>USE IT FOR THE GOOD OF ALL.</a:t>
            </a:r>
          </a:p>
          <a:p>
            <a:r>
              <a:rPr lang="en-US" sz="2400" b="1" dirty="0">
                <a:solidFill>
                  <a:srgbClr val="C00000"/>
                </a:solidFill>
                <a:latin typeface="abril-text"/>
              </a:rPr>
              <a:t>USE IT FOR GOD TO BE GLORIFIED BY OUR LIFE.</a:t>
            </a:r>
          </a:p>
          <a:p>
            <a:r>
              <a:rPr lang="en-US" sz="2400" b="1" i="0" dirty="0">
                <a:solidFill>
                  <a:srgbClr val="C00000"/>
                </a:solidFill>
                <a:effectLst/>
                <a:latin typeface="abril-text"/>
              </a:rPr>
              <a:t>USE IT FOR HIS KINGDOM, UNTIL HIS RETURN.</a:t>
            </a:r>
          </a:p>
          <a:p>
            <a:r>
              <a:rPr lang="en-US" sz="2400" b="1" dirty="0">
                <a:solidFill>
                  <a:srgbClr val="C00000"/>
                </a:solidFill>
                <a:latin typeface="abril-text"/>
              </a:rPr>
              <a:t>BE THANKFUL TO GOD FOR EVERYTHING.</a:t>
            </a:r>
            <a:endParaRPr lang="en-GB" sz="2400" b="1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2DB081-1BAD-490F-9E56-54032DCC9CB7}"/>
              </a:ext>
            </a:extLst>
          </p:cNvPr>
          <p:cNvSpPr txBox="1"/>
          <p:nvPr/>
        </p:nvSpPr>
        <p:spPr>
          <a:xfrm>
            <a:off x="6117021" y="5079004"/>
            <a:ext cx="552013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chemeClr val="accent6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WHEN JESUS COMES AGAIN, HE WANTS US TO BE SEEN IN ABUNDANCE. </a:t>
            </a:r>
          </a:p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  <a:t>HE WANTS US TO ENTER INTO HIS ETERNAL JOY.</a:t>
            </a:r>
            <a:endParaRPr lang="en-US" sz="2400" b="1" i="0" dirty="0">
              <a:solidFill>
                <a:schemeClr val="accent6">
                  <a:lumMod val="50000"/>
                </a:schemeClr>
              </a:solidFill>
              <a:effectLst/>
              <a:latin typeface="Abadi" panose="020B06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96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930"/>
    </mc:Choice>
    <mc:Fallback xmlns="">
      <p:transition spd="slow" advTm="629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2" grpId="0"/>
      <p:bldP spid="3" grpId="0" build="p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7000">
              <a:schemeClr val="accent2">
                <a:lumMod val="60000"/>
                <a:lumOff val="40000"/>
              </a:schemeClr>
            </a:gs>
            <a:gs pos="99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5ED9FD0-D42D-40E0-9816-0C453B58EC06}"/>
              </a:ext>
            </a:extLst>
          </p:cNvPr>
          <p:cNvSpPr txBox="1"/>
          <p:nvPr/>
        </p:nvSpPr>
        <p:spPr>
          <a:xfrm>
            <a:off x="231228" y="104155"/>
            <a:ext cx="11729544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002060"/>
                </a:solidFill>
                <a:effectLst/>
                <a:latin typeface="Abadi" panose="020B0604020104020204" pitchFamily="34" charset="0"/>
              </a:rPr>
              <a:t>GOD HAS BLESSED ALL HIS CHILDREN WITH  </a:t>
            </a:r>
          </a:p>
          <a:p>
            <a:pPr algn="ctr"/>
            <a:r>
              <a:rPr lang="en-US" sz="2800" b="1" i="0" dirty="0">
                <a:solidFill>
                  <a:srgbClr val="002060"/>
                </a:solidFill>
                <a:effectLst/>
                <a:latin typeface="Abadi" panose="020B0604020104020204" pitchFamily="34" charset="0"/>
              </a:rPr>
              <a:t>SPECIAL GIFTS OR ABILITIES .</a:t>
            </a:r>
          </a:p>
          <a:p>
            <a:pPr algn="ctr"/>
            <a:r>
              <a:rPr lang="en-GB" b="1" i="0" dirty="0">
                <a:solidFill>
                  <a:srgbClr val="000000"/>
                </a:solidFill>
                <a:effectLst/>
                <a:latin typeface="Lato"/>
              </a:rPr>
              <a:t>(SEEK HELP TO READ 1 Corinthians 12 </a:t>
            </a:r>
            <a:r>
              <a:rPr lang="en-GB" b="1" dirty="0">
                <a:solidFill>
                  <a:srgbClr val="000000"/>
                </a:solidFill>
                <a:latin typeface="Lato"/>
              </a:rPr>
              <a:t>and</a:t>
            </a:r>
            <a:r>
              <a:rPr lang="en-GB" b="1" i="0" dirty="0">
                <a:solidFill>
                  <a:srgbClr val="000000"/>
                </a:solidFill>
                <a:effectLst/>
                <a:latin typeface="Lato"/>
              </a:rPr>
              <a:t> Romans 12:6-8)</a:t>
            </a:r>
            <a:endParaRPr lang="en-GB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D942A1-5DA5-46BE-93CB-227F1A6F46B8}"/>
              </a:ext>
            </a:extLst>
          </p:cNvPr>
          <p:cNvSpPr txBox="1"/>
          <p:nvPr/>
        </p:nvSpPr>
        <p:spPr>
          <a:xfrm>
            <a:off x="1086394" y="1598985"/>
            <a:ext cx="102922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CC0066"/>
                </a:solidFill>
                <a:effectLst/>
                <a:latin typeface="Helvetica" panose="020B0604020202020204" pitchFamily="34" charset="0"/>
              </a:rPr>
              <a:t>Can you think of one of your Talents or Abilities?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7162F6-EC60-44EA-B738-0CFA4369F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8653" y="4561194"/>
            <a:ext cx="1403106" cy="22968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F39CCCAC-9280-4783-A51B-464FE6DDA3FE}"/>
              </a:ext>
            </a:extLst>
          </p:cNvPr>
          <p:cNvSpPr/>
          <p:nvPr/>
        </p:nvSpPr>
        <p:spPr>
          <a:xfrm>
            <a:off x="9153551" y="2871841"/>
            <a:ext cx="2907385" cy="1438989"/>
          </a:xfrm>
          <a:prstGeom prst="wedgeRectCallout">
            <a:avLst>
              <a:gd name="adj1" fmla="val 9568"/>
              <a:gd name="adj2" fmla="val 70913"/>
            </a:avLst>
          </a:prstGeom>
          <a:ln>
            <a:solidFill>
              <a:srgbClr val="C59D99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DISCOVER YOUR TALENT!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Why not ask your parents or friends what they feel you are good at?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BD396C-31C1-4B18-9BA4-9C7DFAEA4DB1}"/>
              </a:ext>
            </a:extLst>
          </p:cNvPr>
          <p:cNvSpPr txBox="1"/>
          <p:nvPr/>
        </p:nvSpPr>
        <p:spPr>
          <a:xfrm>
            <a:off x="1422725" y="5665771"/>
            <a:ext cx="8342323" cy="13874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sz="2000" b="1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WHATEVER TALENTS GOD HAS GIVEN US,</a:t>
            </a:r>
          </a:p>
          <a:p>
            <a:pPr algn="ctr" fontAlgn="base"/>
            <a:r>
              <a:rPr lang="en-US" sz="2000" b="1" i="0" dirty="0">
                <a:solidFill>
                  <a:srgbClr val="C00000"/>
                </a:solidFill>
                <a:effectLst/>
                <a:latin typeface="abril-text"/>
              </a:rPr>
              <a:t> USE IT WISELY FOR THE GLORY OF GOD.</a:t>
            </a:r>
          </a:p>
          <a:p>
            <a:pPr algn="ctr" fontAlgn="base"/>
            <a:r>
              <a:rPr lang="en-US" sz="2000" b="1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GOD REWARDS OUR FAITHFULNESS.</a:t>
            </a:r>
            <a:endParaRPr lang="en-US" sz="2000" b="1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</a:t>
            </a:r>
            <a:endParaRPr lang="en-US" b="1" i="0" dirty="0">
              <a:solidFill>
                <a:srgbClr val="303030"/>
              </a:solidFill>
              <a:effectLst/>
              <a:latin typeface="Abadi" panose="020B06040201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F4163D-EEE0-4A04-96EE-898AAC4232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652" y="4674241"/>
            <a:ext cx="1807218" cy="1162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041004-2BDF-46C9-9590-22C7F389F6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6075" y="2447484"/>
            <a:ext cx="1807218" cy="24007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F7D9DCB-542F-4819-B095-F4D39DE90B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1885" y="2497808"/>
            <a:ext cx="2153075" cy="24798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6BE5B74-E0AD-4C5D-9EAC-4EE2B94248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4261" y="2406615"/>
            <a:ext cx="1186656" cy="16613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43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634"/>
    </mc:Choice>
    <mc:Fallback xmlns="">
      <p:transition spd="slow" advTm="646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7000">
              <a:schemeClr val="accent2">
                <a:lumMod val="60000"/>
                <a:lumOff val="40000"/>
              </a:schemeClr>
            </a:gs>
            <a:gs pos="99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4DAE9CFF-A9F3-4682-BB71-A6ED32A3C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4219" y="553748"/>
            <a:ext cx="8911687" cy="1280890"/>
          </a:xfrm>
        </p:spPr>
        <p:txBody>
          <a:bodyPr/>
          <a:lstStyle/>
          <a:p>
            <a:r>
              <a:rPr lang="en-US" b="1" dirty="0"/>
              <a:t>LET US PRAY,</a:t>
            </a:r>
            <a:endParaRPr lang="en-GB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C1DF2A-774C-4DBB-9D48-51E369DFE06E}"/>
              </a:ext>
            </a:extLst>
          </p:cNvPr>
          <p:cNvSpPr txBox="1"/>
          <p:nvPr/>
        </p:nvSpPr>
        <p:spPr>
          <a:xfrm>
            <a:off x="1350577" y="1347953"/>
            <a:ext cx="1002161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sz="3200" b="1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DEAR GOD, WE THANK YOU FOR YOUR GREATEST GIFT FOR US - </a:t>
            </a:r>
            <a:r>
              <a:rPr lang="en-US" sz="3200" b="1" dirty="0">
                <a:solidFill>
                  <a:srgbClr val="000000"/>
                </a:solidFill>
                <a:latin typeface="Abadi" panose="020B0604020104020204" pitchFamily="34" charset="0"/>
              </a:rPr>
              <a:t>YOUR SON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JESUS. </a:t>
            </a:r>
          </a:p>
          <a:p>
            <a:pPr algn="ctr" fontAlgn="base"/>
            <a:r>
              <a:rPr lang="en-US" sz="3200" b="1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GIVE US GRACE TO BE FAITHFUL IN THE LITTLE THINGS YOU HAVE GIVEN US. </a:t>
            </a:r>
          </a:p>
          <a:p>
            <a:pPr algn="ctr" fontAlgn="base"/>
            <a:r>
              <a:rPr lang="en-US" sz="3200" b="1" dirty="0">
                <a:solidFill>
                  <a:srgbClr val="000000"/>
                </a:solidFill>
                <a:latin typeface="Abadi" panose="020B0604020104020204" pitchFamily="34" charset="0"/>
              </a:rPr>
              <a:t>HELP US TO USE IT 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WISELY FOR THE GOOD OF OTHERS AND FOR YOUR GLORY</a:t>
            </a:r>
            <a:r>
              <a:rPr lang="en-US" sz="3200" b="1" dirty="0">
                <a:solidFill>
                  <a:srgbClr val="000000"/>
                </a:solidFill>
                <a:latin typeface="Abadi" panose="020B0604020104020204" pitchFamily="34" charset="0"/>
              </a:rPr>
              <a:t>. </a:t>
            </a:r>
          </a:p>
          <a:p>
            <a:pPr algn="ctr" fontAlgn="base"/>
            <a:r>
              <a:rPr lang="en-US" sz="3200" b="1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SO THAT, WHEN JESUS COMES, WE ARE SEEN IN YOUR ABUNDANCE TO ENTER YOUR ETERNAL </a:t>
            </a:r>
            <a:r>
              <a:rPr lang="en-US" sz="3200" b="1" dirty="0">
                <a:solidFill>
                  <a:srgbClr val="000000"/>
                </a:solidFill>
                <a:latin typeface="Abadi" panose="020B0604020104020204" pitchFamily="34" charset="0"/>
              </a:rPr>
              <a:t>HAPPINESS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. </a:t>
            </a:r>
          </a:p>
          <a:p>
            <a:pPr algn="ctr" fontAlgn="base"/>
            <a:r>
              <a:rPr lang="en-US" sz="3200" b="1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IN JESUS’ NAME WE PRAY, AMEN.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F5457F-6267-4180-8662-91711057B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593" y="-82672"/>
            <a:ext cx="1145626" cy="13100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365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892"/>
    </mc:Choice>
    <mc:Fallback xmlns="">
      <p:transition spd="slow" advTm="458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0FFBB3C-9ECB-44BE-B8CB-2892BBD98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277270"/>
            <a:ext cx="8911687" cy="1280890"/>
          </a:xfrm>
        </p:spPr>
        <p:txBody>
          <a:bodyPr/>
          <a:lstStyle/>
          <a:p>
            <a:pPr algn="ctr"/>
            <a:r>
              <a:rPr lang="en-US" b="1" dirty="0"/>
              <a:t>VERSE OF THE WEEK</a:t>
            </a:r>
            <a:endParaRPr lang="en-GB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7BA944-EC43-41CB-854C-7505659FAE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9741" y="1119516"/>
            <a:ext cx="7947620" cy="54822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168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124"/>
    </mc:Choice>
    <mc:Fallback xmlns="">
      <p:transition spd="slow" advTm="371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0FFBB3C-9ECB-44BE-B8CB-2892BBD98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9800" y="697683"/>
            <a:ext cx="8911687" cy="1280890"/>
          </a:xfrm>
        </p:spPr>
        <p:txBody>
          <a:bodyPr/>
          <a:lstStyle/>
          <a:p>
            <a:r>
              <a:rPr lang="en-US" b="1" dirty="0"/>
              <a:t>THANK YOU AND GOD BLESS YOU ALL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8C0ED-B91F-4F62-A519-C302183162F0}"/>
              </a:ext>
            </a:extLst>
          </p:cNvPr>
          <p:cNvSpPr>
            <a:spLocks noGrp="1"/>
          </p:cNvSpPr>
          <p:nvPr/>
        </p:nvSpPr>
        <p:spPr>
          <a:xfrm>
            <a:off x="1640156" y="2116363"/>
            <a:ext cx="9390977" cy="620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75054" indent="-28575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anose="05020102010507070707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892808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lvl="0" indent="0">
              <a:buNone/>
            </a:pPr>
            <a:r>
              <a:rPr lang="en-US" sz="2800" b="1" dirty="0">
                <a:solidFill>
                  <a:srgbClr val="C00000"/>
                </a:solidFill>
              </a:rPr>
              <a:t>KEEP LITTLE EVANGELIST IN YOUR SPECIAL PRAYERS.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1A7AF8-1DE5-47B4-9C19-CFA191BC0AB3}"/>
              </a:ext>
            </a:extLst>
          </p:cNvPr>
          <p:cNvSpPr txBox="1"/>
          <p:nvPr/>
        </p:nvSpPr>
        <p:spPr>
          <a:xfrm>
            <a:off x="3715407" y="4451294"/>
            <a:ext cx="902838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002060"/>
                </a:solidFill>
                <a:latin typeface="Abadi" panose="020B0604020104020204" pitchFamily="34" charset="0"/>
              </a:rPr>
              <a:t>FOR MORE IDEAS PLEASE VISIT: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b="1" dirty="0">
              <a:solidFill>
                <a:srgbClr val="002060"/>
              </a:solidFill>
              <a:latin typeface="Abadi" panose="020B0604020104020204" pitchFamily="34" charset="0"/>
            </a:endParaRPr>
          </a:p>
          <a:p>
            <a:r>
              <a:rPr lang="en-US" sz="2000" b="1" dirty="0">
                <a:solidFill>
                  <a:srgbClr val="C00000"/>
                </a:solidFill>
                <a:latin typeface="Abadi" panose="020B0604020104020204" pitchFamily="34" charset="0"/>
              </a:rPr>
              <a:t>WEBSITE: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http://littleevangelist.com/childrens_liturgy.php</a:t>
            </a:r>
            <a:endParaRPr lang="en-GB" sz="2000" b="1" dirty="0">
              <a:solidFill>
                <a:schemeClr val="bg2">
                  <a:lumMod val="25000"/>
                </a:schemeClr>
              </a:solidFill>
              <a:latin typeface="Abadi" panose="020B0604020104020204" pitchFamily="34" charset="0"/>
            </a:endParaRPr>
          </a:p>
          <a:p>
            <a:endParaRPr lang="en-US" sz="2000" b="1" dirty="0">
              <a:solidFill>
                <a:schemeClr val="bg2">
                  <a:lumMod val="25000"/>
                </a:schemeClr>
              </a:solidFill>
              <a:latin typeface="Abadi" panose="020B0604020104020204" pitchFamily="34" charset="0"/>
            </a:endParaRPr>
          </a:p>
          <a:p>
            <a:r>
              <a:rPr lang="en-US" sz="2000" b="1" dirty="0">
                <a:solidFill>
                  <a:srgbClr val="C00000"/>
                </a:solidFill>
                <a:latin typeface="Abadi" panose="020B0604020104020204" pitchFamily="34" charset="0"/>
              </a:rPr>
              <a:t>YOUTUBE CHANNEL: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https://www.youtube.com/channel/UCndM2GK0dnpWg5ECUscdDcA</a:t>
            </a:r>
            <a:endParaRPr lang="en-US" sz="2000" b="1" dirty="0">
              <a:solidFill>
                <a:schemeClr val="bg2">
                  <a:lumMod val="25000"/>
                </a:schemeClr>
              </a:solidFill>
              <a:latin typeface="Abadi" panose="020B06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967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93"/>
    </mc:Choice>
    <mc:Fallback xmlns="">
      <p:transition spd="slow" advTm="218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000">
              <a:schemeClr val="accent2">
                <a:lumMod val="60000"/>
                <a:lumOff val="4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E8BB1-5F3E-49E4-8154-E57B4AB00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7729" y="78951"/>
            <a:ext cx="9601196" cy="713872"/>
          </a:xfrm>
        </p:spPr>
        <p:txBody>
          <a:bodyPr/>
          <a:lstStyle/>
          <a:p>
            <a:r>
              <a:rPr lang="en-US" dirty="0"/>
              <a:t>THE GOSPEL LAST WEEK WAS,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B6B40F-833C-47A4-9F46-CFF3893501FA}"/>
              </a:ext>
            </a:extLst>
          </p:cNvPr>
          <p:cNvSpPr txBox="1"/>
          <p:nvPr/>
        </p:nvSpPr>
        <p:spPr>
          <a:xfrm>
            <a:off x="2528757" y="853185"/>
            <a:ext cx="98151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THE PARABLE OF THE TEN BRIDESMAIDS.</a:t>
            </a:r>
            <a:r>
              <a:rPr lang="en-US" sz="2800" b="1" dirty="0"/>
              <a:t> </a:t>
            </a:r>
            <a:endParaRPr lang="en-GB" sz="2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E359C8-8222-4C19-9DE0-23565FA1B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075" y="91531"/>
            <a:ext cx="1169350" cy="153976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C1A43C-413A-4CDE-9B39-4C80C482B4C1}"/>
              </a:ext>
            </a:extLst>
          </p:cNvPr>
          <p:cNvSpPr txBox="1"/>
          <p:nvPr/>
        </p:nvSpPr>
        <p:spPr>
          <a:xfrm>
            <a:off x="2528757" y="1435561"/>
            <a:ext cx="61117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JESUS WAS TELLING EACH OF US TO: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92B938-5253-42E3-9148-D6418727B389}"/>
              </a:ext>
            </a:extLst>
          </p:cNvPr>
          <p:cNvSpPr/>
          <p:nvPr/>
        </p:nvSpPr>
        <p:spPr>
          <a:xfrm>
            <a:off x="2918036" y="1976251"/>
            <a:ext cx="86308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STAY AWAKE, PREPARE AND BE READY!</a:t>
            </a:r>
            <a:endParaRPr lang="en-GB" sz="3600" b="1" dirty="0">
              <a:solidFill>
                <a:srgbClr val="C0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52AA44-A55E-4388-ACEC-DEAF0E5B3906}"/>
              </a:ext>
            </a:extLst>
          </p:cNvPr>
          <p:cNvSpPr/>
          <p:nvPr/>
        </p:nvSpPr>
        <p:spPr>
          <a:xfrm>
            <a:off x="5342251" y="2782669"/>
            <a:ext cx="56573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…SINCE WE DO NOT KNOW THE HOUR OR THE DAY</a:t>
            </a:r>
          </a:p>
          <a:p>
            <a:pPr algn="ctr"/>
            <a:r>
              <a:rPr lang="en-US" b="1" dirty="0"/>
              <a:t> OF THE LORD’S SECOND COMING.</a:t>
            </a:r>
            <a:endParaRPr lang="en-GB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87931F-9BAB-454E-8EDB-43FEA71E0DAE}"/>
              </a:ext>
            </a:extLst>
          </p:cNvPr>
          <p:cNvSpPr txBox="1"/>
          <p:nvPr/>
        </p:nvSpPr>
        <p:spPr>
          <a:xfrm>
            <a:off x="1033204" y="5286134"/>
            <a:ext cx="4696743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GB" sz="2800" b="1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TORE UP EXTRA OIL</a:t>
            </a:r>
            <a:r>
              <a:rPr lang="en-GB" b="1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GB" b="1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JUST LIKE THE WISE BRIDESMAIDS.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GB" sz="18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TO LIGHT UP OUR LAMP</a:t>
            </a:r>
          </a:p>
          <a:p>
            <a:pPr algn="ctr"/>
            <a:r>
              <a:rPr lang="en-GB" sz="18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WHEN THE LORD COMES.</a:t>
            </a:r>
            <a:endParaRPr lang="en-GB" sz="18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87A7E4E-03D1-4CBF-9EFE-1552617B29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2425" y="2804144"/>
            <a:ext cx="3138303" cy="235372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CB56BF-20E5-4B90-85B1-4B25F3B16B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1711" y="4056693"/>
            <a:ext cx="2665374" cy="2731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5CF7E02-24F6-4D3D-B491-D509E1CE4A7F}"/>
              </a:ext>
            </a:extLst>
          </p:cNvPr>
          <p:cNvSpPr txBox="1"/>
          <p:nvPr/>
        </p:nvSpPr>
        <p:spPr>
          <a:xfrm>
            <a:off x="8467085" y="4901413"/>
            <a:ext cx="339393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GATHER THE OIL AS WE </a:t>
            </a:r>
            <a:r>
              <a:rPr lang="en-GB" b="1" dirty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LIVE IN THE HOLY SPIRIT </a:t>
            </a:r>
          </a:p>
          <a:p>
            <a:pPr algn="ctr"/>
            <a:r>
              <a:rPr lang="en-GB" b="1" dirty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ACCORDING TO THE </a:t>
            </a:r>
            <a:r>
              <a:rPr lang="en-GB" b="1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WORD OF GOD.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089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148"/>
    </mc:Choice>
    <mc:Fallback xmlns="">
      <p:transition spd="slow" advTm="341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2" grpId="0"/>
      <p:bldP spid="14" grpId="0"/>
      <p:bldP spid="16" grpId="0"/>
      <p:bldP spid="18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6ABF3-1418-4FD2-9157-33294EEDB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755" y="0"/>
            <a:ext cx="5669409" cy="68317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IN THE GOSPEL TODAY,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25574E-8556-4878-BBB0-88E708742995}"/>
              </a:ext>
            </a:extLst>
          </p:cNvPr>
          <p:cNvSpPr/>
          <p:nvPr/>
        </p:nvSpPr>
        <p:spPr>
          <a:xfrm>
            <a:off x="4744279" y="683172"/>
            <a:ext cx="73447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Abadi" panose="020B0604020104020204" pitchFamily="34" charset="0"/>
              </a:rPr>
              <a:t>JESUS TELLS HIS DISCIPLES MORE ABOUT </a:t>
            </a:r>
          </a:p>
          <a:p>
            <a:pPr algn="ctr"/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</a:rPr>
              <a:t>WHAT THE KINGDOM OF HEAVEN WILL BE LIKE </a:t>
            </a:r>
          </a:p>
          <a:p>
            <a:pPr algn="ctr"/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</a:rPr>
              <a:t>ON DAY OF THE LORD’S RETURN.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A9268A-87BA-4D5E-8D5B-FBECDBFDFD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755" y="585409"/>
            <a:ext cx="4702407" cy="27713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BD7791-6293-4F41-BCCD-C53556CF70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9128" y="3090041"/>
            <a:ext cx="4162457" cy="32741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33D1C73-5DFA-4850-A8BB-CB55D14F0136}"/>
              </a:ext>
            </a:extLst>
          </p:cNvPr>
          <p:cNvSpPr/>
          <p:nvPr/>
        </p:nvSpPr>
        <p:spPr>
          <a:xfrm>
            <a:off x="987973" y="3942199"/>
            <a:ext cx="644284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badi" panose="020B0604020104020204" pitchFamily="34" charset="0"/>
              </a:rPr>
              <a:t>ON THAT DAY, THE KINGDOM OF HEAVEN WILL BE LIKE </a:t>
            </a:r>
            <a:r>
              <a:rPr lang="en-US" sz="2800" b="1" dirty="0">
                <a:solidFill>
                  <a:srgbClr val="FF0000"/>
                </a:solidFill>
                <a:latin typeface="Abadi" panose="020B0604020104020204" pitchFamily="34" charset="0"/>
              </a:rPr>
              <a:t>A MAN</a:t>
            </a:r>
            <a:r>
              <a:rPr lang="en-US" sz="2800" b="1" dirty="0">
                <a:latin typeface="Abadi" panose="020B0604020104020204" pitchFamily="34" charset="0"/>
              </a:rPr>
              <a:t>, WHO IS GOING FOR A JOURNEY, </a:t>
            </a:r>
          </a:p>
          <a:p>
            <a:pPr algn="ctr"/>
            <a:r>
              <a:rPr lang="en-US" sz="2800" b="1" dirty="0">
                <a:latin typeface="Abadi" panose="020B0604020104020204" pitchFamily="34" charset="0"/>
              </a:rPr>
              <a:t>CALLS HIS </a:t>
            </a:r>
            <a:r>
              <a:rPr lang="en-US" sz="2800" b="1" dirty="0">
                <a:solidFill>
                  <a:srgbClr val="FF0000"/>
                </a:solidFill>
                <a:latin typeface="Abadi" panose="020B0604020104020204" pitchFamily="34" charset="0"/>
              </a:rPr>
              <a:t>SERVANTS</a:t>
            </a:r>
            <a:r>
              <a:rPr lang="en-US" sz="2800" b="1" dirty="0">
                <a:latin typeface="Abadi" panose="020B0604020104020204" pitchFamily="34" charset="0"/>
              </a:rPr>
              <a:t> AND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Abadi" panose="020B0604020104020204" pitchFamily="34" charset="0"/>
              </a:rPr>
              <a:t>ENTRUSTS HIS WEALTH </a:t>
            </a:r>
            <a:r>
              <a:rPr lang="en-US" sz="2800" b="1" dirty="0">
                <a:latin typeface="Abadi" panose="020B0604020104020204" pitchFamily="34" charset="0"/>
              </a:rPr>
              <a:t>TO THEM.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879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859"/>
    </mc:Choice>
    <mc:Fallback xmlns="">
      <p:transition spd="slow" advTm="308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6ABF3-1418-4FD2-9157-33294EEDB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755" y="0"/>
            <a:ext cx="7212333" cy="68317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HE CALLED HIS SERVANTS:</a:t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,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25574E-8556-4878-BBB0-88E708742995}"/>
              </a:ext>
            </a:extLst>
          </p:cNvPr>
          <p:cNvSpPr/>
          <p:nvPr/>
        </p:nvSpPr>
        <p:spPr>
          <a:xfrm>
            <a:off x="2412286" y="557265"/>
            <a:ext cx="87602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0" baseline="3000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 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TO ONE HE GAVE FIVE TALENTS, TO ANOTHER TWO,</a:t>
            </a:r>
          </a:p>
          <a:p>
            <a:pPr algn="ctr"/>
            <a:r>
              <a:rPr lang="en-US" sz="2400" b="1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TO ANOTHER ONE.  </a:t>
            </a:r>
            <a:endParaRPr lang="en-US" sz="2400" b="1" dirty="0">
              <a:latin typeface="Abadi" panose="020B06040201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E79998-29F1-4A4A-A8EF-BB3BF2BFFC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5173" y="2164776"/>
            <a:ext cx="6189279" cy="45433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654D9B7-2366-457F-B81F-4D6BC674C1BC}"/>
              </a:ext>
            </a:extLst>
          </p:cNvPr>
          <p:cNvSpPr txBox="1"/>
          <p:nvPr/>
        </p:nvSpPr>
        <p:spPr>
          <a:xfrm>
            <a:off x="2105239" y="1558823"/>
            <a:ext cx="1807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5 TALENTS</a:t>
            </a:r>
            <a:endParaRPr lang="en-GB" sz="2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FD75A6-AA1F-42B2-AF9B-852225C6A722}"/>
              </a:ext>
            </a:extLst>
          </p:cNvPr>
          <p:cNvSpPr txBox="1"/>
          <p:nvPr/>
        </p:nvSpPr>
        <p:spPr>
          <a:xfrm>
            <a:off x="3755364" y="1594105"/>
            <a:ext cx="1807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 TALENTS</a:t>
            </a:r>
            <a:endParaRPr lang="en-GB" sz="20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9B9ACC-CCFC-424E-8D2A-F389E980FB9C}"/>
              </a:ext>
            </a:extLst>
          </p:cNvPr>
          <p:cNvSpPr txBox="1"/>
          <p:nvPr/>
        </p:nvSpPr>
        <p:spPr>
          <a:xfrm>
            <a:off x="5192110" y="1545417"/>
            <a:ext cx="1807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 TALENT</a:t>
            </a:r>
            <a:endParaRPr lang="en-GB" sz="2000" b="1" dirty="0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126F9F93-E1AE-4244-9128-A142EE7CB4B9}"/>
              </a:ext>
            </a:extLst>
          </p:cNvPr>
          <p:cNvSpPr/>
          <p:nvPr/>
        </p:nvSpPr>
        <p:spPr>
          <a:xfrm>
            <a:off x="2595411" y="2051234"/>
            <a:ext cx="262759" cy="7462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71E5E91D-31A2-4289-B8D1-22594BC28C11}"/>
              </a:ext>
            </a:extLst>
          </p:cNvPr>
          <p:cNvSpPr/>
          <p:nvPr/>
        </p:nvSpPr>
        <p:spPr>
          <a:xfrm>
            <a:off x="4289805" y="2020672"/>
            <a:ext cx="262759" cy="737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10A2DBD2-0DD7-4C60-9269-C94E147C2318}"/>
              </a:ext>
            </a:extLst>
          </p:cNvPr>
          <p:cNvSpPr/>
          <p:nvPr/>
        </p:nvSpPr>
        <p:spPr>
          <a:xfrm>
            <a:off x="5589417" y="1977703"/>
            <a:ext cx="262759" cy="8832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C6070D-A555-4488-8B27-5C0289577DFF}"/>
              </a:ext>
            </a:extLst>
          </p:cNvPr>
          <p:cNvSpPr txBox="1"/>
          <p:nvPr/>
        </p:nvSpPr>
        <p:spPr>
          <a:xfrm>
            <a:off x="8492359" y="1553286"/>
            <a:ext cx="272844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EACH ONE ACCORDING TO HIS ABILITY.</a:t>
            </a:r>
            <a:endParaRPr lang="en-GB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64B64B6-EBCD-499A-B876-EECFC49345C3}"/>
              </a:ext>
            </a:extLst>
          </p:cNvPr>
          <p:cNvSpPr txBox="1"/>
          <p:nvPr/>
        </p:nvSpPr>
        <p:spPr>
          <a:xfrm>
            <a:off x="8174789" y="6069902"/>
            <a:ext cx="43240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chemeClr val="accent6">
                    <a:lumMod val="75000"/>
                  </a:schemeClr>
                </a:solidFill>
                <a:effectLst/>
                <a:latin typeface="Abadi" panose="020B0604020104020204" pitchFamily="34" charset="0"/>
              </a:rPr>
              <a:t>THEN HE WENT ON HIS WAY.</a:t>
            </a:r>
            <a:endParaRPr lang="en-GB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EE6A84D-6513-4B9A-ACBF-9999F5DA84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8552" y="3955352"/>
            <a:ext cx="2876550" cy="21145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584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602"/>
    </mc:Choice>
    <mc:Fallback xmlns="">
      <p:transition spd="slow" advTm="346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0" grpId="0"/>
      <p:bldP spid="12" grpId="0"/>
      <p:bldP spid="14" grpId="0"/>
      <p:bldP spid="15" grpId="0" animBg="1"/>
      <p:bldP spid="17" grpId="0" animBg="1"/>
      <p:bldP spid="19" grpId="0" animBg="1"/>
      <p:bldP spid="21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7000">
              <a:schemeClr val="accent2">
                <a:lumMod val="60000"/>
                <a:lumOff val="40000"/>
              </a:schemeClr>
            </a:gs>
            <a:gs pos="99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32E54F-EF04-4BE6-9F42-085C90C66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393" y="77882"/>
            <a:ext cx="3317984" cy="24884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BC9FF2-F373-4713-9502-AE97B98A6B1C}"/>
              </a:ext>
            </a:extLst>
          </p:cNvPr>
          <p:cNvSpPr txBox="1"/>
          <p:nvPr/>
        </p:nvSpPr>
        <p:spPr>
          <a:xfrm>
            <a:off x="4529959" y="212325"/>
            <a:ext cx="76725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THE ONE WHO HAD RECEIVED THE FIVE TALENTS </a:t>
            </a:r>
          </a:p>
          <a:p>
            <a:pPr algn="ctr"/>
            <a:r>
              <a:rPr lang="en-US" sz="2400" b="1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WENT OFF AT ONCE AND TRADED WITH THEM AND MADE FIVE MORE TALENTS. </a:t>
            </a:r>
            <a:endParaRPr lang="en-US" sz="2400" b="1" baseline="30000" dirty="0">
              <a:solidFill>
                <a:srgbClr val="000000"/>
              </a:solidFill>
              <a:latin typeface="Abadi" panose="020B06040201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148726-8D93-4608-A75D-9768DD844463}"/>
              </a:ext>
            </a:extLst>
          </p:cNvPr>
          <p:cNvSpPr txBox="1"/>
          <p:nvPr/>
        </p:nvSpPr>
        <p:spPr>
          <a:xfrm>
            <a:off x="2270235" y="2964123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IN THE SAME WAY, THE ONE WHO HAD THE TWO TALENTS MADE TWO MORE TALENTS. </a:t>
            </a:r>
            <a:endParaRPr lang="en-GB" sz="2400" b="1" dirty="0">
              <a:latin typeface="Abadi" panose="020B06040201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C8FB51-18C5-4B20-8F94-29A4DCF23105}"/>
              </a:ext>
            </a:extLst>
          </p:cNvPr>
          <p:cNvSpPr txBox="1"/>
          <p:nvPr/>
        </p:nvSpPr>
        <p:spPr>
          <a:xfrm>
            <a:off x="5082738" y="5269567"/>
            <a:ext cx="70629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BUT THE ONE WHO HAD RECEIVED THE ONE TALENT WENT OFF AND DUG A HOLE IN THE GROUND AND HID HIS MASTER’S MONEY.</a:t>
            </a:r>
            <a:endParaRPr lang="en-GB" sz="2400" b="1" dirty="0">
              <a:latin typeface="Abadi" panose="020B0604020104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D7B62B5-04EA-4EA0-B352-8A0836F69F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614214" y="1405787"/>
            <a:ext cx="2035393" cy="37221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DB6A655-7CDA-47C2-84CC-2DBCD03A4083}"/>
              </a:ext>
            </a:extLst>
          </p:cNvPr>
          <p:cNvSpPr txBox="1"/>
          <p:nvPr/>
        </p:nvSpPr>
        <p:spPr>
          <a:xfrm>
            <a:off x="5231049" y="157285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5 + 5 MORE = 10 TALENTS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1CC9AD-DC71-47DE-870F-D0D1004D9BA3}"/>
              </a:ext>
            </a:extLst>
          </p:cNvPr>
          <p:cNvSpPr txBox="1"/>
          <p:nvPr/>
        </p:nvSpPr>
        <p:spPr>
          <a:xfrm>
            <a:off x="4206765" y="374251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badi" panose="020B0604020104020204" pitchFamily="34" charset="0"/>
              </a:rPr>
              <a:t>2 +2 MORE = 4 TALENTS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4B7E52-DD8D-49CE-A8FD-26DEAB4CB4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9793" y="4212431"/>
            <a:ext cx="3601600" cy="2584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699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387"/>
    </mc:Choice>
    <mc:Fallback xmlns="">
      <p:transition spd="slow" advTm="423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0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6ABF3-1418-4FD2-9157-33294EEDB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755" y="0"/>
            <a:ext cx="9913852" cy="68317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AFTER A LONG TIME, THE MASTER CAME BACK: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25574E-8556-4878-BBB0-88E708742995}"/>
              </a:ext>
            </a:extLst>
          </p:cNvPr>
          <p:cNvSpPr/>
          <p:nvPr/>
        </p:nvSpPr>
        <p:spPr>
          <a:xfrm>
            <a:off x="1786759" y="604306"/>
            <a:ext cx="9196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Abadi" panose="020B0604020104020204" pitchFamily="34" charset="0"/>
              </a:rPr>
              <a:t>HE CALLED HIS SERVANTS TO SETTLE THE ACCOUNTS.</a:t>
            </a:r>
            <a:endParaRPr lang="en-US" sz="2800" b="1" dirty="0">
              <a:solidFill>
                <a:schemeClr val="bg2">
                  <a:lumMod val="25000"/>
                </a:schemeClr>
              </a:solidFill>
              <a:latin typeface="Abadi" panose="020B0604020104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1ED195-2301-4237-98CB-FC48EB832A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9385" y="1541103"/>
            <a:ext cx="3327822" cy="24958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C7B3BA-6B29-427C-9F69-C24452011A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1654" y="4379163"/>
            <a:ext cx="3144345" cy="23582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A4FDAA6-D1CF-4C37-B9AF-0D32A4622BB5}"/>
              </a:ext>
            </a:extLst>
          </p:cNvPr>
          <p:cNvSpPr txBox="1"/>
          <p:nvPr/>
        </p:nvSpPr>
        <p:spPr>
          <a:xfrm>
            <a:off x="1887290" y="1065971"/>
            <a:ext cx="87130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badi" panose="020B0604020104020204" pitchFamily="34" charset="0"/>
              </a:rPr>
              <a:t>T</a:t>
            </a:r>
            <a:r>
              <a:rPr lang="en-US" sz="2000" b="1" i="0" dirty="0">
                <a:solidFill>
                  <a:srgbClr val="FF0000"/>
                </a:solidFill>
                <a:effectLst/>
                <a:latin typeface="Abadi" panose="020B0604020104020204" pitchFamily="34" charset="0"/>
              </a:rPr>
              <a:t>he ones who had received the five talents and two talents came forward…</a:t>
            </a:r>
            <a:endParaRPr lang="en-GB" sz="2000" b="1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1C09A847-39C9-4B36-AD1C-91099BECA238}"/>
              </a:ext>
            </a:extLst>
          </p:cNvPr>
          <p:cNvSpPr/>
          <p:nvPr/>
        </p:nvSpPr>
        <p:spPr>
          <a:xfrm>
            <a:off x="1055377" y="1745421"/>
            <a:ext cx="3327822" cy="1052712"/>
          </a:xfrm>
          <a:prstGeom prst="wedgeRectCallout">
            <a:avLst>
              <a:gd name="adj1" fmla="val 69179"/>
              <a:gd name="adj2" fmla="val -1729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Master, you handed over to me five talents; see, I have made five more talents.</a:t>
            </a:r>
            <a:endParaRPr lang="en-GB" b="1" dirty="0">
              <a:latin typeface="Abadi" panose="020B0604020104020204" pitchFamily="34" charset="0"/>
            </a:endParaRPr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B2C95ABD-4E9C-47A4-B9BD-34ED0C02C9EF}"/>
              </a:ext>
            </a:extLst>
          </p:cNvPr>
          <p:cNvSpPr/>
          <p:nvPr/>
        </p:nvSpPr>
        <p:spPr>
          <a:xfrm>
            <a:off x="8287476" y="1766498"/>
            <a:ext cx="3327822" cy="1903719"/>
          </a:xfrm>
          <a:prstGeom prst="wedgeRectCallout">
            <a:avLst>
              <a:gd name="adj1" fmla="val -65366"/>
              <a:gd name="adj2" fmla="val -2329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Well done, good and trustworthy servant; you have been trustworthy in a few things, I will put you in charge of many things; enter into the joy of your master.</a:t>
            </a:r>
            <a:endParaRPr lang="en-GB" b="1" dirty="0">
              <a:latin typeface="Abadi" panose="020B0604020104020204" pitchFamily="34" charset="0"/>
            </a:endParaRPr>
          </a:p>
        </p:txBody>
      </p:sp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CA3BE534-6BC3-4A69-8897-5D4E745E88DB}"/>
              </a:ext>
            </a:extLst>
          </p:cNvPr>
          <p:cNvSpPr/>
          <p:nvPr/>
        </p:nvSpPr>
        <p:spPr>
          <a:xfrm>
            <a:off x="966018" y="4656335"/>
            <a:ext cx="3069021" cy="2081087"/>
          </a:xfrm>
          <a:prstGeom prst="wedgeEllipseCallout">
            <a:avLst>
              <a:gd name="adj1" fmla="val 79568"/>
              <a:gd name="adj2" fmla="val -3231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Abadi" panose="020B0604020104020204" pitchFamily="34" charset="0"/>
              </a:rPr>
              <a:t> Master, you handed over to me two talents; see, I have made two more talents.</a:t>
            </a:r>
            <a:endParaRPr lang="en-GB" b="1" dirty="0">
              <a:solidFill>
                <a:srgbClr val="000000"/>
              </a:solidFill>
              <a:latin typeface="Abadi" panose="020B0604020104020204" pitchFamily="34" charset="0"/>
            </a:endParaRPr>
          </a:p>
        </p:txBody>
      </p:sp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id="{35E2C890-4509-4854-9CB7-07121CC8A251}"/>
              </a:ext>
            </a:extLst>
          </p:cNvPr>
          <p:cNvSpPr/>
          <p:nvPr/>
        </p:nvSpPr>
        <p:spPr>
          <a:xfrm>
            <a:off x="8452614" y="4036971"/>
            <a:ext cx="3661013" cy="2522434"/>
          </a:xfrm>
          <a:prstGeom prst="wedgeEllipseCallout">
            <a:avLst>
              <a:gd name="adj1" fmla="val -74643"/>
              <a:gd name="adj2" fmla="val -1055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Abadi" panose="020B0604020104020204" pitchFamily="34" charset="0"/>
              </a:rPr>
              <a:t>Well done, good and trustworthy servant; you have been trustworthy in a few things, I will put you in charge of many things; enter into the joy of your master.</a:t>
            </a:r>
            <a:endParaRPr lang="en-GB" b="1" dirty="0">
              <a:solidFill>
                <a:srgbClr val="000000"/>
              </a:solidFill>
              <a:latin typeface="Abadi" panose="020B06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197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964"/>
    </mc:Choice>
    <mc:Fallback xmlns="">
      <p:transition spd="slow" advTm="379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2" grpId="0"/>
      <p:bldP spid="9" grpId="0" animBg="1"/>
      <p:bldP spid="14" grpId="0" animBg="1"/>
      <p:bldP spid="19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7000">
              <a:schemeClr val="accent2">
                <a:lumMod val="60000"/>
                <a:lumOff val="40000"/>
              </a:schemeClr>
            </a:gs>
            <a:gs pos="99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EBC9FF2-F373-4713-9502-AE97B98A6B1C}"/>
              </a:ext>
            </a:extLst>
          </p:cNvPr>
          <p:cNvSpPr txBox="1"/>
          <p:nvPr/>
        </p:nvSpPr>
        <p:spPr>
          <a:xfrm>
            <a:off x="863730" y="127292"/>
            <a:ext cx="104645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Abadi" panose="020B0604020104020204" pitchFamily="34" charset="0"/>
              </a:rPr>
              <a:t>Then came the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one who had received the one talent: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AC7D04-B9C8-4D7E-ADFE-07E1DD36F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6814" y="2312275"/>
            <a:ext cx="5461470" cy="3941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64C0AB2C-10CB-427F-92F2-E2798772E71B}"/>
              </a:ext>
            </a:extLst>
          </p:cNvPr>
          <p:cNvSpPr/>
          <p:nvPr/>
        </p:nvSpPr>
        <p:spPr>
          <a:xfrm>
            <a:off x="9175055" y="820908"/>
            <a:ext cx="2806262" cy="2429885"/>
          </a:xfrm>
          <a:prstGeom prst="wedgeRectCallout">
            <a:avLst>
              <a:gd name="adj1" fmla="val -72759"/>
              <a:gd name="adj2" fmla="val 2730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0" dirty="0">
                <a:solidFill>
                  <a:srgbClr val="FF0000"/>
                </a:solidFill>
                <a:effectLst/>
                <a:latin typeface="Abadi" panose="020B0604020104020204" pitchFamily="34" charset="0"/>
              </a:rPr>
              <a:t>You wicked and lazy servant! </a:t>
            </a:r>
            <a:r>
              <a:rPr lang="en-US" b="1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You knew</a:t>
            </a:r>
            <a:r>
              <a:rPr lang="en-US" b="1" dirty="0">
                <a:solidFill>
                  <a:srgbClr val="000000"/>
                </a:solidFill>
                <a:latin typeface="Abadi" panose="020B0604020104020204" pitchFamily="34" charset="0"/>
              </a:rPr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everything, did you? Then you should have invested my money with the bankers, and on my return, I would have received the interest.</a:t>
            </a:r>
            <a:endParaRPr lang="en-GB" b="1" dirty="0">
              <a:latin typeface="Abadi" panose="020B0604020104020204" pitchFamily="34" charset="0"/>
            </a:endParaRP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C0F9666D-37C1-4C8B-B8E8-A260FCC0672F}"/>
              </a:ext>
            </a:extLst>
          </p:cNvPr>
          <p:cNvSpPr/>
          <p:nvPr/>
        </p:nvSpPr>
        <p:spPr>
          <a:xfrm>
            <a:off x="189662" y="1723696"/>
            <a:ext cx="3260009" cy="2848303"/>
          </a:xfrm>
          <a:prstGeom prst="wedgeRectCallout">
            <a:avLst>
              <a:gd name="adj1" fmla="val 79853"/>
              <a:gd name="adj2" fmla="val 2003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 Master, I knew that you were a harsh man, </a:t>
            </a:r>
            <a:r>
              <a:rPr lang="en-US" b="1" i="0" baseline="3000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 </a:t>
            </a:r>
            <a:r>
              <a:rPr lang="en-US" b="1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so I was afraid, and hid your talent in the ground. </a:t>
            </a:r>
          </a:p>
          <a:p>
            <a:pPr algn="ctr"/>
            <a:endParaRPr lang="en-US" b="1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algn="ctr"/>
            <a:endParaRPr lang="en-US" b="1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algn="ctr"/>
            <a:endParaRPr lang="en-GB" b="1" dirty="0">
              <a:latin typeface="Abadi" panose="020B06040201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9EAF19-2470-4E26-BB2D-11E584ABAE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240" y="3125905"/>
            <a:ext cx="1257139" cy="14460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DA2D2D-21F6-4E79-9A6C-001B9323CD17}"/>
              </a:ext>
            </a:extLst>
          </p:cNvPr>
          <p:cNvSpPr txBox="1"/>
          <p:nvPr/>
        </p:nvSpPr>
        <p:spPr>
          <a:xfrm>
            <a:off x="1744379" y="3359634"/>
            <a:ext cx="1881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Here you have what is yours.</a:t>
            </a:r>
            <a:endParaRPr lang="en-GB" b="1" dirty="0">
              <a:latin typeface="Abadi" panose="020B0604020104020204" pitchFamily="34" charset="0"/>
            </a:endParaRPr>
          </a:p>
          <a:p>
            <a:endParaRPr lang="en-GB" b="1" dirty="0">
              <a:latin typeface="Abadi" panose="020B06040201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4F858C-F0CA-4CAB-AF1E-2100DFDAC59C}"/>
              </a:ext>
            </a:extLst>
          </p:cNvPr>
          <p:cNvSpPr txBox="1"/>
          <p:nvPr/>
        </p:nvSpPr>
        <p:spPr>
          <a:xfrm>
            <a:off x="9208284" y="4695294"/>
            <a:ext cx="29326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303030"/>
                </a:solidFill>
                <a:latin typeface="Abadi" panose="020B0604020104020204" pitchFamily="34" charset="0"/>
              </a:rPr>
              <a:t>THE MASTER WAS UNHAPPY WITH THE UNFAITHFUL SERVANT.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F2344D-1697-4D7A-B8E0-9CA66C22CD86}"/>
              </a:ext>
            </a:extLst>
          </p:cNvPr>
          <p:cNvSpPr txBox="1"/>
          <p:nvPr/>
        </p:nvSpPr>
        <p:spPr>
          <a:xfrm>
            <a:off x="506787" y="1249995"/>
            <a:ext cx="31189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He said,</a:t>
            </a:r>
            <a:endParaRPr lang="en-US" sz="2800" b="1" baseline="30000" dirty="0">
              <a:solidFill>
                <a:srgbClr val="000000"/>
              </a:solidFill>
              <a:latin typeface="Abadi" panose="020B06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870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401"/>
    </mc:Choice>
    <mc:Fallback xmlns="">
      <p:transition spd="slow" advTm="344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4" grpId="0" animBg="1"/>
      <p:bldP spid="10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7000">
              <a:schemeClr val="accent2">
                <a:lumMod val="60000"/>
                <a:lumOff val="40000"/>
              </a:schemeClr>
            </a:gs>
            <a:gs pos="99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EBC9FF2-F373-4713-9502-AE97B98A6B1C}"/>
              </a:ext>
            </a:extLst>
          </p:cNvPr>
          <p:cNvSpPr txBox="1"/>
          <p:nvPr/>
        </p:nvSpPr>
        <p:spPr>
          <a:xfrm>
            <a:off x="-153891" y="361435"/>
            <a:ext cx="81491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Abadi" panose="020B0604020104020204" pitchFamily="34" charset="0"/>
              </a:rPr>
              <a:t>The master ordered:</a:t>
            </a:r>
            <a:endParaRPr lang="en-US" sz="3200" b="1" baseline="30000" dirty="0">
              <a:solidFill>
                <a:srgbClr val="000000"/>
              </a:solidFill>
              <a:latin typeface="Abadi" panose="020B06040201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86AE66-E66C-476B-97C0-1979A27CFCE8}"/>
              </a:ext>
            </a:extLst>
          </p:cNvPr>
          <p:cNvSpPr txBox="1"/>
          <p:nvPr/>
        </p:nvSpPr>
        <p:spPr>
          <a:xfrm>
            <a:off x="1723696" y="957432"/>
            <a:ext cx="103737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badi" panose="020B0604020104020204" pitchFamily="34" charset="0"/>
              </a:rPr>
              <a:t>T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badi" panose="020B0604020104020204" pitchFamily="34" charset="0"/>
              </a:rPr>
              <a:t>ake the talent from him 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and give it to the one with the ten talents. </a:t>
            </a:r>
            <a:endParaRPr lang="en-GB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FA3804-9715-4BBF-A2BD-14ACF70A711F}"/>
              </a:ext>
            </a:extLst>
          </p:cNvPr>
          <p:cNvSpPr txBox="1"/>
          <p:nvPr/>
        </p:nvSpPr>
        <p:spPr>
          <a:xfrm>
            <a:off x="6662744" y="1642985"/>
            <a:ext cx="543466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0070C0"/>
                </a:solidFill>
                <a:effectLst/>
                <a:highlight>
                  <a:srgbClr val="C0C0C0"/>
                </a:highlight>
                <a:latin typeface="Abadi" panose="020B0604020104020204" pitchFamily="34" charset="0"/>
              </a:rPr>
              <a:t>‘FOR TO ALL THOSE </a:t>
            </a:r>
            <a:r>
              <a:rPr lang="en-US" sz="2800" b="1" i="0" dirty="0">
                <a:solidFill>
                  <a:schemeClr val="accent1"/>
                </a:solidFill>
                <a:effectLst/>
                <a:highlight>
                  <a:srgbClr val="C0C0C0"/>
                </a:highlight>
                <a:latin typeface="Abadi" panose="020B0604020104020204" pitchFamily="34" charset="0"/>
              </a:rPr>
              <a:t>WHO HAVE, MORE WILL BE GIVEN</a:t>
            </a:r>
            <a:r>
              <a:rPr lang="en-US" sz="2800" b="1" i="0" dirty="0">
                <a:solidFill>
                  <a:srgbClr val="0070C0"/>
                </a:solidFill>
                <a:effectLst/>
                <a:highlight>
                  <a:srgbClr val="C0C0C0"/>
                </a:highlight>
                <a:latin typeface="Abadi" panose="020B0604020104020204" pitchFamily="34" charset="0"/>
              </a:rPr>
              <a:t>, AND THEY WILL HAVE AN </a:t>
            </a:r>
            <a:r>
              <a:rPr lang="en-US" sz="2800" b="1" i="0" dirty="0">
                <a:solidFill>
                  <a:schemeClr val="accent1"/>
                </a:solidFill>
                <a:effectLst/>
                <a:highlight>
                  <a:srgbClr val="C0C0C0"/>
                </a:highlight>
                <a:latin typeface="Abadi" panose="020B0604020104020204" pitchFamily="34" charset="0"/>
              </a:rPr>
              <a:t>ABUNDANCE</a:t>
            </a:r>
            <a:r>
              <a:rPr lang="en-US" sz="2800" b="1" i="0" dirty="0">
                <a:solidFill>
                  <a:srgbClr val="0070C0"/>
                </a:solidFill>
                <a:effectLst/>
                <a:highlight>
                  <a:srgbClr val="C0C0C0"/>
                </a:highlight>
                <a:latin typeface="Abadi" panose="020B0604020104020204" pitchFamily="34" charset="0"/>
              </a:rPr>
              <a:t>; </a:t>
            </a:r>
          </a:p>
          <a:p>
            <a:pPr algn="ctr"/>
            <a:r>
              <a:rPr lang="en-US" sz="2800" b="1" i="0" dirty="0">
                <a:solidFill>
                  <a:srgbClr val="0070C0"/>
                </a:solidFill>
                <a:effectLst/>
                <a:highlight>
                  <a:srgbClr val="C0C0C0"/>
                </a:highlight>
                <a:latin typeface="Abadi" panose="020B0604020104020204" pitchFamily="34" charset="0"/>
              </a:rPr>
              <a:t>BUT FROM THOSE </a:t>
            </a:r>
            <a:r>
              <a:rPr lang="en-US" sz="2800" b="1" i="0" dirty="0">
                <a:solidFill>
                  <a:schemeClr val="accent5">
                    <a:lumMod val="50000"/>
                  </a:schemeClr>
                </a:solidFill>
                <a:effectLst/>
                <a:highlight>
                  <a:srgbClr val="C0C0C0"/>
                </a:highlight>
                <a:latin typeface="Abadi" panose="020B0604020104020204" pitchFamily="34" charset="0"/>
              </a:rPr>
              <a:t>WHO HAVE NOTHING</a:t>
            </a:r>
            <a:r>
              <a:rPr lang="en-US" sz="2800" b="1" i="0" dirty="0">
                <a:solidFill>
                  <a:srgbClr val="0070C0"/>
                </a:solidFill>
                <a:effectLst/>
                <a:highlight>
                  <a:srgbClr val="C0C0C0"/>
                </a:highlight>
                <a:latin typeface="Abadi" panose="020B0604020104020204" pitchFamily="34" charset="0"/>
              </a:rPr>
              <a:t>, EVEN WHAT THEY HAVE </a:t>
            </a:r>
            <a:r>
              <a:rPr lang="en-US" sz="2800" b="1" i="0" dirty="0">
                <a:solidFill>
                  <a:schemeClr val="accent5">
                    <a:lumMod val="50000"/>
                  </a:schemeClr>
                </a:solidFill>
                <a:effectLst/>
                <a:highlight>
                  <a:srgbClr val="C0C0C0"/>
                </a:highlight>
                <a:latin typeface="Abadi" panose="020B0604020104020204" pitchFamily="34" charset="0"/>
              </a:rPr>
              <a:t>WILL BE TAKEN AWAY</a:t>
            </a:r>
            <a:r>
              <a:rPr lang="en-US" sz="2800" b="1" i="0" dirty="0">
                <a:solidFill>
                  <a:srgbClr val="0070C0"/>
                </a:solidFill>
                <a:effectLst/>
                <a:highlight>
                  <a:srgbClr val="C0C0C0"/>
                </a:highlight>
                <a:latin typeface="Abadi" panose="020B0604020104020204" pitchFamily="34" charset="0"/>
              </a:rPr>
              <a:t>.’</a:t>
            </a:r>
            <a:endParaRPr lang="en-GB" sz="2800" b="1" dirty="0">
              <a:solidFill>
                <a:srgbClr val="0070C0"/>
              </a:solidFill>
              <a:highlight>
                <a:srgbClr val="C0C0C0"/>
              </a:highlight>
              <a:latin typeface="Abadi" panose="020B06040201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5E1A47-177A-4FA3-BAAD-9021F7E31DC6}"/>
              </a:ext>
            </a:extLst>
          </p:cNvPr>
          <p:cNvSpPr txBox="1"/>
          <p:nvPr/>
        </p:nvSpPr>
        <p:spPr>
          <a:xfrm>
            <a:off x="6910551" y="4609099"/>
            <a:ext cx="466972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The master </a:t>
            </a:r>
            <a:r>
              <a:rPr lang="en-US" sz="2400" b="1" dirty="0">
                <a:solidFill>
                  <a:srgbClr val="000000"/>
                </a:solidFill>
                <a:latin typeface="Abadi" panose="020B0604020104020204" pitchFamily="34" charset="0"/>
              </a:rPr>
              <a:t>ordered 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his 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Abadi" panose="020B0604020104020204" pitchFamily="34" charset="0"/>
              </a:rPr>
              <a:t>worthless </a:t>
            </a:r>
            <a:r>
              <a:rPr lang="en-US" sz="2400" b="1" dirty="0">
                <a:solidFill>
                  <a:srgbClr val="FF0000"/>
                </a:solidFill>
                <a:latin typeface="Abadi" panose="020B0604020104020204" pitchFamily="34" charset="0"/>
              </a:rPr>
              <a:t>servant 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to be thrown into the outer darkness, where there will be weeping and gnashing of teeth.</a:t>
            </a:r>
            <a:endParaRPr lang="en-GB" sz="2400" b="1" dirty="0">
              <a:latin typeface="Abadi" panose="020B0604020104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8B92D6-6D7F-4825-BE7D-D677AC9581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240" y="1922761"/>
            <a:ext cx="5763824" cy="43228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27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49"/>
    </mc:Choice>
    <mc:Fallback xmlns="">
      <p:transition spd="slow" advTm="301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7000">
              <a:schemeClr val="accent2">
                <a:lumMod val="60000"/>
                <a:lumOff val="40000"/>
              </a:schemeClr>
            </a:gs>
            <a:gs pos="99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4DAE9CFF-A9F3-4682-BB71-A6ED32A3C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433" y="14168"/>
            <a:ext cx="8911687" cy="808427"/>
          </a:xfrm>
        </p:spPr>
        <p:txBody>
          <a:bodyPr>
            <a:normAutofit/>
          </a:bodyPr>
          <a:lstStyle/>
          <a:p>
            <a:r>
              <a:rPr lang="en-US" b="1" dirty="0"/>
              <a:t>In the parable,</a:t>
            </a:r>
            <a:endParaRPr lang="en-GB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37FA53-BD66-4EF4-917A-D10979E29FB5}"/>
              </a:ext>
            </a:extLst>
          </p:cNvPr>
          <p:cNvSpPr txBox="1"/>
          <p:nvPr/>
        </p:nvSpPr>
        <p:spPr>
          <a:xfrm>
            <a:off x="3279228" y="723945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2800" b="1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THE MASTER </a:t>
            </a:r>
            <a:r>
              <a:rPr lang="en-US" b="0" i="0" dirty="0">
                <a:solidFill>
                  <a:srgbClr val="000000"/>
                </a:solidFill>
                <a:effectLst/>
                <a:latin typeface="Lato"/>
              </a:rPr>
              <a:t>is  </a:t>
            </a:r>
            <a:r>
              <a:rPr lang="en-US" sz="2800" b="1" i="0" dirty="0">
                <a:solidFill>
                  <a:schemeClr val="accent6">
                    <a:lumMod val="75000"/>
                  </a:schemeClr>
                </a:solidFill>
                <a:effectLst/>
                <a:latin typeface="Abadi" panose="020B0604020104020204" pitchFamily="34" charset="0"/>
              </a:rPr>
              <a:t>JESUS.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A88117-FC07-44F8-86DF-653109B51D52}"/>
              </a:ext>
            </a:extLst>
          </p:cNvPr>
          <p:cNvSpPr txBox="1"/>
          <p:nvPr/>
        </p:nvSpPr>
        <p:spPr>
          <a:xfrm>
            <a:off x="3773215" y="2184456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2800" b="1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THE SERVANTS </a:t>
            </a:r>
            <a:r>
              <a:rPr lang="en-US" b="0" i="0" dirty="0">
                <a:solidFill>
                  <a:srgbClr val="000000"/>
                </a:solidFill>
                <a:effectLst/>
                <a:latin typeface="Lato"/>
              </a:rPr>
              <a:t>ARE 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Abadi" panose="020B0604020104020204" pitchFamily="34" charset="0"/>
              </a:rPr>
              <a:t>ME AND YOU.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2F0AD1-520D-4D85-9031-7ED9B1933EE4}"/>
              </a:ext>
            </a:extLst>
          </p:cNvPr>
          <p:cNvSpPr txBox="1"/>
          <p:nvPr/>
        </p:nvSpPr>
        <p:spPr>
          <a:xfrm>
            <a:off x="2446284" y="3683009"/>
            <a:ext cx="1108315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2800" b="1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THE TALENTS </a:t>
            </a:r>
            <a:r>
              <a:rPr lang="en-US" b="0" i="0" dirty="0">
                <a:solidFill>
                  <a:srgbClr val="000000"/>
                </a:solidFill>
                <a:effectLst/>
                <a:latin typeface="Lato"/>
              </a:rPr>
              <a:t>ARE THE  </a:t>
            </a:r>
            <a:r>
              <a:rPr lang="en-US" sz="2800" b="1" i="0" dirty="0">
                <a:solidFill>
                  <a:schemeClr val="accent1"/>
                </a:solidFill>
                <a:effectLst/>
                <a:latin typeface="Abadi" panose="020B0604020104020204" pitchFamily="34" charset="0"/>
              </a:rPr>
              <a:t>HEAVENLY </a:t>
            </a:r>
            <a:r>
              <a:rPr lang="en-US" sz="2800" b="1" dirty="0">
                <a:solidFill>
                  <a:schemeClr val="accent1"/>
                </a:solidFill>
                <a:latin typeface="Abadi" panose="020B0604020104020204" pitchFamily="34" charset="0"/>
              </a:rPr>
              <a:t>GIFTS</a:t>
            </a:r>
            <a:r>
              <a:rPr lang="en-US" sz="2800" b="1" i="0" dirty="0">
                <a:solidFill>
                  <a:schemeClr val="accent1"/>
                </a:solidFill>
                <a:effectLst/>
                <a:latin typeface="Abadi" panose="020B0604020104020204" pitchFamily="34" charset="0"/>
              </a:rPr>
              <a:t> </a:t>
            </a:r>
          </a:p>
          <a:p>
            <a:pPr fontAlgn="base"/>
            <a:r>
              <a:rPr lang="en-US" b="0" i="0" dirty="0">
                <a:solidFill>
                  <a:srgbClr val="000000"/>
                </a:solidFill>
                <a:effectLst/>
                <a:latin typeface="Lato"/>
              </a:rPr>
              <a:t>SHOWERED UPON US THROUGH THE 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HOLY SPIRIT.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30F33C-8468-4D94-A79D-AA3759404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9379" y="194844"/>
            <a:ext cx="1545135" cy="17959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93A51E-9D5C-41CB-9EF4-65ABBBB146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7345" y="1428977"/>
            <a:ext cx="1836409" cy="2074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08A710-EC28-4577-B93B-6906AB7BA1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5228" y="2550004"/>
            <a:ext cx="2258294" cy="23623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B763CD4-31C7-431F-B003-B873CAD264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8671" y="5185827"/>
            <a:ext cx="1312449" cy="14773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id="{8C20733F-C0BC-4A6D-A8EA-BB8FBC46E5E0}"/>
              </a:ext>
            </a:extLst>
          </p:cNvPr>
          <p:cNvSpPr/>
          <p:nvPr/>
        </p:nvSpPr>
        <p:spPr>
          <a:xfrm>
            <a:off x="4095380" y="4816192"/>
            <a:ext cx="4001240" cy="1948143"/>
          </a:xfrm>
          <a:prstGeom prst="wedgeEllipseCallout">
            <a:avLst>
              <a:gd name="adj1" fmla="val 59206"/>
              <a:gd name="adj2" fmla="val 1895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i="0" dirty="0">
                <a:solidFill>
                  <a:srgbClr val="202124"/>
                </a:solidFill>
                <a:effectLst/>
                <a:latin typeface="Abadi" panose="020B0604020104020204" pitchFamily="34" charset="0"/>
              </a:rPr>
              <a:t>A TALENT WAS A UNIT OF MEASUREMENT USED IN OLDEN DAYS FOR WEIGHING PRECIOUS METALS, LIKE GOLD AND SILVER.</a:t>
            </a:r>
          </a:p>
          <a:p>
            <a:pPr algn="ctr"/>
            <a:r>
              <a:rPr lang="en-US" sz="1600" b="1" dirty="0">
                <a:solidFill>
                  <a:schemeClr val="accent1"/>
                </a:solidFill>
                <a:latin typeface="Abadi" panose="020B0604020104020204" pitchFamily="34" charset="0"/>
              </a:rPr>
              <a:t>1 TALENT IS WORTH A LOT !</a:t>
            </a:r>
            <a:endParaRPr lang="en-GB" sz="1600" b="1" dirty="0">
              <a:solidFill>
                <a:schemeClr val="accent1"/>
              </a:solidFill>
              <a:latin typeface="Abadi" panose="020B06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632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78"/>
    </mc:Choice>
    <mc:Fallback xmlns="">
      <p:transition spd="slow" advTm="300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8|2.9|1.7|4.2|4.6|6.3|3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5.5|7.5|4.9|3.5|3.5|3.7|3.5|5.2|1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4.1|8.5|6.7|2.8|3.7|3.9|5.3|10.6|3.3|3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6|8.3|6|8.8|9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5|5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4|8.1|7.5|3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7|6.5|1.5|1.7|1.7|5.4|4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5.4|4.9|5.1|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|2.8|3.5|4.2|8.7|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1|2|2.3|9.5|1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2|4.9|1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7|1.5|2.1|1.5|2.3|3.1|4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8|3.3|4.7|3.9|4|3.8|3.5|4|9.8"/>
</p:tagLst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668</TotalTime>
  <Words>1101</Words>
  <Application>Microsoft Office PowerPoint</Application>
  <PresentationFormat>Widescreen</PresentationFormat>
  <Paragraphs>111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Abadi</vt:lpstr>
      <vt:lpstr>abril-text</vt:lpstr>
      <vt:lpstr>Arial</vt:lpstr>
      <vt:lpstr>Century Gothic</vt:lpstr>
      <vt:lpstr>Comic Sans MS</vt:lpstr>
      <vt:lpstr>Helvetica</vt:lpstr>
      <vt:lpstr>Lato</vt:lpstr>
      <vt:lpstr>Wingdings 2</vt:lpstr>
      <vt:lpstr>Wingdings 3</vt:lpstr>
      <vt:lpstr>Wisp</vt:lpstr>
      <vt:lpstr>BE FAITHFUL  IN LITTLE THINGS.</vt:lpstr>
      <vt:lpstr>THE GOSPEL LAST WEEK WAS,</vt:lpstr>
      <vt:lpstr>IN THE GOSPEL TODAY,</vt:lpstr>
      <vt:lpstr>HE CALLED HIS SERVANTS: ,</vt:lpstr>
      <vt:lpstr>PowerPoint Presentation</vt:lpstr>
      <vt:lpstr>AFTER A LONG TIME, THE MASTER CAME BACK:</vt:lpstr>
      <vt:lpstr>PowerPoint Presentation</vt:lpstr>
      <vt:lpstr>PowerPoint Presentation</vt:lpstr>
      <vt:lpstr>In the parable,</vt:lpstr>
      <vt:lpstr>PowerPoint Presentation</vt:lpstr>
      <vt:lpstr>PowerPoint Presentation</vt:lpstr>
      <vt:lpstr>PowerPoint Presentation</vt:lpstr>
      <vt:lpstr>LET US PRAY,</vt:lpstr>
      <vt:lpstr>VERSE OF THE WEEK</vt:lpstr>
      <vt:lpstr>THANK YOU AND GOD BLESS YOU ALL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 FAITHFUL</dc:title>
  <dc:creator>Sajin Cheruvathoor</dc:creator>
  <cp:lastModifiedBy>Sajin Cheruvathoor</cp:lastModifiedBy>
  <cp:revision>312</cp:revision>
  <dcterms:created xsi:type="dcterms:W3CDTF">2020-11-12T18:26:49Z</dcterms:created>
  <dcterms:modified xsi:type="dcterms:W3CDTF">2020-11-14T23:33:30Z</dcterms:modified>
</cp:coreProperties>
</file>