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sldIdLst>
    <p:sldId id="264" r:id="rId5"/>
    <p:sldId id="266" r:id="rId6"/>
    <p:sldId id="261" r:id="rId7"/>
    <p:sldId id="268" r:id="rId8"/>
    <p:sldId id="278" r:id="rId9"/>
    <p:sldId id="270" r:id="rId10"/>
    <p:sldId id="262" r:id="rId11"/>
    <p:sldId id="279" r:id="rId12"/>
    <p:sldId id="267" r:id="rId13"/>
    <p:sldId id="269" r:id="rId14"/>
    <p:sldId id="271" r:id="rId15"/>
    <p:sldId id="272" r:id="rId16"/>
    <p:sldId id="273" r:id="rId17"/>
    <p:sldId id="275" r:id="rId18"/>
    <p:sldId id="276" r:id="rId19"/>
    <p:sldId id="277" r:id="rId20"/>
  </p:sldIdLst>
  <p:sldSz cx="19507200" cy="10972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547" userDrawn="1">
          <p15:clr>
            <a:srgbClr val="A4A3A4"/>
          </p15:clr>
        </p15:guide>
        <p15:guide id="2" pos="11221" userDrawn="1">
          <p15:clr>
            <a:srgbClr val="A4A3A4"/>
          </p15:clr>
        </p15:guide>
        <p15:guide id="3" orient="horz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691369"/>
    <a:srgbClr val="75977B"/>
    <a:srgbClr val="1A1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12" autoAdjust="0"/>
  </p:normalViewPr>
  <p:slideViewPr>
    <p:cSldViewPr snapToGrid="0" snapToObjects="1">
      <p:cViewPr varScale="1">
        <p:scale>
          <a:sx n="38" d="100"/>
          <a:sy n="38" d="100"/>
        </p:scale>
        <p:origin x="900" y="72"/>
      </p:cViewPr>
      <p:guideLst>
        <p:guide pos="5547"/>
        <p:guide pos="11221"/>
        <p:guide orient="horz"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man, snow, standing&#10;&#10;Description automatically generated">
            <a:extLst>
              <a:ext uri="{FF2B5EF4-FFF2-40B4-BE49-F238E27FC236}">
                <a16:creationId xmlns:a16="http://schemas.microsoft.com/office/drawing/2014/main" id="{E8ED0EF9-34DD-4B6F-9BD6-6D2E18D82568}"/>
              </a:ext>
            </a:extLst>
          </p:cNvPr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846800" cy="4000535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72C5395-68DD-457F-B22F-79B1D35797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1911" y="3235502"/>
            <a:ext cx="16583378" cy="4699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11480" indent="0">
              <a:buNone/>
              <a:defRPr/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10.25.20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A26A80-1C65-4BDC-9AF9-43BE0E43F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1911" y="1122406"/>
            <a:ext cx="16583378" cy="726918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8400" cap="all" spc="300" baseline="0">
                <a:solidFill>
                  <a:schemeClr val="tx2"/>
                </a:solidFill>
                <a:latin typeface="+mj-lt"/>
              </a:defRPr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</a:lstStyle>
          <a:p>
            <a:pPr lvl="0"/>
            <a:r>
              <a:rPr lang="en-US" dirty="0"/>
              <a:t>BRIDE + GROOM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CB1F902-8BE7-48F9-90EB-306DF4EB7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1885878"/>
            <a:ext cx="16824960" cy="1139925"/>
          </a:xfrm>
        </p:spPr>
        <p:txBody>
          <a:bodyPr>
            <a:noAutofit/>
          </a:bodyPr>
          <a:lstStyle>
            <a:lvl1pPr algn="ctr">
              <a:defRPr sz="8800" cap="all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TIE THE KNOT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77F9B-41DA-41E5-A155-D182754A3F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0224" y="4267199"/>
            <a:ext cx="8286752" cy="59191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8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an, snow, standing&#10;&#10;Description automatically generated">
            <a:extLst>
              <a:ext uri="{FF2B5EF4-FFF2-40B4-BE49-F238E27FC236}">
                <a16:creationId xmlns:a16="http://schemas.microsoft.com/office/drawing/2014/main" id="{4034EDC3-6FE0-4C41-9D58-E86002AD0756}"/>
              </a:ext>
            </a:extLst>
          </p:cNvPr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0"/>
          <a:stretch/>
        </p:blipFill>
        <p:spPr>
          <a:xfrm>
            <a:off x="-25400" y="0"/>
            <a:ext cx="19507200" cy="734742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A26A80-1C65-4BDC-9AF9-43BE0E43F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1911" y="7625871"/>
            <a:ext cx="16583378" cy="726918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8600" cap="all" spc="300" baseline="0">
                <a:solidFill>
                  <a:schemeClr val="tx2"/>
                </a:solidFill>
                <a:latin typeface="+mj-lt"/>
              </a:defRPr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</a:lstStyle>
          <a:p>
            <a:pPr lvl="0"/>
            <a:r>
              <a:rPr lang="en-US" dirty="0"/>
              <a:t>BRIDE + GROOM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CB1F902-8BE7-48F9-90EB-306DF4EB7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8389343"/>
            <a:ext cx="16824960" cy="1139925"/>
          </a:xfrm>
        </p:spPr>
        <p:txBody>
          <a:bodyPr>
            <a:noAutofit/>
          </a:bodyPr>
          <a:lstStyle>
            <a:lvl1pPr algn="ctr">
              <a:defRPr sz="7500" cap="all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THE CEREMONY</a:t>
            </a:r>
          </a:p>
        </p:txBody>
      </p:sp>
    </p:spTree>
    <p:extLst>
      <p:ext uri="{BB962C8B-B14F-4D97-AF65-F5344CB8AC3E}">
        <p14:creationId xmlns:p14="http://schemas.microsoft.com/office/powerpoint/2010/main" val="297485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1428ED-8C9B-4A13-B725-A6A466C2A6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6156" y="584202"/>
            <a:ext cx="18534888" cy="996696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19259-D98C-4E53-838C-80FE87CE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56" y="182880"/>
            <a:ext cx="16824960" cy="36576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7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7910EC2-87FA-4C6C-961F-8D79196AE6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28825" y="497251"/>
            <a:ext cx="7448549" cy="99313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 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EED9037-6D7D-4AE6-9022-BDC77C12D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17476" y="466725"/>
            <a:ext cx="7448549" cy="99313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1DA85A-51D9-4301-80EC-889F33E2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56" y="182880"/>
            <a:ext cx="16824960" cy="36576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6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28E7CD-039F-4E2D-8DD0-E714E5D3B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824" y="497252"/>
            <a:ext cx="7787221" cy="47367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5D489D6-7E09-4B19-8AED-2B572A39FA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824" y="5738812"/>
            <a:ext cx="7787221" cy="47367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695ABBE-7BF1-4123-AC20-C130C2D1A0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96871" y="497253"/>
            <a:ext cx="10205504" cy="99782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DA280C-1F32-47D0-9815-700D82966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56" y="182880"/>
            <a:ext cx="16824960" cy="36576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28E7CD-039F-4E2D-8DD0-E714E5D3B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74524" y="483555"/>
            <a:ext cx="6981895" cy="4709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-25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688A988-411A-4FB3-A91A-56708B585E4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16454" y="495354"/>
            <a:ext cx="6981895" cy="4709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-25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A2E0236-824E-4987-81CE-4E8650B301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74525" y="5706957"/>
            <a:ext cx="6981894" cy="4709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1849B661-DCA4-4B66-A163-1E343E488D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016454" y="5695005"/>
            <a:ext cx="6981895" cy="4709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-25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E97E3F-D79F-4851-AF44-640BEC6E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56" y="182880"/>
            <a:ext cx="16824960" cy="36576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4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84A17-8EAB-3C45-B7C8-A26B26D6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84202"/>
            <a:ext cx="1682496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Heading here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A0423-362B-2242-949F-D2F5A03F3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2921001"/>
            <a:ext cx="16824960" cy="6962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 </a:t>
            </a:r>
          </a:p>
        </p:txBody>
      </p:sp>
    </p:spTree>
    <p:extLst>
      <p:ext uri="{BB962C8B-B14F-4D97-AF65-F5344CB8AC3E}">
        <p14:creationId xmlns:p14="http://schemas.microsoft.com/office/powerpoint/2010/main" val="24090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2" r:id="rId2"/>
    <p:sldLayoutId id="2147483699" r:id="rId3"/>
    <p:sldLayoutId id="2147483700" r:id="rId4"/>
    <p:sldLayoutId id="2147483701" r:id="rId5"/>
    <p:sldLayoutId id="2147483703" r:id="rId6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ttleevangelist.com/childrens_liturgy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hyperlink" Target="https://www.youtube.com/channel/UCndM2GK0dnpWg5ECUscdD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E8AF92-95A7-4F12-9635-4B8D790816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3492" y="9886595"/>
            <a:ext cx="16583378" cy="469900"/>
          </a:xfrm>
        </p:spPr>
        <p:txBody>
          <a:bodyPr/>
          <a:lstStyle/>
          <a:p>
            <a:r>
              <a:rPr lang="en-US" sz="4400" b="1" kern="150" dirty="0">
                <a:solidFill>
                  <a:srgbClr val="23316B"/>
                </a:solidFill>
                <a:effectLst/>
                <a:latin typeface="Mangal" panose="02040503050203030202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Children’s Liturgy November 22</a:t>
            </a:r>
            <a:r>
              <a:rPr lang="en-US" sz="4400" b="1" kern="150" baseline="30000" dirty="0">
                <a:solidFill>
                  <a:srgbClr val="23316B"/>
                </a:solidFill>
                <a:effectLst/>
                <a:latin typeface="Mangal" panose="02040503050203030202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nd</a:t>
            </a:r>
            <a:r>
              <a:rPr lang="en-US" sz="4400" b="1" kern="150" dirty="0">
                <a:solidFill>
                  <a:srgbClr val="23316B"/>
                </a:solidFill>
                <a:effectLst/>
                <a:latin typeface="Mangal" panose="02040503050203030202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, 2020 </a:t>
            </a:r>
            <a:endParaRPr lang="en-GB" sz="4400" b="1" kern="150" dirty="0">
              <a:solidFill>
                <a:srgbClr val="23316B"/>
              </a:solidFill>
              <a:effectLst/>
              <a:latin typeface="Mangal" panose="02040503050203030202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D98AB-B7DC-4C77-9F68-B4A8EADA8A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1910" y="4242376"/>
            <a:ext cx="16583378" cy="726918"/>
          </a:xfrm>
        </p:spPr>
        <p:txBody>
          <a:bodyPr/>
          <a:lstStyle/>
          <a:p>
            <a:r>
              <a:rPr lang="en-US" sz="6000" b="1" dirty="0"/>
              <a:t>GOSPEL: MATTHEW 25:31-46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0481C42-4246-47DD-A404-3318EEED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910" y="1703155"/>
            <a:ext cx="16824960" cy="2872612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6000" dirty="0"/>
              <a:t>The Solemnity of Our Lord Jesus Christ, </a:t>
            </a:r>
            <a:br>
              <a:rPr lang="en-GB" sz="6000" dirty="0"/>
            </a:br>
            <a:r>
              <a:rPr lang="en-US" sz="6000" dirty="0"/>
              <a:t>King of the Universe.</a:t>
            </a:r>
            <a:br>
              <a:rPr lang="en-GB" sz="6000" dirty="0"/>
            </a:b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A7EFA3-8D5F-42C7-B203-C87184B37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427" y="5116631"/>
            <a:ext cx="32099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688">
        <p:fade/>
      </p:transition>
    </mc:Choice>
    <mc:Fallback xmlns="">
      <p:transition spd="med" advTm="12688">
        <p:fade/>
      </p:transition>
    </mc:Fallback>
  </mc:AlternateContent>
  <p:extLst>
    <p:ext uri="{E180D4A7-C9FB-4DFB-919C-405C955672EB}">
      <p14:showEvtLst xmlns:p14="http://schemas.microsoft.com/office/powerpoint/2010/main">
        <p14:playEvt time="14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D0B715-157C-419F-91DB-2F7ADB663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0020" y="1684498"/>
            <a:ext cx="5448728" cy="788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346D47-4C70-49F4-B881-80824AE2F930}"/>
              </a:ext>
            </a:extLst>
          </p:cNvPr>
          <p:cNvSpPr txBox="1"/>
          <p:nvPr/>
        </p:nvSpPr>
        <p:spPr>
          <a:xfrm>
            <a:off x="513387" y="513230"/>
            <a:ext cx="683309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Then they will answer and say,</a:t>
            </a:r>
            <a:endParaRPr lang="en-GB" sz="4000" b="1" dirty="0">
              <a:latin typeface="Abadi" panose="020B060402010402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E70B33C-497D-4323-8EDD-730F5502680B}"/>
              </a:ext>
            </a:extLst>
          </p:cNvPr>
          <p:cNvSpPr/>
          <p:nvPr/>
        </p:nvSpPr>
        <p:spPr>
          <a:xfrm>
            <a:off x="6219337" y="5299340"/>
            <a:ext cx="5314479" cy="3770263"/>
          </a:xfrm>
          <a:prstGeom prst="wedgeRectCallout">
            <a:avLst>
              <a:gd name="adj1" fmla="val -70196"/>
              <a:gd name="adj2" fmla="val -50809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i="0" dirty="0">
                <a:solidFill>
                  <a:srgbClr val="00B0F0"/>
                </a:solidFill>
                <a:effectLst/>
                <a:latin typeface="Abadi" panose="020B0604020104020204" pitchFamily="34" charset="0"/>
              </a:rPr>
              <a:t>'Lord, when did we see you hungry or thirsty</a:t>
            </a:r>
            <a:br>
              <a:rPr lang="en-US" sz="4000" b="1" dirty="0">
                <a:solidFill>
                  <a:srgbClr val="00B0F0"/>
                </a:solidFill>
                <a:latin typeface="Abadi" panose="020B0604020104020204" pitchFamily="34" charset="0"/>
              </a:rPr>
            </a:br>
            <a:r>
              <a:rPr lang="en-US" sz="4000" b="1" i="0" dirty="0">
                <a:solidFill>
                  <a:srgbClr val="00B0F0"/>
                </a:solidFill>
                <a:effectLst/>
                <a:latin typeface="Abadi" panose="020B0604020104020204" pitchFamily="34" charset="0"/>
              </a:rPr>
              <a:t>or a stranger or naked or ill or in prison,</a:t>
            </a:r>
            <a:br>
              <a:rPr lang="en-US" sz="4000" b="1" dirty="0">
                <a:solidFill>
                  <a:srgbClr val="00B0F0"/>
                </a:solidFill>
                <a:latin typeface="Abadi" panose="020B0604020104020204" pitchFamily="34" charset="0"/>
              </a:rPr>
            </a:br>
            <a:r>
              <a:rPr lang="en-US" sz="4000" b="1" i="0" dirty="0">
                <a:solidFill>
                  <a:srgbClr val="00B0F0"/>
                </a:solidFill>
                <a:effectLst/>
                <a:latin typeface="Abadi" panose="020B0604020104020204" pitchFamily="34" charset="0"/>
              </a:rPr>
              <a:t>and not minister to your needs?’</a:t>
            </a:r>
            <a:endParaRPr kumimoji="0" lang="en-GB" sz="4000" b="1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Abadi" panose="020B0604020104020204" pitchFamily="34" charset="0"/>
              <a:sym typeface="Gill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E6330A-124A-4727-91B9-B6A0DE843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3975" y="1339235"/>
            <a:ext cx="3404247" cy="80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C8C9F1-0E94-447A-98B9-817B73F58F83}"/>
              </a:ext>
            </a:extLst>
          </p:cNvPr>
          <p:cNvSpPr txBox="1"/>
          <p:nvPr/>
        </p:nvSpPr>
        <p:spPr>
          <a:xfrm>
            <a:off x="13371947" y="262822"/>
            <a:ext cx="4978399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Abadi" panose="020B0604020104020204" pitchFamily="34" charset="0"/>
              </a:rPr>
              <a:t>JESUS THE KING WILL REPLY THEM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CD2310C-34FF-44DC-B8F2-7E89C3478507}"/>
              </a:ext>
            </a:extLst>
          </p:cNvPr>
          <p:cNvSpPr/>
          <p:nvPr/>
        </p:nvSpPr>
        <p:spPr>
          <a:xfrm>
            <a:off x="8348187" y="1934696"/>
            <a:ext cx="5435600" cy="2292935"/>
          </a:xfrm>
          <a:prstGeom prst="wedgeRectCallout">
            <a:avLst>
              <a:gd name="adj1" fmla="val 69822"/>
              <a:gd name="adj2" fmla="val -8071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i="0" dirty="0">
                <a:solidFill>
                  <a:srgbClr val="C00000"/>
                </a:solidFill>
                <a:effectLst/>
                <a:latin typeface="Abadi" panose="020B0604020104020204" pitchFamily="34" charset="0"/>
              </a:rPr>
              <a:t>Amen, I say to you,</a:t>
            </a:r>
            <a:b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</a:br>
            <a:r>
              <a:rPr lang="en-US" sz="3600" b="1" i="0" dirty="0">
                <a:solidFill>
                  <a:srgbClr val="C00000"/>
                </a:solidFill>
                <a:effectLst/>
                <a:latin typeface="Abadi" panose="020B0604020104020204" pitchFamily="34" charset="0"/>
              </a:rPr>
              <a:t>what you did not do for one of these least ones,</a:t>
            </a:r>
            <a:b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</a:br>
            <a:r>
              <a:rPr lang="en-US" sz="3600" b="1" i="0" dirty="0">
                <a:solidFill>
                  <a:srgbClr val="C00000"/>
                </a:solidFill>
                <a:effectLst/>
                <a:latin typeface="Abadi" panose="020B0604020104020204" pitchFamily="34" charset="0"/>
              </a:rPr>
              <a:t>you did not do for me.’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Abadi" panose="020B0604020104020204" pitchFamily="34" charset="0"/>
              <a:sym typeface="Gill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9D965-845B-4DD1-9FFA-3317AA83D16F}"/>
              </a:ext>
            </a:extLst>
          </p:cNvPr>
          <p:cNvSpPr txBox="1"/>
          <p:nvPr/>
        </p:nvSpPr>
        <p:spPr>
          <a:xfrm>
            <a:off x="2593620" y="9479592"/>
            <a:ext cx="16819054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7030A0"/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“AND THESE WILL GO OFF TO ETERNAL PUNISHMENT,</a:t>
            </a:r>
            <a:br>
              <a:rPr lang="en-US" sz="4000" b="1" dirty="0">
                <a:solidFill>
                  <a:srgbClr val="7030A0"/>
                </a:solidFill>
                <a:highlight>
                  <a:srgbClr val="C0C0C0"/>
                </a:highlight>
                <a:latin typeface="Abadi" panose="020B0604020104020204" pitchFamily="34" charset="0"/>
              </a:rPr>
            </a:br>
            <a:r>
              <a:rPr lang="en-US" sz="4000" b="1" i="0" dirty="0">
                <a:solidFill>
                  <a:srgbClr val="7030A0"/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BUT THE RIGHTEOUS TO ETERNAL LIFE."</a:t>
            </a:r>
            <a:endParaRPr lang="en-GB" sz="4000" b="1" dirty="0">
              <a:solidFill>
                <a:srgbClr val="7030A0"/>
              </a:solidFill>
              <a:highlight>
                <a:srgbClr val="C0C0C0"/>
              </a:highlight>
              <a:latin typeface="Abadi" panose="020B06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9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9"/>
    </mc:Choice>
    <mc:Fallback xmlns="">
      <p:transition spd="slow" advTm="37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52CB9D-D759-43BE-8786-FF80AA7032E1}"/>
              </a:ext>
            </a:extLst>
          </p:cNvPr>
          <p:cNvSpPr txBox="1"/>
          <p:nvPr/>
        </p:nvSpPr>
        <p:spPr>
          <a:xfrm>
            <a:off x="5600700" y="2920136"/>
            <a:ext cx="977053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badi" panose="020B0604020104020204" pitchFamily="34" charset="0"/>
              </a:rPr>
              <a:t>GOATS OR SHEEPS??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E0194-CE5F-428E-883E-AC1730411C84}"/>
              </a:ext>
            </a:extLst>
          </p:cNvPr>
          <p:cNvSpPr txBox="1"/>
          <p:nvPr/>
        </p:nvSpPr>
        <p:spPr>
          <a:xfrm>
            <a:off x="461432" y="261170"/>
            <a:ext cx="13991166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WHAT IS JESUS TELLING US THROUGH THE GOSPEL?</a:t>
            </a:r>
            <a:endParaRPr lang="en-GB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A88F25-4290-4ABD-B49D-776D38E6A6BB}"/>
              </a:ext>
            </a:extLst>
          </p:cNvPr>
          <p:cNvSpPr txBox="1"/>
          <p:nvPr/>
        </p:nvSpPr>
        <p:spPr>
          <a:xfrm>
            <a:off x="1127742" y="1408766"/>
            <a:ext cx="18186400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Abadi" panose="020B0604020104020204" pitchFamily="34" charset="0"/>
              </a:rPr>
              <a:t>JESUS IS REVEALING TO US, </a:t>
            </a:r>
          </a:p>
          <a:p>
            <a:pPr algn="ctr"/>
            <a:r>
              <a:rPr lang="en-GB" sz="4800" b="1" dirty="0">
                <a:solidFill>
                  <a:srgbClr val="002060"/>
                </a:solidFill>
                <a:latin typeface="Abadi" panose="020B0604020104020204" pitchFamily="34" charset="0"/>
              </a:rPr>
              <a:t>HOW HE IS GOING TO JUDGE EACH OF US IN HIS SECOND COMING.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2B7927-8D22-48A2-BB32-19E2D7519525}"/>
              </a:ext>
            </a:extLst>
          </p:cNvPr>
          <p:cNvSpPr txBox="1"/>
          <p:nvPr/>
        </p:nvSpPr>
        <p:spPr>
          <a:xfrm>
            <a:off x="-749300" y="8132744"/>
            <a:ext cx="11235266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800" b="1" dirty="0"/>
              <a:t>WHAT IS OUR CHOICE?</a:t>
            </a:r>
          </a:p>
          <a:p>
            <a:pPr algn="ctr"/>
            <a:r>
              <a:rPr lang="en-GB" sz="4800" b="1" dirty="0">
                <a:solidFill>
                  <a:srgbClr val="75977B"/>
                </a:solidFill>
                <a:latin typeface="Abadi" panose="020B0604020104020204" pitchFamily="34" charset="0"/>
              </a:rPr>
              <a:t>RIGHT OR LEFT?</a:t>
            </a:r>
          </a:p>
          <a:p>
            <a:pPr algn="ctr"/>
            <a:r>
              <a:rPr lang="en-GB" sz="4800" b="1" dirty="0">
                <a:solidFill>
                  <a:srgbClr val="C00000"/>
                </a:solidFill>
              </a:rPr>
              <a:t>SHEEPS OR GOATS?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2180A6-DE45-4A23-9A31-0F95E1F75A7B}"/>
              </a:ext>
            </a:extLst>
          </p:cNvPr>
          <p:cNvSpPr txBox="1"/>
          <p:nvPr/>
        </p:nvSpPr>
        <p:spPr>
          <a:xfrm>
            <a:off x="8834965" y="8625187"/>
            <a:ext cx="11235266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GB" sz="4000" b="1" dirty="0">
              <a:solidFill>
                <a:srgbClr val="C00000"/>
              </a:solidFill>
            </a:endParaRPr>
          </a:p>
          <a:p>
            <a:r>
              <a:rPr lang="en-GB" sz="4000" b="1" dirty="0">
                <a:solidFill>
                  <a:srgbClr val="00B050"/>
                </a:solidFill>
                <a:latin typeface="Abadi" panose="020B0604020104020204" pitchFamily="34" charset="0"/>
              </a:rPr>
              <a:t>DEFINITLEY RIGHT!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C254F1-8B47-4279-BB9A-831C090D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6480" y="7979248"/>
            <a:ext cx="2406774" cy="25274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608059-7A5F-4E50-8C5E-32009990A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466" y="3371850"/>
            <a:ext cx="2790825" cy="4229100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0ED7C988-9522-44BD-ACF6-314E16FE2E94}"/>
              </a:ext>
            </a:extLst>
          </p:cNvPr>
          <p:cNvSpPr/>
          <p:nvPr/>
        </p:nvSpPr>
        <p:spPr>
          <a:xfrm>
            <a:off x="5127126" y="4052205"/>
            <a:ext cx="11354921" cy="3216265"/>
          </a:xfrm>
          <a:prstGeom prst="wedgeRectCallout">
            <a:avLst>
              <a:gd name="adj1" fmla="val -61088"/>
              <a:gd name="adj2" fmla="val -1787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808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Abadi" panose="020B0604020104020204" pitchFamily="34" charset="0"/>
                <a:sym typeface="Gill Sans"/>
              </a:rPr>
              <a:t>HAVE YOU NOTICED SHEEPS OR GOATS?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808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Abadi" panose="020B0604020104020204" pitchFamily="34" charset="0"/>
              <a:sym typeface="Gill Sans"/>
            </a:endParaRPr>
          </a:p>
          <a:p>
            <a: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  <a:t>GOATS ARE STUBBORN, </a:t>
            </a:r>
          </a:p>
          <a:p>
            <a: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  <a:t>WHO EXPLORE BY THEMSELVES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808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Abadi" panose="020B0604020104020204" pitchFamily="34" charset="0"/>
              <a:sym typeface="Gill Sans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808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Abadi" panose="020B0604020104020204" pitchFamily="34" charset="0"/>
              <a:sym typeface="Gill Sa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EE0F4E-4CC8-4871-8229-D685AA886DF9}"/>
              </a:ext>
            </a:extLst>
          </p:cNvPr>
          <p:cNvSpPr txBox="1"/>
          <p:nvPr/>
        </p:nvSpPr>
        <p:spPr>
          <a:xfrm>
            <a:off x="11808800" y="4501451"/>
            <a:ext cx="5029961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GB" sz="3600" b="1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  <a:t>SHEEPS ARE GENTLE</a:t>
            </a:r>
          </a:p>
          <a:p>
            <a: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  <a:t>CALM AND PEACEFUL.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45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079">
        <p:fade/>
      </p:transition>
    </mc:Choice>
    <mc:Fallback xmlns="">
      <p:transition spd="med" advTm="440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  <p:bldP spid="3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86E253-D77E-4452-BA20-234CB19504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1400" y="1015775"/>
            <a:ext cx="16583378" cy="726918"/>
          </a:xfrm>
        </p:spPr>
        <p:txBody>
          <a:bodyPr/>
          <a:lstStyle/>
          <a:p>
            <a:r>
              <a:rPr lang="en-US" dirty="0"/>
              <a:t>HOW TO QUALIFY</a:t>
            </a:r>
          </a:p>
          <a:p>
            <a:r>
              <a:rPr lang="en-US" dirty="0"/>
              <a:t> ‘</a:t>
            </a:r>
            <a:r>
              <a:rPr lang="en-US" u="sng" dirty="0"/>
              <a:t>TO BE THE SHEEP ON THE RIGHT’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0F1D54-617D-473E-A142-6C32A4D4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87" y="9832875"/>
            <a:ext cx="16824960" cy="1139925"/>
          </a:xfrm>
        </p:spPr>
        <p:txBody>
          <a:bodyPr/>
          <a:lstStyle/>
          <a:p>
            <a:r>
              <a:rPr lang="en-US" dirty="0"/>
              <a:t>BE THE ONE AMONG THE RIGHT!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3E476-BC1A-4968-8E52-8B4C61F8CCA0}"/>
              </a:ext>
            </a:extLst>
          </p:cNvPr>
          <p:cNvSpPr txBox="1"/>
          <p:nvPr/>
        </p:nvSpPr>
        <p:spPr>
          <a:xfrm>
            <a:off x="2506979" y="3885205"/>
            <a:ext cx="18829866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10000"/>
                  </a:schemeClr>
                </a:solidFill>
              </a:rPr>
              <a:t>RECOGNIZE THE VOICE OF THE SHEPHERD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89ED29-6B6C-4292-9E7D-E8CB868B7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0243" y="418093"/>
            <a:ext cx="1814605" cy="1905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C383AF-9D49-4C60-92DF-12F9CCFEBF3F}"/>
              </a:ext>
            </a:extLst>
          </p:cNvPr>
          <p:cNvSpPr txBox="1"/>
          <p:nvPr/>
        </p:nvSpPr>
        <p:spPr>
          <a:xfrm>
            <a:off x="2506979" y="3064924"/>
            <a:ext cx="18829866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10000"/>
                  </a:schemeClr>
                </a:solidFill>
              </a:rPr>
              <a:t>FOLLOW THE  SHEPHERD-JESUS , CLOSELY.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BBCF0-259B-4A63-A0C2-EF5A4B691C55}"/>
              </a:ext>
            </a:extLst>
          </p:cNvPr>
          <p:cNvSpPr txBox="1"/>
          <p:nvPr/>
        </p:nvSpPr>
        <p:spPr>
          <a:xfrm>
            <a:off x="3845008" y="5901490"/>
            <a:ext cx="18829866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10000"/>
                  </a:schemeClr>
                </a:solidFill>
              </a:rPr>
              <a:t>WHATEVER YOU DO, WORK AT IT WITH ALL YOUR HEART, </a:t>
            </a:r>
          </a:p>
          <a:p>
            <a:pPr algn="ctr"/>
            <a:r>
              <a:rPr lang="en-US" sz="4000" b="1" dirty="0">
                <a:solidFill>
                  <a:schemeClr val="accent6">
                    <a:lumMod val="10000"/>
                  </a:schemeClr>
                </a:solidFill>
              </a:rPr>
              <a:t>AS WORKING FOR  LORD, THE SHEPHERD</a:t>
            </a:r>
            <a:endParaRPr lang="en-GB" sz="40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17379F-FCB2-405F-A1E2-8CA902E085B6}"/>
              </a:ext>
            </a:extLst>
          </p:cNvPr>
          <p:cNvSpPr/>
          <p:nvPr/>
        </p:nvSpPr>
        <p:spPr>
          <a:xfrm>
            <a:off x="6496887" y="3180208"/>
            <a:ext cx="389467" cy="47731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cap="flat">
            <a:noFill/>
            <a:prstDash val="solid"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9F67A2-46FE-4B8E-AE40-7CF4B71CEC95}"/>
              </a:ext>
            </a:extLst>
          </p:cNvPr>
          <p:cNvSpPr/>
          <p:nvPr/>
        </p:nvSpPr>
        <p:spPr>
          <a:xfrm>
            <a:off x="6496887" y="3966842"/>
            <a:ext cx="389467" cy="47731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cap="flat">
            <a:noFill/>
            <a:prstDash val="solid"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8757F2-208B-4BF8-8DFE-E44759AF6586}"/>
              </a:ext>
            </a:extLst>
          </p:cNvPr>
          <p:cNvSpPr txBox="1"/>
          <p:nvPr/>
        </p:nvSpPr>
        <p:spPr>
          <a:xfrm>
            <a:off x="6496887" y="4758498"/>
            <a:ext cx="13767648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10000"/>
                  </a:schemeClr>
                </a:solidFill>
              </a:rPr>
              <a:t>OBEY AND SERVE THE SHEPHERD AS HE IS REVEALING , ACCORDING TO HIS DESIRE.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DFCA3C-8E61-4820-9AB3-DE059A526E39}"/>
              </a:ext>
            </a:extLst>
          </p:cNvPr>
          <p:cNvSpPr/>
          <p:nvPr/>
        </p:nvSpPr>
        <p:spPr>
          <a:xfrm>
            <a:off x="6484741" y="4798162"/>
            <a:ext cx="389467" cy="47731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cap="flat">
            <a:noFill/>
            <a:prstDash val="solid"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09F6FFD-9831-494C-9910-3BD13F29F7F5}"/>
              </a:ext>
            </a:extLst>
          </p:cNvPr>
          <p:cNvSpPr/>
          <p:nvPr/>
        </p:nvSpPr>
        <p:spPr>
          <a:xfrm>
            <a:off x="6496886" y="6023486"/>
            <a:ext cx="389467" cy="47731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cap="flat">
            <a:noFill/>
            <a:prstDash val="solid"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5E0B30-ADBC-456A-A3BE-57692EA32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27" y="3407448"/>
            <a:ext cx="5488200" cy="4637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34BF0-B4FD-4D1D-8F7F-288267B01E70}"/>
              </a:ext>
            </a:extLst>
          </p:cNvPr>
          <p:cNvSpPr txBox="1"/>
          <p:nvPr/>
        </p:nvSpPr>
        <p:spPr>
          <a:xfrm>
            <a:off x="4762500" y="7561465"/>
            <a:ext cx="10659533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C00000"/>
                </a:solidFill>
                <a:highlight>
                  <a:srgbClr val="C0C0C0"/>
                </a:highlight>
                <a:latin typeface="Comic Sans MS" panose="030F0702030302020204" pitchFamily="66" charset="0"/>
              </a:rPr>
              <a:t>'WHATEVER YOU DO FOR ONE OF THE LEAST BROTHERS OF MINE, YOU DID FOR ME.'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4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07"/>
    </mc:Choice>
    <mc:Fallback xmlns="">
      <p:transition spd="slow" advTm="58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0" grpId="0" animBg="1"/>
      <p:bldP spid="11" grpId="0" animBg="1"/>
      <p:bldP spid="15" grpId="0" animBg="1"/>
      <p:bldP spid="1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7DBBF1-CFC1-4F2F-88A1-F4AEE0AB7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3832" y="3642361"/>
            <a:ext cx="5156654" cy="520553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13837B-D444-426A-9B6D-72583B52BC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7576" y="1527811"/>
            <a:ext cx="16583378" cy="726918"/>
          </a:xfrm>
        </p:spPr>
        <p:txBody>
          <a:bodyPr/>
          <a:lstStyle/>
          <a:p>
            <a:r>
              <a:rPr lang="en-GB" sz="8800" dirty="0"/>
              <a:t>The lord IS OUR SHEPHERD</a:t>
            </a:r>
          </a:p>
          <a:p>
            <a:r>
              <a:rPr lang="en-GB" sz="8800" dirty="0"/>
              <a:t>JESUS IS OUR KING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C0586A-FAF1-4361-8603-029A8A75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576" y="2580354"/>
            <a:ext cx="16824960" cy="1139925"/>
          </a:xfrm>
        </p:spPr>
        <p:txBody>
          <a:bodyPr/>
          <a:lstStyle/>
          <a:p>
            <a:r>
              <a:rPr lang="en-GB" sz="8000" dirty="0"/>
              <a:t>LET US FOLLOW HIM CLOSELY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A4497-E6E1-42FA-856A-85503EC9BD5D}"/>
              </a:ext>
            </a:extLst>
          </p:cNvPr>
          <p:cNvSpPr txBox="1"/>
          <p:nvPr/>
        </p:nvSpPr>
        <p:spPr>
          <a:xfrm>
            <a:off x="81031" y="5521141"/>
            <a:ext cx="14786771" cy="2800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SERVE  THE ONE, WHOM HE WISHES TO BE SERVED.</a:t>
            </a:r>
          </a:p>
          <a:p>
            <a:endParaRPr lang="en-US" sz="44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4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SEE JESUS IN THE LEAST OF HIS OWN.</a:t>
            </a:r>
            <a:endParaRPr lang="en-GB" sz="4400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4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F8EAD-2BCE-4F55-82EA-55822738DB58}"/>
              </a:ext>
            </a:extLst>
          </p:cNvPr>
          <p:cNvSpPr txBox="1"/>
          <p:nvPr/>
        </p:nvSpPr>
        <p:spPr>
          <a:xfrm>
            <a:off x="0" y="4425942"/>
            <a:ext cx="13732933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THE GRACE </a:t>
            </a:r>
            <a:r>
              <a:rPr lang="en-US" sz="4000" b="1" dirty="0">
                <a:solidFill>
                  <a:srgbClr val="69136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REVEAL AND ACCOMPLISH HIS WILL.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4C3EF-9620-4BCC-B5A5-CE236E779262}"/>
              </a:ext>
            </a:extLst>
          </p:cNvPr>
          <p:cNvSpPr txBox="1"/>
          <p:nvPr/>
        </p:nvSpPr>
        <p:spPr>
          <a:xfrm>
            <a:off x="-30565" y="8167716"/>
            <a:ext cx="19507199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 that when Jesus comes in his glory, </a:t>
            </a:r>
          </a:p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He sees us as </a:t>
            </a: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HIS SHEEP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who is </a:t>
            </a:r>
            <a:r>
              <a:rPr lang="en-US" sz="4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ALWAYS FOLLOWING THE SHEPHERD JESUS, GENTLE ,HUMBLE AND OBEDIENT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4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ALWAYS CALM AND AT PEACE 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NOT AS GOATS who always try to be stubborn and exploring in its own pleasure.</a:t>
            </a:r>
            <a:endParaRPr lang="en-GB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C4318C-BC72-4108-92E8-6E2B89A90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1" y="140179"/>
            <a:ext cx="3209925" cy="4229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1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90"/>
    </mc:Choice>
    <mc:Fallback xmlns="">
      <p:transition spd="slow" advTm="55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7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13837B-D444-426A-9B6D-72583B52BC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444" y="1369612"/>
            <a:ext cx="17875956" cy="726918"/>
          </a:xfrm>
        </p:spPr>
        <p:txBody>
          <a:bodyPr/>
          <a:lstStyle/>
          <a:p>
            <a:pPr algn="l"/>
            <a:r>
              <a:rPr lang="en-GB" sz="6600" dirty="0"/>
              <a:t>when we get up each day,</a:t>
            </a:r>
          </a:p>
          <a:p>
            <a:pPr algn="l"/>
            <a:r>
              <a:rPr lang="en-GB" sz="6600" dirty="0"/>
              <a:t> let us pray to our king and shepherd Jesus,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DE682A-F227-48CD-8187-040FF3270C2B}"/>
              </a:ext>
            </a:extLst>
          </p:cNvPr>
          <p:cNvSpPr txBox="1"/>
          <p:nvPr/>
        </p:nvSpPr>
        <p:spPr>
          <a:xfrm>
            <a:off x="2434166" y="3040503"/>
            <a:ext cx="14482233" cy="7478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6000" b="1" dirty="0">
                <a:latin typeface="Abadi" panose="020B0604020104020204" pitchFamily="34" charset="0"/>
              </a:rPr>
              <a:t>Dear Jesus, you are my king and the ruler of my life, my shepherd. Tend me today so that I follow only you the whole day ;in all I do and say; so that I may not miss the least of anyone that are yours who requires your love and service to be flowed through me. </a:t>
            </a:r>
          </a:p>
          <a:p>
            <a:pPr algn="ctr"/>
            <a:r>
              <a:rPr lang="en-GB" sz="6000" b="1" dirty="0">
                <a:latin typeface="Abadi" panose="020B0604020104020204" pitchFamily="34" charset="0"/>
              </a:rPr>
              <a:t>Let your name be magnified through my life.</a:t>
            </a:r>
          </a:p>
          <a:p>
            <a:pPr algn="ctr"/>
            <a:r>
              <a:rPr lang="en-GB" sz="6000" b="1" dirty="0">
                <a:latin typeface="Abadi" panose="020B0604020104020204" pitchFamily="34" charset="0"/>
              </a:rPr>
              <a:t> In Jesus’ name we pray, Amen.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4C762-8B85-4A85-8C27-562951C2B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667" y="85107"/>
            <a:ext cx="1443419" cy="1650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4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67"/>
    </mc:Choice>
    <mc:Fallback xmlns="">
      <p:transition spd="slow" advTm="51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5BF45-5014-4718-8DD7-AC0C6A8C9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2835" y="1080073"/>
            <a:ext cx="16583378" cy="726918"/>
          </a:xfrm>
        </p:spPr>
        <p:txBody>
          <a:bodyPr/>
          <a:lstStyle/>
          <a:p>
            <a:r>
              <a:rPr lang="en-US" dirty="0"/>
              <a:t>VERSE FOR THE WEEK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6F6240-DFB8-4642-B6FB-247F71B2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375" y="3671002"/>
            <a:ext cx="16824960" cy="1139925"/>
          </a:xfrm>
        </p:spPr>
        <p:txBody>
          <a:bodyPr/>
          <a:lstStyle/>
          <a:p>
            <a:r>
              <a:rPr lang="en-US" b="0" i="0" dirty="0">
                <a:solidFill>
                  <a:srgbClr val="363936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1" i="0" dirty="0">
                <a:solidFill>
                  <a:srgbClr val="363936"/>
                </a:solidFill>
                <a:effectLst/>
                <a:latin typeface="Roboto" panose="02000000000000000000" pitchFamily="2" charset="0"/>
              </a:rPr>
              <a:t>The Lord is my shepherd; </a:t>
            </a:r>
            <a:br>
              <a:rPr lang="en-US" b="1" i="0" dirty="0">
                <a:solidFill>
                  <a:srgbClr val="363936"/>
                </a:solidFill>
                <a:effectLst/>
                <a:latin typeface="Roboto" panose="02000000000000000000" pitchFamily="2" charset="0"/>
              </a:rPr>
            </a:br>
            <a:r>
              <a:rPr lang="en-US" b="1" i="0" dirty="0">
                <a:solidFill>
                  <a:srgbClr val="363936"/>
                </a:solidFill>
                <a:effectLst/>
                <a:latin typeface="Roboto" panose="02000000000000000000" pitchFamily="2" charset="0"/>
              </a:rPr>
              <a:t>there is nothing I shall want.</a:t>
            </a:r>
            <a:br>
              <a:rPr lang="en-US" b="1" i="0" dirty="0">
                <a:solidFill>
                  <a:srgbClr val="363936"/>
                </a:solidFill>
                <a:effectLst/>
                <a:latin typeface="Roboto" panose="02000000000000000000" pitchFamily="2" charset="0"/>
              </a:rPr>
            </a:br>
            <a:r>
              <a:rPr lang="en-US" b="1" i="0" dirty="0">
                <a:solidFill>
                  <a:srgbClr val="363936"/>
                </a:solidFill>
                <a:effectLst/>
                <a:latin typeface="Roboto" panose="02000000000000000000" pitchFamily="2" charset="0"/>
              </a:rPr>
              <a:t>-PSALMS 23:1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25F9E-72AA-4CC9-A175-0B43484FB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933" y="5828610"/>
            <a:ext cx="3878263" cy="49605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35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31"/>
    </mc:Choice>
    <mc:Fallback xmlns="">
      <p:transition spd="slow" advTm="28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955193-0129-4A43-AFC6-8087895047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1911" y="1443532"/>
            <a:ext cx="16583378" cy="726918"/>
          </a:xfrm>
        </p:spPr>
        <p:txBody>
          <a:bodyPr/>
          <a:lstStyle/>
          <a:p>
            <a:r>
              <a:rPr lang="en-US" dirty="0"/>
              <a:t>THANK YOU AND GOD BLESS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69F36-8FEC-4E94-A4A4-D4B07B7E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19" y="2654713"/>
            <a:ext cx="16824960" cy="1139925"/>
          </a:xfrm>
        </p:spPr>
        <p:txBody>
          <a:bodyPr/>
          <a:lstStyle/>
          <a:p>
            <a:r>
              <a:rPr lang="en-US" sz="4800" dirty="0"/>
              <a:t>KEEP LITTLE EVANGELIST IN YOUR SPECIAL PRAYERS</a:t>
            </a:r>
            <a:endParaRPr lang="en-GB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290A3-E2AF-427A-8042-D94E1F66B430}"/>
              </a:ext>
            </a:extLst>
          </p:cNvPr>
          <p:cNvSpPr txBox="1"/>
          <p:nvPr/>
        </p:nvSpPr>
        <p:spPr>
          <a:xfrm>
            <a:off x="6383867" y="6297028"/>
            <a:ext cx="119210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Abadi" panose="020B0604020104020204" pitchFamily="34" charset="0"/>
              </a:rPr>
              <a:t>FOR MORE IDEAS PLEASE VISIT: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solidFill>
                <a:srgbClr val="002060"/>
              </a:solidFill>
              <a:latin typeface="Abadi" panose="020B0604020104020204" pitchFamily="34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Abadi" panose="020B0604020104020204" pitchFamily="34" charset="0"/>
              </a:rPr>
              <a:t>WEBSITE: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sz="3200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http://littleevangelist.com/childrens_liturgy.php</a:t>
            </a:r>
            <a:endParaRPr lang="en-GB" sz="3200" b="1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</a:endParaRPr>
          </a:p>
          <a:p>
            <a:endParaRPr lang="en-US" sz="3200" b="1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Abadi" panose="020B0604020104020204" pitchFamily="34" charset="0"/>
              </a:rPr>
              <a:t>YOUTUBE CHANNEL: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https://www.youtube.com/channel/UCndM2GK0dnpWg5ECUscdDcA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8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6"/>
    </mc:Choice>
    <mc:Fallback xmlns="">
      <p:transition spd="slow" advTm="11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3F74DB-4483-4190-A224-68A6872110BD}"/>
              </a:ext>
            </a:extLst>
          </p:cNvPr>
          <p:cNvSpPr txBox="1"/>
          <p:nvPr/>
        </p:nvSpPr>
        <p:spPr>
          <a:xfrm>
            <a:off x="736599" y="520469"/>
            <a:ext cx="1557020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2">
                    <a:lumMod val="10000"/>
                  </a:schemeClr>
                </a:solidFill>
                <a:latin typeface="Abadi" panose="020B0604020104020204" pitchFamily="34" charset="0"/>
              </a:rPr>
              <a:t>LAST TWO SUNDAYS JESUS WAS TELLING TO HIS DISCIPLES ABOUT 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21A32-33FE-4EAF-AF39-3F8A165FA425}"/>
              </a:ext>
            </a:extLst>
          </p:cNvPr>
          <p:cNvSpPr txBox="1"/>
          <p:nvPr/>
        </p:nvSpPr>
        <p:spPr>
          <a:xfrm>
            <a:off x="-403440" y="1413776"/>
            <a:ext cx="19566468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WHAT THE KINGDOM OF HEAVEN IS LIKE 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  <a:latin typeface="Abadi" panose="020B0604020104020204" pitchFamily="34" charset="0"/>
              </a:rPr>
              <a:t>DURING THE TIME OF HIS SECOND COMING</a:t>
            </a:r>
            <a:endParaRPr lang="en-GB" sz="40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42185F-6E4B-44FF-8A21-A60888052A84}"/>
              </a:ext>
            </a:extLst>
          </p:cNvPr>
          <p:cNvSpPr txBox="1"/>
          <p:nvPr/>
        </p:nvSpPr>
        <p:spPr>
          <a:xfrm>
            <a:off x="4343401" y="2867363"/>
            <a:ext cx="9770532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030A0"/>
                </a:solidFill>
              </a:rPr>
              <a:t>AND  HOW WE MUST PREPARE.</a:t>
            </a:r>
            <a:endParaRPr lang="en-GB" sz="44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6DE72-3C6C-4FBC-97BE-9B800A50C96F}"/>
              </a:ext>
            </a:extLst>
          </p:cNvPr>
          <p:cNvSpPr txBox="1"/>
          <p:nvPr/>
        </p:nvSpPr>
        <p:spPr>
          <a:xfrm>
            <a:off x="812799" y="3889326"/>
            <a:ext cx="19354799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* BY STAYING AWAKE. </a:t>
            </a:r>
          </a:p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           </a:t>
            </a:r>
          </a:p>
          <a:p>
            <a:endParaRPr lang="en-GB" sz="36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   AND </a:t>
            </a:r>
          </a:p>
          <a:p>
            <a:endParaRPr lang="en-GB" sz="36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* NOT WASTING THE TIME OR THE GIFTS THAT GOD HAS ENTRUSTED US </a:t>
            </a:r>
          </a:p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   TO GATHER EVERYONE TO HIS LOVE.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AEF7CE-3330-4D2E-8272-A62AF4FF2DA6}"/>
              </a:ext>
            </a:extLst>
          </p:cNvPr>
          <p:cNvSpPr txBox="1"/>
          <p:nvPr/>
        </p:nvSpPr>
        <p:spPr>
          <a:xfrm>
            <a:off x="2201335" y="8202119"/>
            <a:ext cx="17305865" cy="2123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C00000"/>
                </a:solidFill>
                <a:latin typeface="Abadi" panose="020B0604020104020204" pitchFamily="34" charset="0"/>
              </a:rPr>
              <a:t>TODAY IN THE GOSPEL JESUS IS MAKING HIS DISCIPLES UNDERSTAND ABOUT HIS SECOND COMING AND </a:t>
            </a:r>
          </a:p>
          <a:p>
            <a:pPr algn="ctr"/>
            <a:r>
              <a:rPr lang="en-GB" sz="4400" b="1" dirty="0">
                <a:solidFill>
                  <a:srgbClr val="C00000"/>
                </a:solidFill>
                <a:latin typeface="Abadi" panose="020B0604020104020204" pitchFamily="34" charset="0"/>
              </a:rPr>
              <a:t>WHAT HE IS GOING TO DO WHEN HE COMES.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2DD1E0-D165-46C5-826A-DE310BB86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050" y="3862357"/>
            <a:ext cx="2630302" cy="1972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21EC44-CE9C-4B7D-A4D0-445BD8B2E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4950" y="5112025"/>
            <a:ext cx="3180078" cy="2103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Jesus Christ coming with bright light and shine around him while angels welcoming by praying and singing religious Christian drawing art picture free download">
            <a:extLst>
              <a:ext uri="{FF2B5EF4-FFF2-40B4-BE49-F238E27FC236}">
                <a16:creationId xmlns:a16="http://schemas.microsoft.com/office/drawing/2014/main" id="{63BAAB7F-DD44-4315-BDAA-BDE3CB37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8202119"/>
            <a:ext cx="2082800" cy="24187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17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611">
        <p:fade/>
      </p:transition>
    </mc:Choice>
    <mc:Fallback xmlns="">
      <p:transition spd="med" advTm="496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9EE9D049-DB12-4328-A25D-5FFF18A6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311" y="957944"/>
            <a:ext cx="8745119" cy="1747159"/>
          </a:xfrm>
        </p:spPr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0C53E-4C8E-4A7B-A2B9-82784DD01C30}"/>
              </a:ext>
            </a:extLst>
          </p:cNvPr>
          <p:cNvSpPr txBox="1"/>
          <p:nvPr/>
        </p:nvSpPr>
        <p:spPr>
          <a:xfrm>
            <a:off x="1710266" y="724251"/>
            <a:ext cx="17543892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5400" b="1" i="0" dirty="0">
                <a:solidFill>
                  <a:schemeClr val="bg2">
                    <a:lumMod val="10000"/>
                  </a:schemeClr>
                </a:solidFill>
                <a:effectLst/>
                <a:latin typeface="Abadi" panose="020B0604020104020204" pitchFamily="34" charset="0"/>
              </a:rPr>
              <a:t>Jesus said to his disciples: "When the Son of Man comes,</a:t>
            </a:r>
            <a:endParaRPr lang="en-GB" sz="5400" b="1" dirty="0">
              <a:solidFill>
                <a:schemeClr val="bg2">
                  <a:lumMod val="1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C7EE-8757-4AE5-8A3E-59E4AE39A878}"/>
              </a:ext>
            </a:extLst>
          </p:cNvPr>
          <p:cNvSpPr txBox="1"/>
          <p:nvPr/>
        </p:nvSpPr>
        <p:spPr>
          <a:xfrm>
            <a:off x="-339575" y="3033973"/>
            <a:ext cx="12599006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48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He comes in his glory, and </a:t>
            </a:r>
          </a:p>
          <a:p>
            <a:pPr algn="ctr"/>
            <a:r>
              <a:rPr lang="en-US" sz="48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all the angels with him,</a:t>
            </a:r>
          </a:p>
          <a:p>
            <a:pPr algn="ctr"/>
            <a:r>
              <a:rPr lang="en-US" sz="48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4800" b="1" dirty="0">
                <a:solidFill>
                  <a:srgbClr val="363936"/>
                </a:solidFill>
                <a:latin typeface="Abadi" panose="020B0604020104020204" pitchFamily="34" charset="0"/>
              </a:rPr>
              <a:t>H</a:t>
            </a:r>
            <a:r>
              <a:rPr lang="en-US" sz="48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e will sit upon his glorious throne,</a:t>
            </a:r>
            <a:endParaRPr lang="en-GB" sz="4800" b="1" dirty="0">
              <a:latin typeface="Abadi" panose="020B06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6AE0B-40B8-4559-BA6E-998CC8B008D4}"/>
              </a:ext>
            </a:extLst>
          </p:cNvPr>
          <p:cNvSpPr txBox="1"/>
          <p:nvPr/>
        </p:nvSpPr>
        <p:spPr>
          <a:xfrm>
            <a:off x="1061962" y="7111542"/>
            <a:ext cx="9795932" cy="3231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48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All the nations will be assembled before </a:t>
            </a:r>
            <a:r>
              <a:rPr lang="en-US" sz="4800" b="1" dirty="0">
                <a:solidFill>
                  <a:srgbClr val="363936"/>
                </a:solidFill>
                <a:latin typeface="Abadi" panose="020B0604020104020204" pitchFamily="34" charset="0"/>
              </a:rPr>
              <a:t>H</a:t>
            </a:r>
            <a:r>
              <a:rPr lang="en-US" sz="48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im.</a:t>
            </a:r>
          </a:p>
          <a:p>
            <a:pPr algn="ctr"/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JESUS THE KING.</a:t>
            </a:r>
            <a:br>
              <a:rPr lang="en-US" sz="5400" b="1" dirty="0">
                <a:latin typeface="Abadi" panose="020B0604020104020204" pitchFamily="34" charset="0"/>
              </a:rPr>
            </a:br>
            <a:endParaRPr lang="en-GB" sz="5400" b="1" dirty="0"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64F62-9D16-4065-A390-83976F510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429" y="6686728"/>
            <a:ext cx="6337904" cy="3250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1CA362-BA31-47F3-8BF6-8455DC8BD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429" y="2705103"/>
            <a:ext cx="6172439" cy="462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1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002">
        <p:fade/>
      </p:transition>
    </mc:Choice>
    <mc:Fallback xmlns="">
      <p:transition spd="med" advTm="230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1FB61F-E399-4C7C-B8AE-54699DDCEB08}"/>
              </a:ext>
            </a:extLst>
          </p:cNvPr>
          <p:cNvSpPr txBox="1"/>
          <p:nvPr/>
        </p:nvSpPr>
        <p:spPr>
          <a:xfrm>
            <a:off x="1761065" y="483738"/>
            <a:ext cx="15223067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363936"/>
                </a:solidFill>
                <a:latin typeface="Abadi" panose="020B0604020104020204" pitchFamily="34" charset="0"/>
              </a:rPr>
              <a:t>H</a:t>
            </a:r>
            <a:r>
              <a:rPr lang="en-US" sz="48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e will separate them one from another, </a:t>
            </a:r>
          </a:p>
          <a:p>
            <a:pPr algn="ctr"/>
            <a:r>
              <a:rPr lang="en-US" sz="48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as a shepherd separates the sheep from the goats.</a:t>
            </a:r>
            <a:endParaRPr lang="en-GB" sz="4800" b="1" dirty="0">
              <a:latin typeface="Abadi" panose="020B06040201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F5A96F-0B0D-40BF-95B7-117335137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311" y="2259541"/>
            <a:ext cx="8604956" cy="6453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7416D5-3018-4415-B920-3E207BC21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99" y="7447256"/>
            <a:ext cx="2971953" cy="3041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43FE11-0791-4884-A9E4-1E770948E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9254" y="7915297"/>
            <a:ext cx="2406774" cy="252743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ED3DAB9-0A6D-46A2-B06A-E85CE9AF375B}"/>
              </a:ext>
            </a:extLst>
          </p:cNvPr>
          <p:cNvSpPr/>
          <p:nvPr/>
        </p:nvSpPr>
        <p:spPr>
          <a:xfrm rot="2174036">
            <a:off x="14417400" y="5846527"/>
            <a:ext cx="2387600" cy="1168400"/>
          </a:xfrm>
          <a:prstGeom prst="rightArrow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07E6F0F-5916-466D-8228-C0CD6056FBA8}"/>
              </a:ext>
            </a:extLst>
          </p:cNvPr>
          <p:cNvSpPr/>
          <p:nvPr/>
        </p:nvSpPr>
        <p:spPr>
          <a:xfrm rot="8237933">
            <a:off x="2667472" y="5784452"/>
            <a:ext cx="2387600" cy="1168400"/>
          </a:xfrm>
          <a:prstGeom prst="rightArrow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8E10A1-2ABF-4EAC-A7B6-930E1CF4BB35}"/>
              </a:ext>
            </a:extLst>
          </p:cNvPr>
          <p:cNvSpPr txBox="1"/>
          <p:nvPr/>
        </p:nvSpPr>
        <p:spPr>
          <a:xfrm>
            <a:off x="852156" y="4570316"/>
            <a:ext cx="975360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GOATS ON LEFT</a:t>
            </a:r>
            <a:endParaRPr lang="en-GB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0F5417-D6E4-407C-B4FC-17F2614B9E4D}"/>
              </a:ext>
            </a:extLst>
          </p:cNvPr>
          <p:cNvSpPr txBox="1"/>
          <p:nvPr/>
        </p:nvSpPr>
        <p:spPr>
          <a:xfrm>
            <a:off x="14499097" y="4524524"/>
            <a:ext cx="484069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SHEEPS ON RIGHT</a:t>
            </a:r>
            <a:endParaRPr lang="en-GB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8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34"/>
    </mc:Choice>
    <mc:Fallback xmlns="">
      <p:transition spd="slow" advTm="19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6AC3B0-6238-40EE-9FDF-52ACB080F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2804" y="65752"/>
            <a:ext cx="2017507" cy="2118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160DE6-88DA-4ECA-AC9D-3A270D1A62FE}"/>
              </a:ext>
            </a:extLst>
          </p:cNvPr>
          <p:cNvSpPr txBox="1"/>
          <p:nvPr/>
        </p:nvSpPr>
        <p:spPr>
          <a:xfrm>
            <a:off x="3369732" y="763936"/>
            <a:ext cx="13123334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363936"/>
                </a:solidFill>
                <a:effectLst/>
                <a:latin typeface="Comic Sans MS" panose="030F0702030302020204" pitchFamily="66" charset="0"/>
              </a:rPr>
              <a:t>Then the king will say to those on his right,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F21B9F-7FE7-4FD6-938B-D77B27A41F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198"/>
          <a:stretch/>
        </p:blipFill>
        <p:spPr>
          <a:xfrm flipH="1">
            <a:off x="13067765" y="2916979"/>
            <a:ext cx="5836354" cy="7844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85A95F-4B8B-4ADC-9175-E76D70586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81" y="2198171"/>
            <a:ext cx="3620030" cy="6599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E86111A-3273-43F5-9744-A11EF0169001}"/>
              </a:ext>
            </a:extLst>
          </p:cNvPr>
          <p:cNvSpPr/>
          <p:nvPr/>
        </p:nvSpPr>
        <p:spPr>
          <a:xfrm>
            <a:off x="4475795" y="2713779"/>
            <a:ext cx="6240872" cy="4003328"/>
          </a:xfrm>
          <a:prstGeom prst="wedgeEllipseCallout">
            <a:avLst>
              <a:gd name="adj1" fmla="val -72929"/>
              <a:gd name="adj2" fmla="val -3277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chemeClr val="accent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badi" panose="020B0604020104020204" pitchFamily="34" charset="0"/>
                <a:sym typeface="Gill Sans"/>
              </a:rPr>
              <a:t>COME, YOU WHO ARE BLESSED BY MY FATHER.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Abadi" panose="020B0604020104020204" pitchFamily="34" charset="0"/>
                <a:sym typeface="Gill Sans"/>
              </a:rPr>
              <a:t>INHERIT THE KINGDOM PREPARED FOR YOU FROM THE FOUNDATION OF THE WORLD</a:t>
            </a: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Abadi" panose="020B0604020104020204" pitchFamily="34" charset="0"/>
              <a:sym typeface="Gill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51208-7241-47E0-891B-F116965B02FC}"/>
              </a:ext>
            </a:extLst>
          </p:cNvPr>
          <p:cNvSpPr txBox="1"/>
          <p:nvPr/>
        </p:nvSpPr>
        <p:spPr>
          <a:xfrm>
            <a:off x="1227508" y="9377601"/>
            <a:ext cx="12065159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  <a:t>WHAT MADE JESUS CALL THEM TO BE BLESSED BY FATHER IN HEAVEN TO INHERIT THE KINGDOM OF HEAVEN?</a:t>
            </a:r>
            <a:endParaRPr lang="en-GB" sz="36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9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95"/>
    </mc:Choice>
    <mc:Fallback xmlns="">
      <p:transition spd="slow" advTm="29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B2D57A-8B37-40EA-B893-EADFFC625827}"/>
              </a:ext>
            </a:extLst>
          </p:cNvPr>
          <p:cNvSpPr txBox="1"/>
          <p:nvPr/>
        </p:nvSpPr>
        <p:spPr>
          <a:xfrm>
            <a:off x="5164665" y="544616"/>
            <a:ext cx="573025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BECAUSE,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2CB9D-D759-43BE-8786-FF80AA7032E1}"/>
              </a:ext>
            </a:extLst>
          </p:cNvPr>
          <p:cNvSpPr txBox="1"/>
          <p:nvPr/>
        </p:nvSpPr>
        <p:spPr>
          <a:xfrm>
            <a:off x="973667" y="1866037"/>
            <a:ext cx="9770532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badi" panose="020B0604020104020204" pitchFamily="34" charset="0"/>
              </a:rPr>
              <a:t>1. I was hungry and you gave me food,</a:t>
            </a:r>
          </a:p>
          <a:p>
            <a:r>
              <a:rPr lang="en-GB" sz="4000" b="1" dirty="0">
                <a:solidFill>
                  <a:srgbClr val="C00000"/>
                </a:solidFill>
                <a:latin typeface="Abadi" panose="020B0604020104020204" pitchFamily="34" charset="0"/>
              </a:rPr>
              <a:t>2. I was thirsty and you gave me drink</a:t>
            </a:r>
          </a:p>
          <a:p>
            <a:endParaRPr lang="en-GB" sz="40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9F1A2E-B76A-4E1C-B71D-1A4358A48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630" y="1783612"/>
            <a:ext cx="3274332" cy="2444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B5E61-7BC7-47BC-851C-F5F6F3C59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667" y="4026683"/>
            <a:ext cx="3484933" cy="2654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2E1502-4E45-43AC-B2E1-83FBE4D0F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507" y="7360530"/>
            <a:ext cx="3286125" cy="3362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D638AA-5DE7-4861-897D-43E4DD8D8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8657" y="6513493"/>
            <a:ext cx="3691996" cy="28177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3F8FF0-E0E1-4185-BAE3-BB226B04E762}"/>
              </a:ext>
            </a:extLst>
          </p:cNvPr>
          <p:cNvSpPr txBox="1"/>
          <p:nvPr/>
        </p:nvSpPr>
        <p:spPr>
          <a:xfrm>
            <a:off x="12561964" y="8441669"/>
            <a:ext cx="9770532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GB" sz="3600" b="1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endParaRPr lang="en-GB" sz="3600" b="1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r>
              <a:rPr lang="en-GB" sz="3600" b="1" dirty="0">
                <a:solidFill>
                  <a:srgbClr val="C00000"/>
                </a:solidFill>
                <a:latin typeface="Abadi" panose="020B0604020104020204" pitchFamily="34" charset="0"/>
              </a:rPr>
              <a:t>6. In prison and you visited me.</a:t>
            </a:r>
            <a:endParaRPr lang="en-GB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3EA98-2936-46A0-8789-3425C70A6008}"/>
              </a:ext>
            </a:extLst>
          </p:cNvPr>
          <p:cNvSpPr txBox="1"/>
          <p:nvPr/>
        </p:nvSpPr>
        <p:spPr>
          <a:xfrm>
            <a:off x="7782530" y="4502472"/>
            <a:ext cx="9770532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Abadi" panose="020B0604020104020204" pitchFamily="34" charset="0"/>
              </a:rPr>
              <a:t>3. A stranger and you welcomed me</a:t>
            </a:r>
          </a:p>
          <a:p>
            <a:r>
              <a:rPr lang="en-GB" sz="3600" b="1" dirty="0">
                <a:solidFill>
                  <a:srgbClr val="C00000"/>
                </a:solidFill>
                <a:latin typeface="Abadi" panose="020B0604020104020204" pitchFamily="34" charset="0"/>
              </a:rPr>
              <a:t>4. Naked and you clothed me</a:t>
            </a:r>
            <a:endParaRPr lang="en-GB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AA305D-7E6C-449A-B1DF-F9D41F4818D7}"/>
              </a:ext>
            </a:extLst>
          </p:cNvPr>
          <p:cNvSpPr txBox="1"/>
          <p:nvPr/>
        </p:nvSpPr>
        <p:spPr>
          <a:xfrm>
            <a:off x="720725" y="8718528"/>
            <a:ext cx="98806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Abadi" panose="020B0604020104020204" pitchFamily="34" charset="0"/>
              </a:rPr>
              <a:t>5. Ill and you cared for me,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D3E17E-F58C-4383-A3A8-D7BD4FB0DF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6245088" y="563804"/>
            <a:ext cx="1876904" cy="1970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9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037">
        <p:fade/>
      </p:transition>
    </mc:Choice>
    <mc:Fallback xmlns="">
      <p:transition spd="med" advTm="370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 hidden="1">
            <a:extLst>
              <a:ext uri="{FF2B5EF4-FFF2-40B4-BE49-F238E27FC236}">
                <a16:creationId xmlns:a16="http://schemas.microsoft.com/office/drawing/2014/main" id="{E54F227F-471D-4265-9982-094F0EA27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24438"/>
            <a:ext cx="8731250" cy="923925"/>
          </a:xfrm>
        </p:spPr>
        <p:txBody>
          <a:bodyPr/>
          <a:lstStyle/>
          <a:p>
            <a:r>
              <a:rPr lang="en-US" dirty="0"/>
              <a:t>Slide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62D24A-02D7-4167-9FCD-F6172D19F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198"/>
          <a:stretch/>
        </p:blipFill>
        <p:spPr>
          <a:xfrm flipH="1">
            <a:off x="13130831" y="2637142"/>
            <a:ext cx="5836354" cy="7844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EC5751-98C5-4A0A-BFFE-2D8BDEF38E5E}"/>
              </a:ext>
            </a:extLst>
          </p:cNvPr>
          <p:cNvSpPr txBox="1"/>
          <p:nvPr/>
        </p:nvSpPr>
        <p:spPr>
          <a:xfrm>
            <a:off x="9566363" y="539689"/>
            <a:ext cx="97536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3600" b="1" i="0" dirty="0">
                <a:solidFill>
                  <a:srgbClr val="363936"/>
                </a:solidFill>
                <a:effectLst/>
                <a:latin typeface="Roboto" panose="02000000000000000000" pitchFamily="2" charset="0"/>
              </a:rPr>
              <a:t>Then the righteous will answer him and say,</a:t>
            </a:r>
            <a:endParaRPr lang="en-GB" sz="3600" b="1" dirty="0">
              <a:solidFill>
                <a:schemeClr val="accent1"/>
              </a:solidFill>
              <a:latin typeface="Abadi" panose="020B0604020104020204" pitchFamily="34" charset="0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07533EC-4600-4A32-9616-0BDE9ED4FE13}"/>
              </a:ext>
            </a:extLst>
          </p:cNvPr>
          <p:cNvSpPr/>
          <p:nvPr/>
        </p:nvSpPr>
        <p:spPr>
          <a:xfrm>
            <a:off x="6648186" y="5325776"/>
            <a:ext cx="5836354" cy="4508927"/>
          </a:xfrm>
          <a:prstGeom prst="wedgeRectCallout">
            <a:avLst>
              <a:gd name="adj1" fmla="val 77005"/>
              <a:gd name="adj2" fmla="val -58479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i="0" dirty="0">
                <a:solidFill>
                  <a:srgbClr val="C00000"/>
                </a:solidFill>
                <a:effectLst/>
                <a:latin typeface="Abadi" panose="020B0604020104020204" pitchFamily="34" charset="0"/>
              </a:rPr>
              <a:t>'Lord, when did we see you hungry and feed you,</a:t>
            </a:r>
            <a:b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</a:br>
            <a:r>
              <a:rPr lang="en-US" sz="3600" b="1" i="0" dirty="0">
                <a:solidFill>
                  <a:srgbClr val="C00000"/>
                </a:solidFill>
                <a:effectLst/>
                <a:latin typeface="Abadi" panose="020B0604020104020204" pitchFamily="34" charset="0"/>
              </a:rPr>
              <a:t>or thirsty and give you drink?</a:t>
            </a:r>
            <a:b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</a:br>
            <a:r>
              <a:rPr lang="en-US" sz="3600" b="1" i="0" dirty="0">
                <a:solidFill>
                  <a:srgbClr val="C00000"/>
                </a:solidFill>
                <a:effectLst/>
                <a:latin typeface="Abadi" panose="020B0604020104020204" pitchFamily="34" charset="0"/>
              </a:rPr>
              <a:t>When did we see you a stranger and welcome you,</a:t>
            </a:r>
            <a:b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</a:br>
            <a:r>
              <a:rPr lang="en-US" sz="3600" b="1" i="0" dirty="0">
                <a:solidFill>
                  <a:srgbClr val="C00000"/>
                </a:solidFill>
                <a:effectLst/>
                <a:latin typeface="Abadi" panose="020B0604020104020204" pitchFamily="34" charset="0"/>
              </a:rPr>
              <a:t>or naked and clothe you?</a:t>
            </a:r>
            <a:b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</a:br>
            <a:r>
              <a:rPr lang="en-US" sz="3600" b="1" i="0" dirty="0">
                <a:solidFill>
                  <a:srgbClr val="C00000"/>
                </a:solidFill>
                <a:effectLst/>
                <a:latin typeface="Abadi" panose="020B0604020104020204" pitchFamily="34" charset="0"/>
              </a:rPr>
              <a:t>When did we see you ill or in prison, and visit you?’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Abadi" panose="020B0604020104020204" pitchFamily="34" charset="0"/>
              <a:sym typeface="Gill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BB7C9-8689-4A74-9F14-277BDE6793F1}"/>
              </a:ext>
            </a:extLst>
          </p:cNvPr>
          <p:cNvSpPr txBox="1"/>
          <p:nvPr/>
        </p:nvSpPr>
        <p:spPr>
          <a:xfrm>
            <a:off x="878594" y="486082"/>
            <a:ext cx="4978399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Abadi" panose="020B0604020104020204" pitchFamily="34" charset="0"/>
              </a:rPr>
              <a:t>JESUS THE KING WILL REPLY THEM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57A20-D02A-46A3-99C7-5DA2EA37F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37" y="2026180"/>
            <a:ext cx="3620030" cy="6599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0EF6AEB-DE3D-4F09-8C56-3A1A7DAE6A24}"/>
              </a:ext>
            </a:extLst>
          </p:cNvPr>
          <p:cNvSpPr/>
          <p:nvPr/>
        </p:nvSpPr>
        <p:spPr>
          <a:xfrm>
            <a:off x="5115719" y="2186803"/>
            <a:ext cx="5435600" cy="2292935"/>
          </a:xfrm>
          <a:prstGeom prst="wedgeRectCallout">
            <a:avLst>
              <a:gd name="adj1" fmla="val -66938"/>
              <a:gd name="adj2" fmla="val -19888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Abadi" panose="020B0604020104020204" pitchFamily="34" charset="0"/>
                <a:sym typeface="Gill Sans"/>
              </a:rPr>
              <a:t>'Amen, I say to you, whatever you did for one of the least brothers of mine, you did for me.’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Abadi" panose="020B0604020104020204" pitchFamily="34" charset="0"/>
              <a:sym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3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341">
        <p:fade/>
      </p:transition>
    </mc:Choice>
    <mc:Fallback xmlns="">
      <p:transition spd="med" advTm="353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160DE6-88DA-4ECA-AC9D-3A270D1A62FE}"/>
              </a:ext>
            </a:extLst>
          </p:cNvPr>
          <p:cNvSpPr txBox="1"/>
          <p:nvPr/>
        </p:nvSpPr>
        <p:spPr>
          <a:xfrm>
            <a:off x="4748044" y="559215"/>
            <a:ext cx="13123334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363936"/>
                </a:solidFill>
                <a:effectLst/>
                <a:latin typeface="Comic Sans MS" panose="030F0702030302020204" pitchFamily="66" charset="0"/>
              </a:rPr>
              <a:t>Then the king will say to those on his </a:t>
            </a:r>
            <a:r>
              <a:rPr lang="en-US" sz="4400" b="1" dirty="0">
                <a:solidFill>
                  <a:srgbClr val="363936"/>
                </a:solidFill>
                <a:latin typeface="Comic Sans MS" panose="030F0702030302020204" pitchFamily="66" charset="0"/>
              </a:rPr>
              <a:t>LEFT</a:t>
            </a:r>
            <a:r>
              <a:rPr lang="en-US" sz="4400" b="1" i="0" dirty="0">
                <a:solidFill>
                  <a:srgbClr val="363936"/>
                </a:solidFill>
                <a:effectLst/>
                <a:latin typeface="Comic Sans MS" panose="030F0702030302020204" pitchFamily="66" charset="0"/>
              </a:rPr>
              <a:t>,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85A95F-4B8B-4ADC-9175-E76D70586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505347" y="1965278"/>
            <a:ext cx="3620030" cy="6599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E86111A-3273-43F5-9744-A11EF0169001}"/>
              </a:ext>
            </a:extLst>
          </p:cNvPr>
          <p:cNvSpPr/>
          <p:nvPr/>
        </p:nvSpPr>
        <p:spPr>
          <a:xfrm>
            <a:off x="7720810" y="1848482"/>
            <a:ext cx="6240872" cy="4782354"/>
          </a:xfrm>
          <a:prstGeom prst="wedgeEllipseCallout">
            <a:avLst>
              <a:gd name="adj1" fmla="val 72233"/>
              <a:gd name="adj2" fmla="val -22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/>
            <a:r>
              <a:rPr lang="en-US" sz="36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DEPART FROM ME, YOU ACCURSED,</a:t>
            </a:r>
            <a:br>
              <a:rPr lang="en-US" sz="3600" b="1" dirty="0">
                <a:latin typeface="Abadi" panose="020B0604020104020204" pitchFamily="34" charset="0"/>
              </a:rPr>
            </a:br>
            <a:r>
              <a:rPr lang="en-US" sz="36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INTO THE ETERNAL FIRE PREPARED </a:t>
            </a:r>
          </a:p>
          <a:p>
            <a:pPr algn="ctr"/>
            <a:r>
              <a:rPr lang="en-US" sz="36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FOR THE DEVIL AND HIS ANGELS.</a:t>
            </a:r>
            <a:endParaRPr lang="en-GB" sz="3600" b="1" dirty="0"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51208-7241-47E0-891B-F116965B02FC}"/>
              </a:ext>
            </a:extLst>
          </p:cNvPr>
          <p:cNvSpPr txBox="1"/>
          <p:nvPr/>
        </p:nvSpPr>
        <p:spPr>
          <a:xfrm>
            <a:off x="4808666" y="9198344"/>
            <a:ext cx="12065159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  <a:t>WHAT MADE JESUS CALL THEM TO BE ACCURSED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  <a:t>INTO THE ETERNAL FIRE?</a:t>
            </a:r>
            <a:endParaRPr lang="en-GB" sz="36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287F-0021-45A1-9937-2A8813DA9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39" y="280741"/>
            <a:ext cx="2358444" cy="2413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2CE5A3-40FD-4D44-AE61-7E94CC546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6925" y="2689446"/>
            <a:ext cx="5448728" cy="7880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0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72"/>
    </mc:Choice>
    <mc:Fallback xmlns="">
      <p:transition spd="slow" advTm="26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B2D57A-8B37-40EA-B893-EADFFC625827}"/>
              </a:ext>
            </a:extLst>
          </p:cNvPr>
          <p:cNvSpPr txBox="1"/>
          <p:nvPr/>
        </p:nvSpPr>
        <p:spPr>
          <a:xfrm>
            <a:off x="1109133" y="273819"/>
            <a:ext cx="3818467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BECAUSE,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2CB9D-D759-43BE-8786-FF80AA7032E1}"/>
              </a:ext>
            </a:extLst>
          </p:cNvPr>
          <p:cNvSpPr txBox="1"/>
          <p:nvPr/>
        </p:nvSpPr>
        <p:spPr>
          <a:xfrm>
            <a:off x="973667" y="1866037"/>
            <a:ext cx="10066866" cy="2800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badi" panose="020B0604020104020204" pitchFamily="34" charset="0"/>
              </a:rPr>
              <a:t>1. I was thirsty, and you gave me no  	drink,</a:t>
            </a:r>
          </a:p>
          <a:p>
            <a:r>
              <a:rPr lang="en-US" sz="4400" b="1" dirty="0">
                <a:solidFill>
                  <a:srgbClr val="C00000"/>
                </a:solidFill>
                <a:latin typeface="Abadi" panose="020B0604020104020204" pitchFamily="34" charset="0"/>
              </a:rPr>
              <a:t>2. A stranger and you gave me no 	welcome,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3F8FF0-E0E1-4185-BAE3-BB226B04E762}"/>
              </a:ext>
            </a:extLst>
          </p:cNvPr>
          <p:cNvSpPr txBox="1"/>
          <p:nvPr/>
        </p:nvSpPr>
        <p:spPr>
          <a:xfrm>
            <a:off x="7611535" y="7023721"/>
            <a:ext cx="10462803" cy="2800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GB" sz="4400" b="1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endParaRPr lang="en-GB" sz="4400" b="1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r>
              <a:rPr lang="en-US" sz="4400" b="1" dirty="0">
                <a:solidFill>
                  <a:srgbClr val="C00000"/>
                </a:solidFill>
                <a:latin typeface="Abadi" panose="020B0604020104020204" pitchFamily="34" charset="0"/>
              </a:rPr>
              <a:t>4. Was ill and in prison, and you did not care for me.</a:t>
            </a:r>
            <a:endParaRPr lang="en-GB" sz="4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3EA98-2936-46A0-8789-3425C70A6008}"/>
              </a:ext>
            </a:extLst>
          </p:cNvPr>
          <p:cNvSpPr txBox="1"/>
          <p:nvPr/>
        </p:nvSpPr>
        <p:spPr>
          <a:xfrm>
            <a:off x="7611535" y="6926876"/>
            <a:ext cx="10845798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badi" panose="020B0604020104020204" pitchFamily="34" charset="0"/>
              </a:rPr>
              <a:t>3. Was naked and you gave me no clothing,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74472B-8B81-4D79-A9EB-CCE190D00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683" y="1104816"/>
            <a:ext cx="5887070" cy="4415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FEDB21-1ADC-4B16-9E65-EB995FF77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61" y="5481630"/>
            <a:ext cx="5577539" cy="4183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06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771">
        <p:fade/>
      </p:transition>
    </mc:Choice>
    <mc:Fallback xmlns="">
      <p:transition spd="med" advTm="247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6|3.7|4.7|3.5|3.7|3.9|9.3|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2|4.8|4.4|7.8|3.2|3.5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2|6.5|3|6.1|4.6|7.2|7.7|1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7|2.9|10.2|3.7|4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3.9|20.6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6.6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3|4.8|2.7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|1.8|1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3.8|4|3.9|3|3.8|4.1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|13.4|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1|1.8|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5|4.2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9|1.2|8.3|2.8|10.8"/>
</p:tagLst>
</file>

<file path=ppt/theme/theme1.xml><?xml version="1.0" encoding="utf-8"?>
<a:theme xmlns:a="http://schemas.openxmlformats.org/drawingml/2006/main" name="Watercolor Theme">
  <a:themeElements>
    <a:clrScheme name="Watercolor Wedding">
      <a:dk1>
        <a:srgbClr val="818B8A"/>
      </a:dk1>
      <a:lt1>
        <a:srgbClr val="FFFFFF"/>
      </a:lt1>
      <a:dk2>
        <a:srgbClr val="17A1AB"/>
      </a:dk2>
      <a:lt2>
        <a:srgbClr val="D6D5D5"/>
      </a:lt2>
      <a:accent1>
        <a:srgbClr val="0C4A80"/>
      </a:accent1>
      <a:accent2>
        <a:srgbClr val="0D6397"/>
      </a:accent2>
      <a:accent3>
        <a:srgbClr val="1E83A9"/>
      </a:accent3>
      <a:accent4>
        <a:srgbClr val="478FB1"/>
      </a:accent4>
      <a:accent5>
        <a:srgbClr val="8CB8D1"/>
      </a:accent5>
      <a:accent6>
        <a:srgbClr val="C9E6F1"/>
      </a:accent6>
      <a:hlink>
        <a:srgbClr val="0000FF"/>
      </a:hlink>
      <a:folHlink>
        <a:srgbClr val="FF00FF"/>
      </a:folHlink>
    </a:clrScheme>
    <a:fontScheme name="_Water color Wash 2">
      <a:majorFont>
        <a:latin typeface="Franklin Gothic Medium Cond"/>
        <a:ea typeface="Gill Sans"/>
        <a:cs typeface="Gill Sans"/>
      </a:majorFont>
      <a:minorFont>
        <a:latin typeface="Franklin Gothic Book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M89974180_Water Color Wash Wedding Photo Album_Win32_AB_LW_v4" id="{DFCBD550-1305-4B9C-AD00-5F0A9C38A427}" vid="{FDABB571-22B3-4A20-8EE0-C9F9F4DF891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E2B7CB-9DE9-43A2-8A51-E220DBE5C2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DE8048-0B10-4EC2-9FB3-2D78CD6E18C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2764B60-8AAF-4E6C-8A67-005A1939C1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{FE3DF7FE-2D19-4520-87DE-5995D6E2CE93}tf89974180_win32</Template>
  <TotalTime>481</TotalTime>
  <Words>997</Words>
  <Application>Microsoft Office PowerPoint</Application>
  <PresentationFormat>Custom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Abadi</vt:lpstr>
      <vt:lpstr>Aharoni</vt:lpstr>
      <vt:lpstr>Arial</vt:lpstr>
      <vt:lpstr>Comic Sans MS</vt:lpstr>
      <vt:lpstr>Franklin Gothic Book</vt:lpstr>
      <vt:lpstr>Franklin Gothic Demi</vt:lpstr>
      <vt:lpstr>Franklin Gothic Medium Cond</vt:lpstr>
      <vt:lpstr>Mangal</vt:lpstr>
      <vt:lpstr>Roboto</vt:lpstr>
      <vt:lpstr>Watercolor Theme</vt:lpstr>
      <vt:lpstr>The Solemnity of Our Lord Jesus Christ,  King of the Universe. </vt:lpstr>
      <vt:lpstr>PowerPoint Presentation</vt:lpstr>
      <vt:lpstr>Slide 3</vt:lpstr>
      <vt:lpstr>PowerPoint Presentation</vt:lpstr>
      <vt:lpstr>PowerPoint Presentation</vt:lpstr>
      <vt:lpstr>PowerPoint Presentation</vt:lpstr>
      <vt:lpstr>Slide 6</vt:lpstr>
      <vt:lpstr>PowerPoint Presentation</vt:lpstr>
      <vt:lpstr>PowerPoint Presentation</vt:lpstr>
      <vt:lpstr>PowerPoint Presentation</vt:lpstr>
      <vt:lpstr>PowerPoint Presentation</vt:lpstr>
      <vt:lpstr>BE THE ONE AMONG THE RIGHT!</vt:lpstr>
      <vt:lpstr>LET US FOLLOW HIM CLOSELY</vt:lpstr>
      <vt:lpstr>PowerPoint Presentation</vt:lpstr>
      <vt:lpstr> The Lord is my shepherd;  there is nothing I shall want. -PSALMS 23:1</vt:lpstr>
      <vt:lpstr>KEEP LITTLE EVANGELIST IN YOUR SPECIAL PRAYERS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 THE KNOT</dc:title>
  <dc:creator>Sajin Cheruvathoor</dc:creator>
  <cp:lastModifiedBy>Sajin Cheruvathoor</cp:lastModifiedBy>
  <cp:revision>199</cp:revision>
  <dcterms:created xsi:type="dcterms:W3CDTF">2020-11-19T10:51:21Z</dcterms:created>
  <dcterms:modified xsi:type="dcterms:W3CDTF">2020-11-21T21:59:44Z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