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57" r:id="rId3"/>
    <p:sldId id="258" r:id="rId4"/>
    <p:sldId id="259" r:id="rId5"/>
    <p:sldId id="263" r:id="rId6"/>
    <p:sldId id="260" r:id="rId7"/>
    <p:sldId id="261" r:id="rId8"/>
    <p:sldId id="266" r:id="rId9"/>
    <p:sldId id="264"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9/19/2020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8552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9/19/2020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2060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9/19/2020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6910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9/19/2020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7415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9/19/2020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142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9/19/2020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8452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9/19/2020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8434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9/19/2020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1491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9/19/2020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639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9/19/2020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81852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9/19/2020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6735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9/19/2020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1300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9/19/2020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16714590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795" r:id="rId6"/>
    <p:sldLayoutId id="2147483790" r:id="rId7"/>
    <p:sldLayoutId id="2147483791" r:id="rId8"/>
    <p:sldLayoutId id="2147483792" r:id="rId9"/>
    <p:sldLayoutId id="2147483793" r:id="rId10"/>
    <p:sldLayoutId id="2147483794" r:id="rId11"/>
    <p:sldLayoutId id="2147483796"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4FCA40C1-32E5-48A7-A676-048D161C83D9}"/>
              </a:ext>
            </a:extLst>
          </p:cNvPr>
          <p:cNvSpPr>
            <a:spLocks noGrp="1"/>
          </p:cNvSpPr>
          <p:nvPr>
            <p:ph type="subTitle" idx="1"/>
          </p:nvPr>
        </p:nvSpPr>
        <p:spPr>
          <a:xfrm>
            <a:off x="2379925" y="3429000"/>
            <a:ext cx="6787347" cy="775494"/>
          </a:xfrm>
        </p:spPr>
        <p:txBody>
          <a:bodyPr>
            <a:normAutofit/>
          </a:bodyPr>
          <a:lstStyle/>
          <a:p>
            <a:pPr>
              <a:lnSpc>
                <a:spcPct val="90000"/>
              </a:lnSpc>
            </a:pPr>
            <a:r>
              <a:rPr lang="en-US" b="1" dirty="0"/>
              <a:t>CHILDREN’S LITURGY SEPTEMBER 20</a:t>
            </a:r>
            <a:r>
              <a:rPr lang="en-US" b="1" baseline="30000" dirty="0"/>
              <a:t>TH</a:t>
            </a:r>
            <a:r>
              <a:rPr lang="en-US" b="1" dirty="0"/>
              <a:t>  2020</a:t>
            </a:r>
          </a:p>
          <a:p>
            <a:pPr>
              <a:lnSpc>
                <a:spcPct val="90000"/>
              </a:lnSpc>
            </a:pPr>
            <a:endParaRPr lang="en-GB" b="1" dirty="0"/>
          </a:p>
        </p:txBody>
      </p:sp>
      <p:sp>
        <p:nvSpPr>
          <p:cNvPr id="2" name="Title 1">
            <a:extLst>
              <a:ext uri="{FF2B5EF4-FFF2-40B4-BE49-F238E27FC236}">
                <a16:creationId xmlns:a16="http://schemas.microsoft.com/office/drawing/2014/main" id="{A9C21EE7-AFFF-41F2-85C8-C1992373027C}"/>
              </a:ext>
            </a:extLst>
          </p:cNvPr>
          <p:cNvSpPr>
            <a:spLocks noGrp="1"/>
          </p:cNvSpPr>
          <p:nvPr>
            <p:ph type="ctrTitle"/>
          </p:nvPr>
        </p:nvSpPr>
        <p:spPr>
          <a:xfrm>
            <a:off x="1201598" y="-1455833"/>
            <a:ext cx="9144000" cy="4567137"/>
          </a:xfrm>
        </p:spPr>
        <p:txBody>
          <a:bodyPr>
            <a:normAutofit/>
          </a:bodyPr>
          <a:lstStyle/>
          <a:p>
            <a:pPr algn="ctr"/>
            <a:r>
              <a:rPr lang="en-GB" b="1" i="0" dirty="0">
                <a:effectLst/>
                <a:latin typeface="Comic Sans MS" panose="030F0702030302020204" pitchFamily="66" charset="0"/>
                <a:ea typeface="Calibri" panose="020F0502020204030204" pitchFamily="34" charset="0"/>
                <a:cs typeface="Times New Roman" panose="02020603050405020304" pitchFamily="18" charset="0"/>
              </a:rPr>
              <a:t>GOD IS GENEROUS, </a:t>
            </a:r>
            <a:br>
              <a:rPr lang="en-GB" b="1" i="0" dirty="0">
                <a:effectLst/>
                <a:latin typeface="Comic Sans MS" panose="030F0702030302020204" pitchFamily="66" charset="0"/>
                <a:ea typeface="Calibri" panose="020F0502020204030204" pitchFamily="34" charset="0"/>
                <a:cs typeface="Times New Roman" panose="02020603050405020304" pitchFamily="18" charset="0"/>
              </a:rPr>
            </a:br>
            <a:r>
              <a:rPr lang="en-GB" b="1" i="0" dirty="0">
                <a:effectLst/>
                <a:latin typeface="Comic Sans MS" panose="030F0702030302020204" pitchFamily="66" charset="0"/>
                <a:ea typeface="Calibri" panose="020F0502020204030204" pitchFamily="34" charset="0"/>
                <a:cs typeface="Times New Roman" panose="02020603050405020304" pitchFamily="18" charset="0"/>
              </a:rPr>
              <a:t>WHY </a:t>
            </a:r>
            <a:r>
              <a:rPr lang="en-GB" b="1" i="0" dirty="0">
                <a:latin typeface="Comic Sans MS" panose="030F0702030302020204" pitchFamily="66" charset="0"/>
                <a:ea typeface="Calibri" panose="020F0502020204030204" pitchFamily="34" charset="0"/>
                <a:cs typeface="Times New Roman" panose="02020603050405020304" pitchFamily="18" charset="0"/>
              </a:rPr>
              <a:t>WE </a:t>
            </a:r>
            <a:r>
              <a:rPr lang="en-GB" b="1" i="0" dirty="0">
                <a:effectLst/>
                <a:latin typeface="Comic Sans MS" panose="030F0702030302020204" pitchFamily="66" charset="0"/>
                <a:ea typeface="Calibri" panose="020F0502020204030204" pitchFamily="34" charset="0"/>
                <a:cs typeface="Times New Roman" panose="02020603050405020304" pitchFamily="18" charset="0"/>
              </a:rPr>
              <a:t>BE </a:t>
            </a:r>
            <a:r>
              <a:rPr lang="en-GB" b="1" i="0" dirty="0">
                <a:latin typeface="Comic Sans MS" panose="030F0702030302020204" pitchFamily="66" charset="0"/>
                <a:ea typeface="Calibri" panose="020F0502020204030204" pitchFamily="34" charset="0"/>
                <a:cs typeface="Times New Roman" panose="02020603050405020304" pitchFamily="18" charset="0"/>
              </a:rPr>
              <a:t>SO </a:t>
            </a:r>
            <a:r>
              <a:rPr lang="en-GB" b="1" i="0" dirty="0">
                <a:effectLst/>
                <a:latin typeface="Comic Sans MS" panose="030F0702030302020204" pitchFamily="66" charset="0"/>
                <a:ea typeface="Calibri" panose="020F0502020204030204" pitchFamily="34" charset="0"/>
                <a:cs typeface="Times New Roman" panose="02020603050405020304" pitchFamily="18" charset="0"/>
              </a:rPr>
              <a:t>ENVIOUS?</a:t>
            </a:r>
            <a:endParaRPr lang="en-GB" b="1" i="0" dirty="0"/>
          </a:p>
        </p:txBody>
      </p:sp>
      <p:pic>
        <p:nvPicPr>
          <p:cNvPr id="5" name="Picture 4">
            <a:extLst>
              <a:ext uri="{FF2B5EF4-FFF2-40B4-BE49-F238E27FC236}">
                <a16:creationId xmlns:a16="http://schemas.microsoft.com/office/drawing/2014/main" id="{3CF272BB-5BA5-4E3E-92F3-E10DD5847834}"/>
              </a:ext>
            </a:extLst>
          </p:cNvPr>
          <p:cNvPicPr>
            <a:picLocks noChangeAspect="1"/>
          </p:cNvPicPr>
          <p:nvPr/>
        </p:nvPicPr>
        <p:blipFill rotWithShape="1">
          <a:blip r:embed="rId3"/>
          <a:srcRect l="15272" r="21909"/>
          <a:stretch/>
        </p:blipFill>
        <p:spPr>
          <a:xfrm>
            <a:off x="8632371" y="2793608"/>
            <a:ext cx="3533857" cy="4064392"/>
          </a:xfrm>
          <a:prstGeom prst="ellipse">
            <a:avLst/>
          </a:prstGeom>
          <a:ln>
            <a:noFill/>
          </a:ln>
          <a:effectLst>
            <a:softEdge rad="112500"/>
          </a:effectLst>
        </p:spPr>
      </p:pic>
      <p:sp>
        <p:nvSpPr>
          <p:cNvPr id="4" name="Title 1">
            <a:extLst>
              <a:ext uri="{FF2B5EF4-FFF2-40B4-BE49-F238E27FC236}">
                <a16:creationId xmlns:a16="http://schemas.microsoft.com/office/drawing/2014/main" id="{51381B6E-BAA5-4960-9055-8DF402B6C24B}"/>
              </a:ext>
            </a:extLst>
          </p:cNvPr>
          <p:cNvSpPr txBox="1">
            <a:spLocks/>
          </p:cNvSpPr>
          <p:nvPr/>
        </p:nvSpPr>
        <p:spPr>
          <a:xfrm>
            <a:off x="1390783" y="2498762"/>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GB" sz="2800" b="1" dirty="0">
                <a:latin typeface="Comic Sans MS" panose="030F0702030302020204" pitchFamily="66" charset="0"/>
                <a:ea typeface="Calibri" panose="020F0502020204030204" pitchFamily="34" charset="0"/>
                <a:cs typeface="Times New Roman" panose="02020603050405020304" pitchFamily="18" charset="0"/>
              </a:rPr>
              <a:t>MATTHEW 20:1-16</a:t>
            </a:r>
            <a:endParaRPr lang="en-GB" sz="2800" b="1" dirty="0"/>
          </a:p>
        </p:txBody>
      </p:sp>
    </p:spTree>
    <p:custDataLst>
      <p:tags r:id="rId1"/>
    </p:custDataLst>
    <p:extLst>
      <p:ext uri="{BB962C8B-B14F-4D97-AF65-F5344CB8AC3E}">
        <p14:creationId xmlns:p14="http://schemas.microsoft.com/office/powerpoint/2010/main" val="3102068043"/>
      </p:ext>
    </p:extLst>
  </p:cSld>
  <p:clrMapOvr>
    <a:masterClrMapping/>
  </p:clrMapOvr>
  <mc:AlternateContent xmlns:mc="http://schemas.openxmlformats.org/markup-compatibility/2006" xmlns:p14="http://schemas.microsoft.com/office/powerpoint/2010/main">
    <mc:Choice Requires="p14">
      <p:transition spd="slow" p14:dur="2000" advTm="7300"/>
    </mc:Choice>
    <mc:Fallback xmlns="">
      <p:transition spd="slow" advTm="7300"/>
    </mc:Fallback>
  </mc:AlternateContent>
  <p:extLst>
    <p:ext uri="{E180D4A7-C9FB-4DFB-919C-405C955672EB}">
      <p14:showEvtLst xmlns:p14="http://schemas.microsoft.com/office/powerpoint/2010/main">
        <p14:playEvt time="1807"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64A137-9550-4EB3-8946-E2EB289D6562}"/>
              </a:ext>
            </a:extLst>
          </p:cNvPr>
          <p:cNvPicPr>
            <a:picLocks noChangeAspect="1"/>
          </p:cNvPicPr>
          <p:nvPr/>
        </p:nvPicPr>
        <p:blipFill>
          <a:blip r:embed="rId3"/>
          <a:stretch>
            <a:fillRect/>
          </a:stretch>
        </p:blipFill>
        <p:spPr>
          <a:xfrm>
            <a:off x="1066307" y="848600"/>
            <a:ext cx="9675266" cy="6019909"/>
          </a:xfrm>
          <a:prstGeom prst="rect">
            <a:avLst/>
          </a:prstGeom>
        </p:spPr>
      </p:pic>
      <p:sp>
        <p:nvSpPr>
          <p:cNvPr id="2" name="Title 1">
            <a:extLst>
              <a:ext uri="{FF2B5EF4-FFF2-40B4-BE49-F238E27FC236}">
                <a16:creationId xmlns:a16="http://schemas.microsoft.com/office/drawing/2014/main" id="{9E03BD5B-5CE1-413F-9E03-ABC622D8DD38}"/>
              </a:ext>
            </a:extLst>
          </p:cNvPr>
          <p:cNvSpPr>
            <a:spLocks noGrp="1"/>
          </p:cNvSpPr>
          <p:nvPr>
            <p:ph type="title"/>
          </p:nvPr>
        </p:nvSpPr>
        <p:spPr>
          <a:xfrm>
            <a:off x="1113111" y="84083"/>
            <a:ext cx="10515600" cy="1325563"/>
          </a:xfrm>
        </p:spPr>
        <p:txBody>
          <a:bodyPr/>
          <a:lstStyle/>
          <a:p>
            <a:pPr algn="ctr"/>
            <a:r>
              <a:rPr lang="en-US" i="0" dirty="0"/>
              <a:t>VERSE FOR THE DAY</a:t>
            </a:r>
            <a:endParaRPr lang="en-GB" i="0" dirty="0"/>
          </a:p>
        </p:txBody>
      </p:sp>
      <p:sp>
        <p:nvSpPr>
          <p:cNvPr id="7" name="Content Placeholder 2">
            <a:extLst>
              <a:ext uri="{FF2B5EF4-FFF2-40B4-BE49-F238E27FC236}">
                <a16:creationId xmlns:a16="http://schemas.microsoft.com/office/drawing/2014/main" id="{30311D4F-984B-4A9C-97C5-ABE7F138DEAD}"/>
              </a:ext>
            </a:extLst>
          </p:cNvPr>
          <p:cNvSpPr>
            <a:spLocks noGrp="1"/>
          </p:cNvSpPr>
          <p:nvPr>
            <p:ph idx="1"/>
          </p:nvPr>
        </p:nvSpPr>
        <p:spPr>
          <a:xfrm>
            <a:off x="3322541" y="2163653"/>
            <a:ext cx="5683673" cy="3665592"/>
          </a:xfrm>
        </p:spPr>
        <p:txBody>
          <a:bodyPr>
            <a:normAutofit/>
          </a:bodyPr>
          <a:lstStyle/>
          <a:p>
            <a:pPr marL="0" indent="0" algn="ctr">
              <a:buNone/>
            </a:pPr>
            <a:r>
              <a:rPr lang="en-US" sz="4000" b="1" i="0" dirty="0">
                <a:solidFill>
                  <a:schemeClr val="accent4">
                    <a:lumMod val="75000"/>
                  </a:schemeClr>
                </a:solidFill>
                <a:effectLst/>
                <a:latin typeface="Roboto" panose="02000000000000000000" pitchFamily="2" charset="0"/>
              </a:rPr>
              <a:t>“The LORD is near to all who call upon Him,</a:t>
            </a:r>
            <a:br>
              <a:rPr lang="en-US" sz="4000" b="1" dirty="0">
                <a:solidFill>
                  <a:schemeClr val="accent4">
                    <a:lumMod val="75000"/>
                  </a:schemeClr>
                </a:solidFill>
              </a:rPr>
            </a:br>
            <a:r>
              <a:rPr lang="en-US" sz="4000" b="1" i="0" dirty="0">
                <a:solidFill>
                  <a:schemeClr val="accent4">
                    <a:lumMod val="75000"/>
                  </a:schemeClr>
                </a:solidFill>
                <a:effectLst/>
                <a:latin typeface="Roboto" panose="02000000000000000000" pitchFamily="2" charset="0"/>
              </a:rPr>
              <a:t>to all who call upon Him in truth.”</a:t>
            </a:r>
          </a:p>
          <a:p>
            <a:pPr marL="0" indent="0" algn="ctr">
              <a:buNone/>
            </a:pPr>
            <a:r>
              <a:rPr lang="en-US" sz="4000" b="1" dirty="0">
                <a:solidFill>
                  <a:schemeClr val="accent4">
                    <a:lumMod val="75000"/>
                  </a:schemeClr>
                </a:solidFill>
                <a:latin typeface="Roboto" panose="02000000000000000000" pitchFamily="2" charset="0"/>
              </a:rPr>
              <a:t>- Psalm 145:18</a:t>
            </a:r>
            <a:endParaRPr lang="en-GB" sz="4000" b="1" dirty="0">
              <a:solidFill>
                <a:schemeClr val="accent4">
                  <a:lumMod val="75000"/>
                </a:schemeClr>
              </a:solidFill>
            </a:endParaRPr>
          </a:p>
        </p:txBody>
      </p:sp>
    </p:spTree>
    <p:custDataLst>
      <p:tags r:id="rId1"/>
    </p:custDataLst>
    <p:extLst>
      <p:ext uri="{BB962C8B-B14F-4D97-AF65-F5344CB8AC3E}">
        <p14:creationId xmlns:p14="http://schemas.microsoft.com/office/powerpoint/2010/main" val="547289951"/>
      </p:ext>
    </p:extLst>
  </p:cSld>
  <p:clrMapOvr>
    <a:masterClrMapping/>
  </p:clrMapOvr>
  <mc:AlternateContent xmlns:mc="http://schemas.openxmlformats.org/markup-compatibility/2006" xmlns:p14="http://schemas.microsoft.com/office/powerpoint/2010/main">
    <mc:Choice Requires="p14">
      <p:transition spd="slow" p14:dur="2000" advTm="32404"/>
    </mc:Choice>
    <mc:Fallback xmlns="">
      <p:transition spd="slow" advTm="324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5" dur="500"/>
                                        <p:tgtEl>
                                          <p:spTgt spid="7">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A81E-0F68-435D-BFEF-D1A47B6E9C6C}"/>
              </a:ext>
            </a:extLst>
          </p:cNvPr>
          <p:cNvSpPr>
            <a:spLocks noGrp="1"/>
          </p:cNvSpPr>
          <p:nvPr>
            <p:ph type="title"/>
          </p:nvPr>
        </p:nvSpPr>
        <p:spPr>
          <a:xfrm>
            <a:off x="670034" y="722476"/>
            <a:ext cx="10515600" cy="1325563"/>
          </a:xfrm>
        </p:spPr>
        <p:txBody>
          <a:bodyPr/>
          <a:lstStyle/>
          <a:p>
            <a:r>
              <a:rPr lang="en-US" i="0" dirty="0"/>
              <a:t>THANK YOU</a:t>
            </a:r>
            <a:endParaRPr lang="en-GB" i="0" dirty="0"/>
          </a:p>
        </p:txBody>
      </p:sp>
      <p:sp>
        <p:nvSpPr>
          <p:cNvPr id="3" name="Content Placeholder 2">
            <a:extLst>
              <a:ext uri="{FF2B5EF4-FFF2-40B4-BE49-F238E27FC236}">
                <a16:creationId xmlns:a16="http://schemas.microsoft.com/office/drawing/2014/main" id="{C90BA48E-6C5D-4F28-A506-759BAC502ED6}"/>
              </a:ext>
            </a:extLst>
          </p:cNvPr>
          <p:cNvSpPr>
            <a:spLocks noGrp="1"/>
          </p:cNvSpPr>
          <p:nvPr>
            <p:ph idx="1"/>
          </p:nvPr>
        </p:nvSpPr>
        <p:spPr>
          <a:xfrm>
            <a:off x="2467303" y="2332355"/>
            <a:ext cx="10515600" cy="4160520"/>
          </a:xfrm>
        </p:spPr>
        <p:txBody>
          <a:bodyPr>
            <a:normAutofit/>
          </a:bodyPr>
          <a:lstStyle/>
          <a:p>
            <a:pPr marL="0" indent="0">
              <a:buNone/>
            </a:pPr>
            <a:r>
              <a:rPr lang="en-US" sz="3600" b="1" dirty="0">
                <a:solidFill>
                  <a:schemeClr val="accent4">
                    <a:lumMod val="75000"/>
                  </a:schemeClr>
                </a:solidFill>
                <a:latin typeface="+mj-lt"/>
              </a:rPr>
              <a:t>    GOD BLESS YOU ALL</a:t>
            </a:r>
            <a:endParaRPr lang="en-GB" sz="3600" b="1" dirty="0">
              <a:solidFill>
                <a:schemeClr val="accent4">
                  <a:lumMod val="75000"/>
                </a:schemeClr>
              </a:solidFill>
              <a:latin typeface="+mj-lt"/>
            </a:endParaRPr>
          </a:p>
        </p:txBody>
      </p:sp>
      <p:sp>
        <p:nvSpPr>
          <p:cNvPr id="4" name="TextBox 3">
            <a:extLst>
              <a:ext uri="{FF2B5EF4-FFF2-40B4-BE49-F238E27FC236}">
                <a16:creationId xmlns:a16="http://schemas.microsoft.com/office/drawing/2014/main" id="{CE9D8959-CD54-4ED2-89D3-4F2411AFFC85}"/>
              </a:ext>
            </a:extLst>
          </p:cNvPr>
          <p:cNvSpPr txBox="1"/>
          <p:nvPr/>
        </p:nvSpPr>
        <p:spPr>
          <a:xfrm>
            <a:off x="4540470" y="4640484"/>
            <a:ext cx="9028386" cy="1938992"/>
          </a:xfrm>
          <a:prstGeom prst="rect">
            <a:avLst/>
          </a:prstGeom>
          <a:noFill/>
        </p:spPr>
        <p:txBody>
          <a:bodyPr wrap="square">
            <a:spAutoFit/>
          </a:bodyPr>
          <a:lstStyle/>
          <a:p>
            <a:pPr marL="0" indent="0">
              <a:buFont typeface="Arial" panose="020B0604020202020204" pitchFamily="34" charset="0"/>
              <a:buNone/>
            </a:pPr>
            <a:r>
              <a:rPr lang="en-US" sz="2000" b="1" dirty="0">
                <a:solidFill>
                  <a:srgbClr val="002060"/>
                </a:solidFill>
                <a:latin typeface="Abadi" panose="020B0604020104020204" pitchFamily="34" charset="0"/>
              </a:rPr>
              <a:t>FOR MORE IDEAS , PLEASE VISIT:</a:t>
            </a:r>
          </a:p>
          <a:p>
            <a:pPr marL="0" indent="0">
              <a:buFont typeface="Arial" panose="020B0604020202020204" pitchFamily="34" charset="0"/>
              <a:buNone/>
            </a:pPr>
            <a:endParaRPr lang="en-US" sz="2000" b="1" dirty="0">
              <a:solidFill>
                <a:srgbClr val="002060"/>
              </a:solidFill>
              <a:latin typeface="Abadi" panose="020B0604020104020204" pitchFamily="34" charset="0"/>
            </a:endParaRPr>
          </a:p>
          <a:p>
            <a:r>
              <a:rPr lang="en-US" sz="2000" b="1" dirty="0">
                <a:solidFill>
                  <a:srgbClr val="C00000"/>
                </a:solidFill>
                <a:latin typeface="Abadi" panose="020B0604020104020204" pitchFamily="34" charset="0"/>
              </a:rPr>
              <a:t>WEBSITE:</a:t>
            </a:r>
            <a:r>
              <a:rPr lang="en-US" sz="2000" b="1" dirty="0">
                <a:solidFill>
                  <a:schemeClr val="bg2">
                    <a:lumMod val="25000"/>
                  </a:schemeClr>
                </a:solidFill>
                <a:latin typeface="Abadi" panose="020B0604020104020204" pitchFamily="34" charset="0"/>
              </a:rPr>
              <a:t> </a:t>
            </a:r>
            <a:r>
              <a:rPr lang="en-GB" sz="2000"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GB" sz="2000" b="1" dirty="0">
              <a:solidFill>
                <a:schemeClr val="bg2">
                  <a:lumMod val="25000"/>
                </a:schemeClr>
              </a:solidFill>
              <a:latin typeface="Abadi" panose="020B0604020104020204" pitchFamily="34" charset="0"/>
            </a:endParaRPr>
          </a:p>
          <a:p>
            <a:endParaRPr lang="en-US" sz="2000" b="1" dirty="0">
              <a:solidFill>
                <a:schemeClr val="bg2">
                  <a:lumMod val="25000"/>
                </a:schemeClr>
              </a:solidFill>
              <a:latin typeface="Abadi" panose="020B0604020104020204" pitchFamily="34" charset="0"/>
            </a:endParaRPr>
          </a:p>
          <a:p>
            <a:r>
              <a:rPr lang="en-US" sz="2000" b="1" dirty="0">
                <a:solidFill>
                  <a:srgbClr val="C00000"/>
                </a:solidFill>
                <a:latin typeface="Abadi" panose="020B0604020104020204" pitchFamily="34" charset="0"/>
              </a:rPr>
              <a:t>YOUTUBE CHANNEL:</a:t>
            </a:r>
          </a:p>
          <a:p>
            <a:pPr marL="0" indent="0">
              <a:buFont typeface="Arial" panose="020B0604020202020204" pitchFamily="34" charset="0"/>
              <a:buNone/>
            </a:pPr>
            <a:r>
              <a:rPr lang="en-GB" sz="20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US" sz="2000" b="1" dirty="0">
              <a:solidFill>
                <a:schemeClr val="bg2">
                  <a:lumMod val="25000"/>
                </a:schemeClr>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1586251388"/>
      </p:ext>
    </p:extLst>
  </p:cSld>
  <p:clrMapOvr>
    <a:masterClrMapping/>
  </p:clrMapOvr>
  <mc:AlternateContent xmlns:mc="http://schemas.openxmlformats.org/markup-compatibility/2006" xmlns:p14="http://schemas.microsoft.com/office/powerpoint/2010/main">
    <mc:Choice Requires="p14">
      <p:transition spd="slow" p14:dur="2000" advTm="44402"/>
    </mc:Choice>
    <mc:Fallback xmlns="">
      <p:transition spd="slow" advTm="444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E20309-1FB9-4818-BAFA-9C4C0534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EE6E7E">
              <a:alpha val="20000"/>
            </a:srgb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3E21C7-2E39-42F5-8E04-7EC46410D5B9}"/>
              </a:ext>
            </a:extLst>
          </p:cNvPr>
          <p:cNvSpPr>
            <a:spLocks noGrp="1"/>
          </p:cNvSpPr>
          <p:nvPr>
            <p:ph type="title"/>
          </p:nvPr>
        </p:nvSpPr>
        <p:spPr>
          <a:xfrm>
            <a:off x="838200" y="713312"/>
            <a:ext cx="3524250" cy="3532867"/>
          </a:xfrm>
        </p:spPr>
        <p:txBody>
          <a:bodyPr>
            <a:normAutofit/>
          </a:bodyPr>
          <a:lstStyle/>
          <a:p>
            <a:pPr>
              <a:lnSpc>
                <a:spcPct val="150000"/>
              </a:lnSpc>
            </a:pPr>
            <a:r>
              <a:rPr lang="en-US" b="1" i="0" dirty="0">
                <a:latin typeface="Aharoni" panose="02010803020104030203" pitchFamily="2" charset="-79"/>
                <a:cs typeface="Aharoni" panose="02010803020104030203" pitchFamily="2" charset="-79"/>
              </a:rPr>
              <a:t>LAST WEEK IN THE GOSPEL</a:t>
            </a:r>
            <a:endParaRPr lang="en-GB" b="1" i="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A5C072F2-748B-4728-80FC-8B01D5A1444C}"/>
              </a:ext>
            </a:extLst>
          </p:cNvPr>
          <p:cNvSpPr>
            <a:spLocks noGrp="1"/>
          </p:cNvSpPr>
          <p:nvPr>
            <p:ph idx="1"/>
          </p:nvPr>
        </p:nvSpPr>
        <p:spPr>
          <a:xfrm>
            <a:off x="4362451" y="402772"/>
            <a:ext cx="7440666" cy="3202276"/>
          </a:xfrm>
        </p:spPr>
        <p:txBody>
          <a:bodyPr anchor="ctr">
            <a:noAutofit/>
          </a:bodyPr>
          <a:lstStyle/>
          <a:p>
            <a:pPr marL="0" indent="0" algn="ctr">
              <a:buNone/>
            </a:pPr>
            <a:r>
              <a:rPr lang="en-US" sz="3200" b="1" dirty="0"/>
              <a:t>JESUS REVEALED TO US THAT THE KINGDOM OF GOD IS FORGIVENESS.</a:t>
            </a:r>
          </a:p>
          <a:p>
            <a:pPr marL="0" indent="0">
              <a:buNone/>
            </a:pPr>
            <a:endParaRPr lang="en-GB" sz="3200" b="1" dirty="0"/>
          </a:p>
        </p:txBody>
      </p:sp>
      <p:sp>
        <p:nvSpPr>
          <p:cNvPr id="7" name="TextBox 6">
            <a:extLst>
              <a:ext uri="{FF2B5EF4-FFF2-40B4-BE49-F238E27FC236}">
                <a16:creationId xmlns:a16="http://schemas.microsoft.com/office/drawing/2014/main" id="{49752230-C043-4E93-A79A-A93A2B4E92D7}"/>
              </a:ext>
            </a:extLst>
          </p:cNvPr>
          <p:cNvSpPr txBox="1"/>
          <p:nvPr/>
        </p:nvSpPr>
        <p:spPr>
          <a:xfrm>
            <a:off x="5707116" y="3618937"/>
            <a:ext cx="6096000" cy="2554545"/>
          </a:xfrm>
          <a:prstGeom prst="rect">
            <a:avLst/>
          </a:prstGeom>
          <a:noFill/>
        </p:spPr>
        <p:txBody>
          <a:bodyPr wrap="square">
            <a:spAutoFit/>
          </a:bodyPr>
          <a:lstStyle/>
          <a:p>
            <a:pPr marL="0" indent="0" algn="ctr">
              <a:buNone/>
            </a:pPr>
            <a:r>
              <a:rPr lang="en-US" sz="3200" b="1" dirty="0">
                <a:solidFill>
                  <a:schemeClr val="accent1">
                    <a:lumMod val="50000"/>
                  </a:schemeClr>
                </a:solidFill>
                <a:latin typeface="Comic Sans MS" panose="030F0702030302020204" pitchFamily="66" charset="0"/>
              </a:rPr>
              <a:t>‘HEAVENLY FATHER WILL NOT FORGIVE YOUR DEBTS UNLESS EACH OF YOU FORGIVE YOUR BROTHER FROM YOUR HEART.’</a:t>
            </a:r>
            <a:endParaRPr lang="en-GB" sz="3200" b="1" dirty="0">
              <a:solidFill>
                <a:schemeClr val="accent1">
                  <a:lumMod val="50000"/>
                </a:schemeClr>
              </a:solidFill>
              <a:latin typeface="Comic Sans MS" panose="030F0702030302020204" pitchFamily="66" charset="0"/>
            </a:endParaRPr>
          </a:p>
        </p:txBody>
      </p:sp>
      <p:pic>
        <p:nvPicPr>
          <p:cNvPr id="9" name="Picture 8">
            <a:extLst>
              <a:ext uri="{FF2B5EF4-FFF2-40B4-BE49-F238E27FC236}">
                <a16:creationId xmlns:a16="http://schemas.microsoft.com/office/drawing/2014/main" id="{CB19F478-5D2F-466B-8F29-BC46A278EA42}"/>
              </a:ext>
            </a:extLst>
          </p:cNvPr>
          <p:cNvPicPr>
            <a:picLocks noChangeAspect="1"/>
          </p:cNvPicPr>
          <p:nvPr/>
        </p:nvPicPr>
        <p:blipFill>
          <a:blip r:embed="rId3"/>
          <a:stretch>
            <a:fillRect/>
          </a:stretch>
        </p:blipFill>
        <p:spPr>
          <a:xfrm>
            <a:off x="1195529" y="4120054"/>
            <a:ext cx="2382273" cy="2298847"/>
          </a:xfrm>
          <a:prstGeom prst="rect">
            <a:avLst/>
          </a:prstGeom>
        </p:spPr>
      </p:pic>
      <p:sp>
        <p:nvSpPr>
          <p:cNvPr id="11" name="TextBox 10">
            <a:extLst>
              <a:ext uri="{FF2B5EF4-FFF2-40B4-BE49-F238E27FC236}">
                <a16:creationId xmlns:a16="http://schemas.microsoft.com/office/drawing/2014/main" id="{5A75E60D-D26B-486A-820A-BB8B2410A5B4}"/>
              </a:ext>
            </a:extLst>
          </p:cNvPr>
          <p:cNvSpPr txBox="1"/>
          <p:nvPr/>
        </p:nvSpPr>
        <p:spPr>
          <a:xfrm>
            <a:off x="5298356" y="3027217"/>
            <a:ext cx="6504762" cy="584775"/>
          </a:xfrm>
          <a:prstGeom prst="rect">
            <a:avLst/>
          </a:prstGeom>
          <a:noFill/>
        </p:spPr>
        <p:txBody>
          <a:bodyPr wrap="square">
            <a:spAutoFit/>
          </a:bodyPr>
          <a:lstStyle/>
          <a:p>
            <a:pPr marL="0" indent="0">
              <a:buNone/>
            </a:pPr>
            <a:r>
              <a:rPr lang="en-US" sz="3200" b="1" dirty="0"/>
              <a:t>HE MADE US UNDERSTAND THAT</a:t>
            </a:r>
            <a:r>
              <a:rPr lang="en-US" sz="1800" b="1" dirty="0"/>
              <a:t>,</a:t>
            </a:r>
          </a:p>
        </p:txBody>
      </p:sp>
    </p:spTree>
    <p:custDataLst>
      <p:tags r:id="rId1"/>
    </p:custDataLst>
    <p:extLst>
      <p:ext uri="{BB962C8B-B14F-4D97-AF65-F5344CB8AC3E}">
        <p14:creationId xmlns:p14="http://schemas.microsoft.com/office/powerpoint/2010/main" val="3715394395"/>
      </p:ext>
    </p:extLst>
  </p:cSld>
  <p:clrMapOvr>
    <a:masterClrMapping/>
  </p:clrMapOvr>
  <mc:AlternateContent xmlns:mc="http://schemas.openxmlformats.org/markup-compatibility/2006" xmlns:p14="http://schemas.microsoft.com/office/powerpoint/2010/main">
    <mc:Choice Requires="p14">
      <p:transition spd="slow" p14:dur="2000" advTm="39571"/>
    </mc:Choice>
    <mc:Fallback xmlns="">
      <p:transition spd="slow" advTm="395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A1C11-1415-412B-A24F-70907D0235B4}"/>
              </a:ext>
            </a:extLst>
          </p:cNvPr>
          <p:cNvSpPr>
            <a:spLocks noGrp="1"/>
          </p:cNvSpPr>
          <p:nvPr>
            <p:ph type="title"/>
          </p:nvPr>
        </p:nvSpPr>
        <p:spPr>
          <a:xfrm>
            <a:off x="6374857" y="365124"/>
            <a:ext cx="5320403" cy="1807305"/>
          </a:xfrm>
        </p:spPr>
        <p:txBody>
          <a:bodyPr>
            <a:normAutofit/>
          </a:bodyPr>
          <a:lstStyle/>
          <a:p>
            <a:r>
              <a:rPr lang="en-US" i="0" dirty="0"/>
              <a:t>IN THE </a:t>
            </a:r>
            <a:br>
              <a:rPr lang="en-US" i="0" dirty="0"/>
            </a:br>
            <a:r>
              <a:rPr lang="en-US" i="0" dirty="0"/>
              <a:t>GOSPEL</a:t>
            </a:r>
            <a:r>
              <a:rPr lang="en-US" dirty="0"/>
              <a:t> </a:t>
            </a:r>
            <a:r>
              <a:rPr lang="en-US" i="0" dirty="0"/>
              <a:t>TODAY</a:t>
            </a:r>
            <a:r>
              <a:rPr lang="en-US" dirty="0"/>
              <a:t> </a:t>
            </a:r>
            <a:endParaRPr lang="en-GB" i="0" dirty="0"/>
          </a:p>
        </p:txBody>
      </p:sp>
      <p:pic>
        <p:nvPicPr>
          <p:cNvPr id="5" name="Picture 4">
            <a:extLst>
              <a:ext uri="{FF2B5EF4-FFF2-40B4-BE49-F238E27FC236}">
                <a16:creationId xmlns:a16="http://schemas.microsoft.com/office/drawing/2014/main" id="{5A39A507-8082-48DD-947E-7D2C7237CDC4}"/>
              </a:ext>
            </a:extLst>
          </p:cNvPr>
          <p:cNvPicPr>
            <a:picLocks noChangeAspect="1"/>
          </p:cNvPicPr>
          <p:nvPr/>
        </p:nvPicPr>
        <p:blipFill rotWithShape="1">
          <a:blip r:embed="rId3"/>
          <a:srcRect r="1" b="2141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5317DDFF-26AA-4902-94C1-6AAF04075987}"/>
              </a:ext>
            </a:extLst>
          </p:cNvPr>
          <p:cNvSpPr>
            <a:spLocks noGrp="1"/>
          </p:cNvSpPr>
          <p:nvPr>
            <p:ph idx="1"/>
          </p:nvPr>
        </p:nvSpPr>
        <p:spPr>
          <a:xfrm>
            <a:off x="5881165" y="2172429"/>
            <a:ext cx="5670539" cy="1591188"/>
          </a:xfrm>
        </p:spPr>
        <p:txBody>
          <a:bodyPr>
            <a:normAutofit fontScale="92500" lnSpcReduction="20000"/>
          </a:bodyPr>
          <a:lstStyle/>
          <a:p>
            <a:pPr marL="0" indent="0" algn="ctr">
              <a:buNone/>
            </a:pPr>
            <a:r>
              <a:rPr lang="en-US" b="1" dirty="0">
                <a:solidFill>
                  <a:schemeClr val="accent2">
                    <a:lumMod val="50000"/>
                  </a:schemeClr>
                </a:solidFill>
              </a:rPr>
              <a:t>JESUS REVEALS TO US MORE ABOUT THE KINGDOM OF GOD THROUGH ANOTHER PARABLE:</a:t>
            </a:r>
          </a:p>
          <a:p>
            <a:pPr marL="0" indent="0" algn="ctr">
              <a:buNone/>
            </a:pPr>
            <a:r>
              <a:rPr lang="en-US" b="1" dirty="0">
                <a:solidFill>
                  <a:schemeClr val="accent2">
                    <a:lumMod val="50000"/>
                  </a:schemeClr>
                </a:solidFill>
              </a:rPr>
              <a:t> </a:t>
            </a:r>
            <a:endParaRPr lang="en-GB" b="1" dirty="0">
              <a:solidFill>
                <a:schemeClr val="accent2">
                  <a:lumMod val="50000"/>
                </a:schemeClr>
              </a:solidFill>
            </a:endParaRPr>
          </a:p>
        </p:txBody>
      </p:sp>
      <p:sp>
        <p:nvSpPr>
          <p:cNvPr id="4" name="Content Placeholder 2">
            <a:extLst>
              <a:ext uri="{FF2B5EF4-FFF2-40B4-BE49-F238E27FC236}">
                <a16:creationId xmlns:a16="http://schemas.microsoft.com/office/drawing/2014/main" id="{F6977762-7D62-4B0C-B851-96C149B8C1DD}"/>
              </a:ext>
            </a:extLst>
          </p:cNvPr>
          <p:cNvSpPr txBox="1">
            <a:spLocks/>
          </p:cNvSpPr>
          <p:nvPr/>
        </p:nvSpPr>
        <p:spPr>
          <a:xfrm>
            <a:off x="5252059" y="4341161"/>
            <a:ext cx="6519144" cy="295908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THE KINGDOM OF HEAVEN IS LIKE A LANDOWNER WHO WENT OUT TO HIRE LABOURERS FOR WORKING IN HIS VINEYARD. </a:t>
            </a:r>
            <a:endParaRPr lang="en-GB" b="1" dirty="0"/>
          </a:p>
        </p:txBody>
      </p:sp>
    </p:spTree>
    <p:custDataLst>
      <p:tags r:id="rId1"/>
    </p:custDataLst>
    <p:extLst>
      <p:ext uri="{BB962C8B-B14F-4D97-AF65-F5344CB8AC3E}">
        <p14:creationId xmlns:p14="http://schemas.microsoft.com/office/powerpoint/2010/main" val="3087897075"/>
      </p:ext>
    </p:extLst>
  </p:cSld>
  <p:clrMapOvr>
    <a:masterClrMapping/>
  </p:clrMapOvr>
  <mc:AlternateContent xmlns:mc="http://schemas.openxmlformats.org/markup-compatibility/2006" xmlns:p14="http://schemas.microsoft.com/office/powerpoint/2010/main">
    <mc:Choice Requires="p14">
      <p:transition spd="slow" p14:dur="2000" advTm="27732"/>
    </mc:Choice>
    <mc:Fallback xmlns="">
      <p:transition spd="slow" advTm="277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B050D1-C4E5-48C0-89C6-1A4B9A67A160}"/>
              </a:ext>
            </a:extLst>
          </p:cNvPr>
          <p:cNvPicPr>
            <a:picLocks noChangeAspect="1"/>
          </p:cNvPicPr>
          <p:nvPr/>
        </p:nvPicPr>
        <p:blipFill>
          <a:blip r:embed="rId3"/>
          <a:stretch>
            <a:fillRect/>
          </a:stretch>
        </p:blipFill>
        <p:spPr>
          <a:xfrm>
            <a:off x="1406674" y="454311"/>
            <a:ext cx="1316973" cy="1302461"/>
          </a:xfrm>
          <a:prstGeom prst="ellipse">
            <a:avLst/>
          </a:prstGeom>
          <a:ln>
            <a:noFill/>
          </a:ln>
          <a:effectLst>
            <a:softEdge rad="112500"/>
          </a:effectLst>
        </p:spPr>
      </p:pic>
      <p:sp>
        <p:nvSpPr>
          <p:cNvPr id="5" name="TextBox 4">
            <a:extLst>
              <a:ext uri="{FF2B5EF4-FFF2-40B4-BE49-F238E27FC236}">
                <a16:creationId xmlns:a16="http://schemas.microsoft.com/office/drawing/2014/main" id="{38EE2C69-4F8D-4959-8B58-8B62A22D5F6F}"/>
              </a:ext>
            </a:extLst>
          </p:cNvPr>
          <p:cNvSpPr txBox="1"/>
          <p:nvPr/>
        </p:nvSpPr>
        <p:spPr>
          <a:xfrm>
            <a:off x="-5811" y="185372"/>
            <a:ext cx="2769641" cy="923330"/>
          </a:xfrm>
          <a:prstGeom prst="rect">
            <a:avLst/>
          </a:prstGeom>
          <a:noFill/>
        </p:spPr>
        <p:txBody>
          <a:bodyPr wrap="square" rtlCol="0">
            <a:spAutoFit/>
          </a:bodyPr>
          <a:lstStyle/>
          <a:p>
            <a:r>
              <a:rPr lang="en-US" b="1" dirty="0"/>
              <a:t>THE LANDOWNER </a:t>
            </a:r>
          </a:p>
          <a:p>
            <a:r>
              <a:rPr lang="en-US" b="1" dirty="0"/>
              <a:t>WENT OUT </a:t>
            </a:r>
          </a:p>
          <a:p>
            <a:r>
              <a:rPr lang="en-US" b="1" dirty="0"/>
              <a:t>AT DAWN</a:t>
            </a:r>
            <a:endParaRPr lang="en-GB" b="1" dirty="0"/>
          </a:p>
        </p:txBody>
      </p:sp>
      <p:sp>
        <p:nvSpPr>
          <p:cNvPr id="6" name="TextBox 5">
            <a:extLst>
              <a:ext uri="{FF2B5EF4-FFF2-40B4-BE49-F238E27FC236}">
                <a16:creationId xmlns:a16="http://schemas.microsoft.com/office/drawing/2014/main" id="{DEC0312B-814F-43F1-9BF2-90FF5C75E485}"/>
              </a:ext>
            </a:extLst>
          </p:cNvPr>
          <p:cNvSpPr txBox="1"/>
          <p:nvPr/>
        </p:nvSpPr>
        <p:spPr>
          <a:xfrm>
            <a:off x="2946182" y="509769"/>
            <a:ext cx="3662506" cy="1200329"/>
          </a:xfrm>
          <a:prstGeom prst="rect">
            <a:avLst/>
          </a:prstGeom>
          <a:noFill/>
        </p:spPr>
        <p:txBody>
          <a:bodyPr wrap="square" rtlCol="0">
            <a:spAutoFit/>
          </a:bodyPr>
          <a:lstStyle/>
          <a:p>
            <a:r>
              <a:rPr lang="en-US" b="1" dirty="0"/>
              <a:t>HE CALLED THE WORKERS AND SENT THEM TO THE VINEYARD AFTER AGREEING FOR THE DAILY WAGE.</a:t>
            </a:r>
            <a:endParaRPr lang="en-GB" b="1" dirty="0"/>
          </a:p>
        </p:txBody>
      </p:sp>
      <p:pic>
        <p:nvPicPr>
          <p:cNvPr id="1026" name="Picture 2" descr="Jesus told this parable, ‘The kingdom of heaven is like a landowner who went out early in the morning to hire workers for his vineyard. &lt;br/&gt;He offered to pay them the usual rate for a days work – a denarius. – Slide 1">
            <a:extLst>
              <a:ext uri="{FF2B5EF4-FFF2-40B4-BE49-F238E27FC236}">
                <a16:creationId xmlns:a16="http://schemas.microsoft.com/office/drawing/2014/main" id="{70871538-0F3F-4EDE-847F-55B60A6A59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113" b="-35113"/>
          <a:stretch/>
        </p:blipFill>
        <p:spPr bwMode="auto">
          <a:xfrm>
            <a:off x="6785229" y="282807"/>
            <a:ext cx="2835385" cy="21265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E70AD5B-822D-4F36-97F4-135BC7CE4818}"/>
              </a:ext>
            </a:extLst>
          </p:cNvPr>
          <p:cNvPicPr>
            <a:picLocks noChangeAspect="1"/>
          </p:cNvPicPr>
          <p:nvPr/>
        </p:nvPicPr>
        <p:blipFill>
          <a:blip r:embed="rId5"/>
          <a:stretch>
            <a:fillRect/>
          </a:stretch>
        </p:blipFill>
        <p:spPr>
          <a:xfrm>
            <a:off x="812507" y="2279605"/>
            <a:ext cx="1437069" cy="1699271"/>
          </a:xfrm>
          <a:prstGeom prst="rect">
            <a:avLst/>
          </a:prstGeom>
        </p:spPr>
      </p:pic>
      <p:sp>
        <p:nvSpPr>
          <p:cNvPr id="8" name="TextBox 7">
            <a:extLst>
              <a:ext uri="{FF2B5EF4-FFF2-40B4-BE49-F238E27FC236}">
                <a16:creationId xmlns:a16="http://schemas.microsoft.com/office/drawing/2014/main" id="{6E423914-0C18-484E-BD4D-67B101510EA8}"/>
              </a:ext>
            </a:extLst>
          </p:cNvPr>
          <p:cNvSpPr txBox="1"/>
          <p:nvPr/>
        </p:nvSpPr>
        <p:spPr>
          <a:xfrm>
            <a:off x="573108" y="2099918"/>
            <a:ext cx="2769641" cy="369332"/>
          </a:xfrm>
          <a:prstGeom prst="rect">
            <a:avLst/>
          </a:prstGeom>
          <a:noFill/>
        </p:spPr>
        <p:txBody>
          <a:bodyPr wrap="square" rtlCol="0">
            <a:spAutoFit/>
          </a:bodyPr>
          <a:lstStyle/>
          <a:p>
            <a:r>
              <a:rPr lang="en-US" b="1" dirty="0"/>
              <a:t>HE WENT OUT AT</a:t>
            </a:r>
            <a:endParaRPr lang="en-GB" b="1" dirty="0"/>
          </a:p>
        </p:txBody>
      </p:sp>
      <p:sp>
        <p:nvSpPr>
          <p:cNvPr id="12" name="TextBox 11">
            <a:extLst>
              <a:ext uri="{FF2B5EF4-FFF2-40B4-BE49-F238E27FC236}">
                <a16:creationId xmlns:a16="http://schemas.microsoft.com/office/drawing/2014/main" id="{F539D32B-A9DE-4042-88F5-2F03D54EF0EA}"/>
              </a:ext>
            </a:extLst>
          </p:cNvPr>
          <p:cNvSpPr txBox="1"/>
          <p:nvPr/>
        </p:nvSpPr>
        <p:spPr>
          <a:xfrm>
            <a:off x="5155194" y="2426727"/>
            <a:ext cx="6245805" cy="923330"/>
          </a:xfrm>
          <a:prstGeom prst="rect">
            <a:avLst/>
          </a:prstGeom>
          <a:noFill/>
        </p:spPr>
        <p:txBody>
          <a:bodyPr wrap="square">
            <a:spAutoFit/>
          </a:bodyPr>
          <a:lstStyle/>
          <a:p>
            <a:r>
              <a:rPr lang="en-US" b="1" dirty="0">
                <a:solidFill>
                  <a:srgbClr val="363936"/>
                </a:solidFill>
                <a:latin typeface="Roboto" panose="02000000000000000000" pitchFamily="2" charset="0"/>
              </a:rPr>
              <a:t>THE LANDOWNER SAW OTHERS STANDING IDLE IN THE MARKETPLACE. HE ASKED THEM </a:t>
            </a:r>
            <a:r>
              <a:rPr lang="en-US" b="1" i="0" dirty="0">
                <a:solidFill>
                  <a:srgbClr val="363936"/>
                </a:solidFill>
                <a:effectLst/>
                <a:latin typeface="Roboto" panose="02000000000000000000" pitchFamily="2" charset="0"/>
              </a:rPr>
              <a:t>TO GO TO THE VINEYARD AND SAID HE WILL PAY WHAT IS RIGHT.</a:t>
            </a:r>
            <a:endParaRPr lang="en-GB" b="1" dirty="0"/>
          </a:p>
        </p:txBody>
      </p:sp>
      <p:pic>
        <p:nvPicPr>
          <p:cNvPr id="11" name="Picture 10">
            <a:extLst>
              <a:ext uri="{FF2B5EF4-FFF2-40B4-BE49-F238E27FC236}">
                <a16:creationId xmlns:a16="http://schemas.microsoft.com/office/drawing/2014/main" id="{999264E0-343D-4642-A5FA-2DD497981D95}"/>
              </a:ext>
            </a:extLst>
          </p:cNvPr>
          <p:cNvPicPr>
            <a:picLocks noChangeAspect="1"/>
          </p:cNvPicPr>
          <p:nvPr/>
        </p:nvPicPr>
        <p:blipFill>
          <a:blip r:embed="rId6"/>
          <a:stretch>
            <a:fillRect/>
          </a:stretch>
        </p:blipFill>
        <p:spPr>
          <a:xfrm>
            <a:off x="3099820" y="2112289"/>
            <a:ext cx="1964014" cy="1552205"/>
          </a:xfrm>
          <a:prstGeom prst="rect">
            <a:avLst/>
          </a:prstGeom>
        </p:spPr>
      </p:pic>
      <p:sp>
        <p:nvSpPr>
          <p:cNvPr id="3" name="TextBox 2">
            <a:extLst>
              <a:ext uri="{FF2B5EF4-FFF2-40B4-BE49-F238E27FC236}">
                <a16:creationId xmlns:a16="http://schemas.microsoft.com/office/drawing/2014/main" id="{371F2864-8003-490A-8957-FB5D6EBEEB3C}"/>
              </a:ext>
            </a:extLst>
          </p:cNvPr>
          <p:cNvSpPr txBox="1"/>
          <p:nvPr/>
        </p:nvSpPr>
        <p:spPr>
          <a:xfrm>
            <a:off x="4701362" y="3783815"/>
            <a:ext cx="3038159" cy="646331"/>
          </a:xfrm>
          <a:prstGeom prst="rect">
            <a:avLst/>
          </a:prstGeom>
          <a:noFill/>
        </p:spPr>
        <p:txBody>
          <a:bodyPr wrap="square" rtlCol="0">
            <a:spAutoFit/>
          </a:bodyPr>
          <a:lstStyle/>
          <a:p>
            <a:pPr algn="r"/>
            <a:r>
              <a:rPr lang="en-US" b="1" dirty="0"/>
              <a:t>HE WENT OUT AT</a:t>
            </a:r>
          </a:p>
          <a:p>
            <a:pPr algn="r"/>
            <a:r>
              <a:rPr lang="en-US" b="1" dirty="0"/>
              <a:t>NOON AND 3’O CLOCK</a:t>
            </a:r>
            <a:endParaRPr lang="en-GB" b="1" dirty="0"/>
          </a:p>
        </p:txBody>
      </p:sp>
      <p:pic>
        <p:nvPicPr>
          <p:cNvPr id="9" name="Picture 8">
            <a:extLst>
              <a:ext uri="{FF2B5EF4-FFF2-40B4-BE49-F238E27FC236}">
                <a16:creationId xmlns:a16="http://schemas.microsoft.com/office/drawing/2014/main" id="{ABDE0B68-965F-44B3-BE28-2DF116079AF2}"/>
              </a:ext>
            </a:extLst>
          </p:cNvPr>
          <p:cNvPicPr>
            <a:picLocks noChangeAspect="1"/>
          </p:cNvPicPr>
          <p:nvPr/>
        </p:nvPicPr>
        <p:blipFill>
          <a:blip r:embed="rId7"/>
          <a:stretch>
            <a:fillRect/>
          </a:stretch>
        </p:blipFill>
        <p:spPr>
          <a:xfrm>
            <a:off x="7739521" y="3775266"/>
            <a:ext cx="2044805" cy="1365320"/>
          </a:xfrm>
          <a:prstGeom prst="rect">
            <a:avLst/>
          </a:prstGeom>
        </p:spPr>
      </p:pic>
      <p:sp>
        <p:nvSpPr>
          <p:cNvPr id="10" name="TextBox 9">
            <a:extLst>
              <a:ext uri="{FF2B5EF4-FFF2-40B4-BE49-F238E27FC236}">
                <a16:creationId xmlns:a16="http://schemas.microsoft.com/office/drawing/2014/main" id="{360C8A45-D7A3-492B-841F-4CF5653E7446}"/>
              </a:ext>
            </a:extLst>
          </p:cNvPr>
          <p:cNvSpPr txBox="1"/>
          <p:nvPr/>
        </p:nvSpPr>
        <p:spPr>
          <a:xfrm>
            <a:off x="9784326" y="4273260"/>
            <a:ext cx="3212326" cy="369332"/>
          </a:xfrm>
          <a:prstGeom prst="rect">
            <a:avLst/>
          </a:prstGeom>
          <a:noFill/>
        </p:spPr>
        <p:txBody>
          <a:bodyPr wrap="square">
            <a:spAutoFit/>
          </a:bodyPr>
          <a:lstStyle/>
          <a:p>
            <a:r>
              <a:rPr lang="en-US" b="1" dirty="0">
                <a:solidFill>
                  <a:srgbClr val="363936"/>
                </a:solidFill>
                <a:latin typeface="Roboto" panose="02000000000000000000" pitchFamily="2" charset="0"/>
              </a:rPr>
              <a:t>HE DID THE SAME.</a:t>
            </a:r>
            <a:endParaRPr lang="en-GB" b="1" dirty="0"/>
          </a:p>
        </p:txBody>
      </p:sp>
      <p:pic>
        <p:nvPicPr>
          <p:cNvPr id="15" name="Picture 14">
            <a:extLst>
              <a:ext uri="{FF2B5EF4-FFF2-40B4-BE49-F238E27FC236}">
                <a16:creationId xmlns:a16="http://schemas.microsoft.com/office/drawing/2014/main" id="{44156EA8-8FB3-4181-893B-B4A84E79FBC8}"/>
              </a:ext>
            </a:extLst>
          </p:cNvPr>
          <p:cNvPicPr>
            <a:picLocks noChangeAspect="1"/>
          </p:cNvPicPr>
          <p:nvPr/>
        </p:nvPicPr>
        <p:blipFill>
          <a:blip r:embed="rId8"/>
          <a:stretch>
            <a:fillRect/>
          </a:stretch>
        </p:blipFill>
        <p:spPr>
          <a:xfrm>
            <a:off x="670487" y="5209176"/>
            <a:ext cx="1318507" cy="1488637"/>
          </a:xfrm>
          <a:prstGeom prst="rect">
            <a:avLst/>
          </a:prstGeom>
        </p:spPr>
      </p:pic>
      <p:sp>
        <p:nvSpPr>
          <p:cNvPr id="16" name="TextBox 15">
            <a:extLst>
              <a:ext uri="{FF2B5EF4-FFF2-40B4-BE49-F238E27FC236}">
                <a16:creationId xmlns:a16="http://schemas.microsoft.com/office/drawing/2014/main" id="{E41295C0-D935-4442-A8D3-A2018C407679}"/>
              </a:ext>
            </a:extLst>
          </p:cNvPr>
          <p:cNvSpPr txBox="1"/>
          <p:nvPr/>
        </p:nvSpPr>
        <p:spPr>
          <a:xfrm>
            <a:off x="-5811" y="4886010"/>
            <a:ext cx="2047775" cy="646331"/>
          </a:xfrm>
          <a:prstGeom prst="rect">
            <a:avLst/>
          </a:prstGeom>
          <a:noFill/>
        </p:spPr>
        <p:txBody>
          <a:bodyPr wrap="square" rtlCol="0">
            <a:spAutoFit/>
          </a:bodyPr>
          <a:lstStyle/>
          <a:p>
            <a:r>
              <a:rPr lang="en-US" b="1" dirty="0"/>
              <a:t>FINALLY HE WENT OUT AT</a:t>
            </a:r>
            <a:endParaRPr lang="en-GB" b="1" dirty="0"/>
          </a:p>
        </p:txBody>
      </p:sp>
      <p:sp>
        <p:nvSpPr>
          <p:cNvPr id="18" name="TextBox 17">
            <a:extLst>
              <a:ext uri="{FF2B5EF4-FFF2-40B4-BE49-F238E27FC236}">
                <a16:creationId xmlns:a16="http://schemas.microsoft.com/office/drawing/2014/main" id="{4E2A7A1B-AF1F-4C04-8B82-6C88781BF47A}"/>
              </a:ext>
            </a:extLst>
          </p:cNvPr>
          <p:cNvSpPr txBox="1"/>
          <p:nvPr/>
        </p:nvSpPr>
        <p:spPr>
          <a:xfrm>
            <a:off x="5155193" y="5409894"/>
            <a:ext cx="6493467" cy="1200329"/>
          </a:xfrm>
          <a:prstGeom prst="rect">
            <a:avLst/>
          </a:prstGeom>
          <a:noFill/>
        </p:spPr>
        <p:txBody>
          <a:bodyPr wrap="square" rtlCol="0">
            <a:spAutoFit/>
          </a:bodyPr>
          <a:lstStyle/>
          <a:p>
            <a:r>
              <a:rPr lang="en-US" b="1" dirty="0"/>
              <a:t>HE SAW A </a:t>
            </a:r>
            <a:r>
              <a:rPr lang="en-US" b="1" i="0" dirty="0">
                <a:effectLst/>
                <a:latin typeface="Roboto" panose="02000000000000000000" pitchFamily="2" charset="0"/>
              </a:rPr>
              <a:t>FEW STANDNIG IDLE. HE ASKED THEM, </a:t>
            </a:r>
          </a:p>
          <a:p>
            <a:r>
              <a:rPr lang="en-US" b="1" dirty="0">
                <a:latin typeface="Roboto" panose="02000000000000000000" pitchFamily="2" charset="0"/>
              </a:rPr>
              <a:t>“</a:t>
            </a:r>
            <a:r>
              <a:rPr lang="en-US" b="1" i="0" dirty="0">
                <a:effectLst/>
                <a:latin typeface="Roboto" panose="02000000000000000000" pitchFamily="2" charset="0"/>
              </a:rPr>
              <a:t>WHY DO YOU STAND HERE IDLE ALL DAY?”</a:t>
            </a:r>
            <a:br>
              <a:rPr lang="en-US" b="1" dirty="0"/>
            </a:br>
            <a:r>
              <a:rPr lang="en-US" b="1" i="0" dirty="0">
                <a:effectLst/>
                <a:latin typeface="Roboto" panose="02000000000000000000" pitchFamily="2" charset="0"/>
              </a:rPr>
              <a:t>THEY ANSWERED, “BECAUSE NO ONE HAS HIRED US.”</a:t>
            </a:r>
            <a:br>
              <a:rPr lang="en-US" b="1" dirty="0"/>
            </a:br>
            <a:r>
              <a:rPr lang="en-US" b="1" i="0" dirty="0">
                <a:effectLst/>
                <a:latin typeface="Roboto" panose="02000000000000000000" pitchFamily="2" charset="0"/>
              </a:rPr>
              <a:t>HE SAID TO THEM, “YOU TOO GO INTO MY VINEYARD.”</a:t>
            </a:r>
            <a:endParaRPr lang="en-GB" b="1" dirty="0"/>
          </a:p>
        </p:txBody>
      </p:sp>
      <p:pic>
        <p:nvPicPr>
          <p:cNvPr id="21" name="Picture 20">
            <a:extLst>
              <a:ext uri="{FF2B5EF4-FFF2-40B4-BE49-F238E27FC236}">
                <a16:creationId xmlns:a16="http://schemas.microsoft.com/office/drawing/2014/main" id="{20EC3784-EC9E-4FE2-8137-E2D01AD445F9}"/>
              </a:ext>
            </a:extLst>
          </p:cNvPr>
          <p:cNvPicPr>
            <a:picLocks noChangeAspect="1"/>
          </p:cNvPicPr>
          <p:nvPr/>
        </p:nvPicPr>
        <p:blipFill>
          <a:blip r:embed="rId9"/>
          <a:stretch>
            <a:fillRect/>
          </a:stretch>
        </p:blipFill>
        <p:spPr>
          <a:xfrm>
            <a:off x="2407674" y="5167045"/>
            <a:ext cx="2293688" cy="1478576"/>
          </a:xfrm>
          <a:prstGeom prst="rect">
            <a:avLst/>
          </a:prstGeom>
        </p:spPr>
      </p:pic>
    </p:spTree>
    <p:custDataLst>
      <p:tags r:id="rId1"/>
    </p:custDataLst>
    <p:extLst>
      <p:ext uri="{BB962C8B-B14F-4D97-AF65-F5344CB8AC3E}">
        <p14:creationId xmlns:p14="http://schemas.microsoft.com/office/powerpoint/2010/main" val="4055999020"/>
      </p:ext>
    </p:extLst>
  </p:cSld>
  <p:clrMapOvr>
    <a:masterClrMapping/>
  </p:clrMapOvr>
  <mc:AlternateContent xmlns:mc="http://schemas.openxmlformats.org/markup-compatibility/2006" xmlns:p14="http://schemas.microsoft.com/office/powerpoint/2010/main">
    <mc:Choice Requires="p14">
      <p:transition spd="slow" p14:dur="2000" advTm="79156"/>
    </mc:Choice>
    <mc:Fallback xmlns="">
      <p:transition spd="slow" advTm="79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nodeType="withEffect">
                                  <p:stCondLst>
                                    <p:cond delay="0"/>
                                  </p:stCondLst>
                                  <p:childTnLst>
                                    <p:set>
                                      <p:cBhvr>
                                        <p:cTn id="62" dur="1" fill="hold">
                                          <p:stCondLst>
                                            <p:cond delay="0"/>
                                          </p:stCondLst>
                                        </p:cTn>
                                        <p:tgtEl>
                                          <p:spTgt spid="18">
                                            <p:txEl>
                                              <p:pRg st="1" end="1"/>
                                            </p:txEl>
                                          </p:spTgt>
                                        </p:tgtEl>
                                        <p:attrNameLst>
                                          <p:attrName>style.visibility</p:attrName>
                                        </p:attrNameLst>
                                      </p:cBhvr>
                                      <p:to>
                                        <p:strVal val="visible"/>
                                      </p:to>
                                    </p:set>
                                    <p:animEffect transition="in" filter="fade">
                                      <p:cBhvr>
                                        <p:cTn id="63" dur="500"/>
                                        <p:tgtEl>
                                          <p:spTgt spid="18">
                                            <p:txEl>
                                              <p:pRg st="1" end="1"/>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8">
                                            <p:txEl>
                                              <p:pRg st="0" end="0"/>
                                            </p:txEl>
                                          </p:spTgt>
                                        </p:tgtEl>
                                        <p:attrNameLst>
                                          <p:attrName>style.visibility</p:attrName>
                                        </p:attrNameLst>
                                      </p:cBhvr>
                                      <p:to>
                                        <p:strVal val="visible"/>
                                      </p:to>
                                    </p:set>
                                    <p:animEffect transition="in" filter="fade">
                                      <p:cBhvr>
                                        <p:cTn id="66"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3" grpId="0"/>
      <p:bldP spid="10"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EE6E7E">
              <a:alpha val="20000"/>
            </a:srgb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CF389907-BBB5-4389-92BE-49886B4D246F}"/>
              </a:ext>
            </a:extLst>
          </p:cNvPr>
          <p:cNvSpPr>
            <a:spLocks noGrp="1"/>
          </p:cNvSpPr>
          <p:nvPr>
            <p:ph type="title"/>
          </p:nvPr>
        </p:nvSpPr>
        <p:spPr>
          <a:xfrm>
            <a:off x="145026" y="28376"/>
            <a:ext cx="6641740" cy="1351630"/>
          </a:xfrm>
        </p:spPr>
        <p:txBody>
          <a:bodyPr>
            <a:normAutofit/>
          </a:bodyPr>
          <a:lstStyle/>
          <a:p>
            <a:r>
              <a:rPr lang="en-US" i="0" dirty="0"/>
              <a:t>IN THE EVENING</a:t>
            </a:r>
            <a:endParaRPr lang="en-GB" i="0" dirty="0"/>
          </a:p>
        </p:txBody>
      </p:sp>
      <p:sp>
        <p:nvSpPr>
          <p:cNvPr id="9" name="TextBox 8">
            <a:extLst>
              <a:ext uri="{FF2B5EF4-FFF2-40B4-BE49-F238E27FC236}">
                <a16:creationId xmlns:a16="http://schemas.microsoft.com/office/drawing/2014/main" id="{B5569D62-773E-4F49-84D5-C783ED2003E5}"/>
              </a:ext>
            </a:extLst>
          </p:cNvPr>
          <p:cNvSpPr txBox="1"/>
          <p:nvPr/>
        </p:nvSpPr>
        <p:spPr>
          <a:xfrm>
            <a:off x="145026" y="983380"/>
            <a:ext cx="4271405" cy="923330"/>
          </a:xfrm>
          <a:prstGeom prst="rect">
            <a:avLst/>
          </a:prstGeom>
          <a:noFill/>
        </p:spPr>
        <p:txBody>
          <a:bodyPr wrap="square">
            <a:spAutoFit/>
          </a:bodyPr>
          <a:lstStyle/>
          <a:p>
            <a:pPr marL="0" indent="0">
              <a:buNone/>
            </a:pPr>
            <a:r>
              <a:rPr lang="en-GB" sz="1800" b="1" dirty="0">
                <a:latin typeface="Aharoni" panose="02010803020104030203" pitchFamily="2" charset="-79"/>
                <a:cs typeface="Aharoni" panose="02010803020104030203" pitchFamily="2" charset="-79"/>
              </a:rPr>
              <a:t>THE </a:t>
            </a:r>
            <a:r>
              <a:rPr lang="en-US" sz="1800" b="1" i="0" dirty="0">
                <a:effectLst/>
                <a:latin typeface="Aharoni" panose="02010803020104030203" pitchFamily="2" charset="-79"/>
                <a:cs typeface="Aharoni" panose="02010803020104030203" pitchFamily="2" charset="-79"/>
              </a:rPr>
              <a:t>OWNER OF THE VINEYARD SAID TO HIS </a:t>
            </a:r>
            <a:r>
              <a:rPr lang="en-US" b="1" dirty="0">
                <a:latin typeface="Aharoni" panose="02010803020104030203" pitchFamily="2" charset="-79"/>
                <a:cs typeface="Aharoni" panose="02010803020104030203" pitchFamily="2" charset="-79"/>
              </a:rPr>
              <a:t>SUPERVISOR:</a:t>
            </a:r>
            <a:br>
              <a:rPr lang="en-US" sz="1800" b="1" dirty="0">
                <a:latin typeface="Aharoni" panose="02010803020104030203" pitchFamily="2" charset="-79"/>
                <a:cs typeface="Aharoni" panose="02010803020104030203" pitchFamily="2" charset="-79"/>
              </a:rPr>
            </a:br>
            <a:endParaRPr lang="en-GB" sz="1800" b="1" dirty="0">
              <a:latin typeface="Aharoni" panose="02010803020104030203" pitchFamily="2" charset="-79"/>
              <a:cs typeface="Aharoni" panose="02010803020104030203" pitchFamily="2" charset="-79"/>
            </a:endParaRPr>
          </a:p>
        </p:txBody>
      </p:sp>
      <p:pic>
        <p:nvPicPr>
          <p:cNvPr id="5" name="Picture 4">
            <a:extLst>
              <a:ext uri="{FF2B5EF4-FFF2-40B4-BE49-F238E27FC236}">
                <a16:creationId xmlns:a16="http://schemas.microsoft.com/office/drawing/2014/main" id="{661F99AC-E56D-4786-BA65-21E8531B106C}"/>
              </a:ext>
            </a:extLst>
          </p:cNvPr>
          <p:cNvPicPr>
            <a:picLocks noChangeAspect="1"/>
          </p:cNvPicPr>
          <p:nvPr/>
        </p:nvPicPr>
        <p:blipFill>
          <a:blip r:embed="rId3"/>
          <a:stretch>
            <a:fillRect/>
          </a:stretch>
        </p:blipFill>
        <p:spPr>
          <a:xfrm>
            <a:off x="393130" y="3324556"/>
            <a:ext cx="2124075" cy="3333750"/>
          </a:xfrm>
          <a:prstGeom prst="rect">
            <a:avLst/>
          </a:prstGeom>
        </p:spPr>
      </p:pic>
      <p:sp>
        <p:nvSpPr>
          <p:cNvPr id="6" name="Speech Bubble: Oval 5">
            <a:extLst>
              <a:ext uri="{FF2B5EF4-FFF2-40B4-BE49-F238E27FC236}">
                <a16:creationId xmlns:a16="http://schemas.microsoft.com/office/drawing/2014/main" id="{32693DAC-8BC6-4E1F-8AB2-8FC25982A9C5}"/>
              </a:ext>
            </a:extLst>
          </p:cNvPr>
          <p:cNvSpPr/>
          <p:nvPr/>
        </p:nvSpPr>
        <p:spPr>
          <a:xfrm>
            <a:off x="1225805" y="1540660"/>
            <a:ext cx="4176651" cy="1817322"/>
          </a:xfrm>
          <a:prstGeom prst="wedgeEllipseCallout">
            <a:avLst>
              <a:gd name="adj1" fmla="val -55109"/>
              <a:gd name="adj2" fmla="val 553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i="0" dirty="0">
                <a:solidFill>
                  <a:schemeClr val="tx1"/>
                </a:solidFill>
                <a:effectLst/>
                <a:latin typeface="Aharoni" panose="02010803020104030203" pitchFamily="2" charset="-79"/>
                <a:cs typeface="Aharoni" panose="02010803020104030203" pitchFamily="2" charset="-79"/>
              </a:rPr>
              <a:t>‘SUMMON THE LABORERS AND GIVE THEM THEIR PAY,</a:t>
            </a:r>
            <a:br>
              <a:rPr lang="en-US" sz="1800" b="1" dirty="0">
                <a:solidFill>
                  <a:schemeClr val="tx1"/>
                </a:solidFill>
                <a:latin typeface="Aharoni" panose="02010803020104030203" pitchFamily="2" charset="-79"/>
                <a:cs typeface="Aharoni" panose="02010803020104030203" pitchFamily="2" charset="-79"/>
              </a:rPr>
            </a:br>
            <a:r>
              <a:rPr lang="en-US" sz="1800" b="1" i="0" dirty="0">
                <a:solidFill>
                  <a:schemeClr val="tx1"/>
                </a:solidFill>
                <a:effectLst/>
                <a:latin typeface="Aharoni" panose="02010803020104030203" pitchFamily="2" charset="-79"/>
                <a:cs typeface="Aharoni" panose="02010803020104030203" pitchFamily="2" charset="-79"/>
              </a:rPr>
              <a:t>BEGINNING WITH THE LAST AND ENDING WITH THE FIRST.’</a:t>
            </a:r>
            <a:endParaRPr lang="en-GB" dirty="0">
              <a:solidFill>
                <a:schemeClr val="tx1"/>
              </a:solidFill>
            </a:endParaRPr>
          </a:p>
        </p:txBody>
      </p:sp>
      <p:sp>
        <p:nvSpPr>
          <p:cNvPr id="7" name="TextBox 6">
            <a:extLst>
              <a:ext uri="{FF2B5EF4-FFF2-40B4-BE49-F238E27FC236}">
                <a16:creationId xmlns:a16="http://schemas.microsoft.com/office/drawing/2014/main" id="{7BF5522B-08AD-4154-831F-6F4A3CC9DB8E}"/>
              </a:ext>
            </a:extLst>
          </p:cNvPr>
          <p:cNvSpPr txBox="1"/>
          <p:nvPr/>
        </p:nvSpPr>
        <p:spPr>
          <a:xfrm>
            <a:off x="2588626" y="4626981"/>
            <a:ext cx="3262029" cy="1754326"/>
          </a:xfrm>
          <a:prstGeom prst="rect">
            <a:avLst/>
          </a:prstGeom>
          <a:noFill/>
        </p:spPr>
        <p:txBody>
          <a:bodyPr wrap="square" rtlCol="0">
            <a:spAutoFit/>
          </a:bodyPr>
          <a:lstStyle/>
          <a:p>
            <a:r>
              <a:rPr lang="en-US" b="1" dirty="0"/>
              <a:t> THOSE WHO STARTED THE WORK MUCH EARLIER IN THE MORNING RECEIVED</a:t>
            </a:r>
          </a:p>
          <a:p>
            <a:r>
              <a:rPr lang="en-US" b="1" dirty="0"/>
              <a:t>THE SAME WAGES AS THOSE WHO STARTED WORK AT 5’O CLOCK IN THE EVENING.</a:t>
            </a:r>
          </a:p>
        </p:txBody>
      </p:sp>
      <p:sp>
        <p:nvSpPr>
          <p:cNvPr id="14" name="TextBox 13">
            <a:extLst>
              <a:ext uri="{FF2B5EF4-FFF2-40B4-BE49-F238E27FC236}">
                <a16:creationId xmlns:a16="http://schemas.microsoft.com/office/drawing/2014/main" id="{29184D2F-0773-47D7-98A4-39D2C84DC397}"/>
              </a:ext>
            </a:extLst>
          </p:cNvPr>
          <p:cNvSpPr txBox="1"/>
          <p:nvPr/>
        </p:nvSpPr>
        <p:spPr>
          <a:xfrm>
            <a:off x="5675954" y="1047813"/>
            <a:ext cx="6789544" cy="646331"/>
          </a:xfrm>
          <a:prstGeom prst="rect">
            <a:avLst/>
          </a:prstGeom>
          <a:noFill/>
        </p:spPr>
        <p:txBody>
          <a:bodyPr wrap="square">
            <a:spAutoFit/>
          </a:bodyPr>
          <a:lstStyle/>
          <a:p>
            <a:r>
              <a:rPr lang="en-US" b="1" dirty="0">
                <a:solidFill>
                  <a:srgbClr val="363936"/>
                </a:solidFill>
                <a:latin typeface="Roboto" panose="02000000000000000000" pitchFamily="2" charset="0"/>
              </a:rPr>
              <a:t>The</a:t>
            </a:r>
            <a:r>
              <a:rPr lang="en-US" b="1" i="0" dirty="0">
                <a:solidFill>
                  <a:srgbClr val="363936"/>
                </a:solidFill>
                <a:effectLst/>
                <a:latin typeface="Roboto" panose="02000000000000000000" pitchFamily="2" charset="0"/>
              </a:rPr>
              <a:t> first came; they thought that they would receive more.</a:t>
            </a:r>
          </a:p>
          <a:p>
            <a:r>
              <a:rPr lang="en-US" b="1" dirty="0">
                <a:solidFill>
                  <a:srgbClr val="363936"/>
                </a:solidFill>
                <a:latin typeface="Roboto" panose="02000000000000000000" pitchFamily="2" charset="0"/>
              </a:rPr>
              <a:t>They began to grumble.</a:t>
            </a:r>
            <a:endParaRPr lang="en-GB" b="1" dirty="0"/>
          </a:p>
        </p:txBody>
      </p:sp>
      <p:pic>
        <p:nvPicPr>
          <p:cNvPr id="16" name="Picture 15">
            <a:extLst>
              <a:ext uri="{FF2B5EF4-FFF2-40B4-BE49-F238E27FC236}">
                <a16:creationId xmlns:a16="http://schemas.microsoft.com/office/drawing/2014/main" id="{B737B175-DCF1-4B6C-A1A0-3D518FFFEC6F}"/>
              </a:ext>
            </a:extLst>
          </p:cNvPr>
          <p:cNvPicPr>
            <a:picLocks noChangeAspect="1"/>
          </p:cNvPicPr>
          <p:nvPr/>
        </p:nvPicPr>
        <p:blipFill>
          <a:blip r:embed="rId4"/>
          <a:stretch>
            <a:fillRect/>
          </a:stretch>
        </p:blipFill>
        <p:spPr>
          <a:xfrm>
            <a:off x="5928017" y="4280592"/>
            <a:ext cx="3983238" cy="2377714"/>
          </a:xfrm>
          <a:prstGeom prst="rect">
            <a:avLst/>
          </a:prstGeom>
        </p:spPr>
      </p:pic>
      <p:sp>
        <p:nvSpPr>
          <p:cNvPr id="18" name="Speech Bubble: Rectangle 17">
            <a:extLst>
              <a:ext uri="{FF2B5EF4-FFF2-40B4-BE49-F238E27FC236}">
                <a16:creationId xmlns:a16="http://schemas.microsoft.com/office/drawing/2014/main" id="{49C7FEE4-960E-4277-B131-F9C6A4EE026B}"/>
              </a:ext>
            </a:extLst>
          </p:cNvPr>
          <p:cNvSpPr/>
          <p:nvPr/>
        </p:nvSpPr>
        <p:spPr>
          <a:xfrm>
            <a:off x="6024038" y="2440570"/>
            <a:ext cx="2856300" cy="1223668"/>
          </a:xfrm>
          <a:prstGeom prst="wedgeRectCallout">
            <a:avLst>
              <a:gd name="adj1" fmla="val -18258"/>
              <a:gd name="adj2" fmla="val 11446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0" dirty="0">
                <a:solidFill>
                  <a:srgbClr val="363936"/>
                </a:solidFill>
                <a:effectLst/>
                <a:latin typeface="Abadi" panose="020B0604020104020204" pitchFamily="34" charset="0"/>
              </a:rPr>
              <a:t>‘These last ones worked only one hour, and you have made them equal to us, who bore the day’s burden and the heat.’</a:t>
            </a:r>
            <a:endParaRPr lang="en-GB" sz="1600" b="1" dirty="0">
              <a:latin typeface="Abadi" panose="020B0604020104020204" pitchFamily="34" charset="0"/>
            </a:endParaRPr>
          </a:p>
        </p:txBody>
      </p:sp>
      <p:sp>
        <p:nvSpPr>
          <p:cNvPr id="21" name="Speech Bubble: Rectangle 20">
            <a:extLst>
              <a:ext uri="{FF2B5EF4-FFF2-40B4-BE49-F238E27FC236}">
                <a16:creationId xmlns:a16="http://schemas.microsoft.com/office/drawing/2014/main" id="{4FA8AD8D-39D7-447A-8128-46D9B5CB6B41}"/>
              </a:ext>
            </a:extLst>
          </p:cNvPr>
          <p:cNvSpPr/>
          <p:nvPr/>
        </p:nvSpPr>
        <p:spPr>
          <a:xfrm>
            <a:off x="9649441" y="1467869"/>
            <a:ext cx="2313366" cy="3038999"/>
          </a:xfrm>
          <a:prstGeom prst="wedgeRectCallout">
            <a:avLst>
              <a:gd name="adj1" fmla="val -115109"/>
              <a:gd name="adj2" fmla="val 592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0" dirty="0">
                <a:solidFill>
                  <a:srgbClr val="363936"/>
                </a:solidFill>
                <a:effectLst/>
                <a:latin typeface="Abadi" panose="020B0604020104020204" pitchFamily="34" charset="0"/>
              </a:rPr>
              <a:t>My friend, I am not cheating you. </a:t>
            </a:r>
            <a:br>
              <a:rPr lang="en-US" sz="1600" b="1" dirty="0">
                <a:latin typeface="Abadi" panose="020B0604020104020204" pitchFamily="34" charset="0"/>
              </a:rPr>
            </a:br>
            <a:r>
              <a:rPr lang="en-US" sz="1600" b="1" i="0" dirty="0">
                <a:solidFill>
                  <a:srgbClr val="363936"/>
                </a:solidFill>
                <a:effectLst/>
                <a:latin typeface="Abadi" panose="020B0604020104020204" pitchFamily="34" charset="0"/>
              </a:rPr>
              <a:t>Did you not agree with me for the usual daily wage? Take what is yours and go. </a:t>
            </a:r>
            <a:br>
              <a:rPr lang="en-US" sz="1600" b="1" dirty="0">
                <a:latin typeface="Abadi" panose="020B0604020104020204" pitchFamily="34" charset="0"/>
              </a:rPr>
            </a:br>
            <a:r>
              <a:rPr lang="en-US" sz="1600" b="1" dirty="0">
                <a:solidFill>
                  <a:srgbClr val="363936"/>
                </a:solidFill>
                <a:latin typeface="Abadi" panose="020B0604020104020204" pitchFamily="34" charset="0"/>
              </a:rPr>
              <a:t>Am</a:t>
            </a:r>
            <a:r>
              <a:rPr lang="en-US" sz="1600" b="1" i="0" dirty="0">
                <a:solidFill>
                  <a:srgbClr val="363936"/>
                </a:solidFill>
                <a:effectLst/>
                <a:latin typeface="Abadi" panose="020B0604020104020204" pitchFamily="34" charset="0"/>
              </a:rPr>
              <a:t> I not free to do as I wish with my own money? </a:t>
            </a:r>
            <a:r>
              <a:rPr lang="en-US" sz="1600" b="1" i="0" dirty="0">
                <a:solidFill>
                  <a:srgbClr val="C00000"/>
                </a:solidFill>
                <a:effectLst/>
                <a:latin typeface="Abadi" panose="020B0604020104020204" pitchFamily="34" charset="0"/>
              </a:rPr>
              <a:t>Are you envious because I am generous?’</a:t>
            </a:r>
            <a:endParaRPr lang="en-GB" sz="1600" b="1" dirty="0">
              <a:solidFill>
                <a:srgbClr val="C00000"/>
              </a:solidFill>
              <a:latin typeface="Abadi" panose="020B0604020104020204" pitchFamily="34" charset="0"/>
            </a:endParaRPr>
          </a:p>
        </p:txBody>
      </p:sp>
      <p:sp>
        <p:nvSpPr>
          <p:cNvPr id="24" name="TextBox 23">
            <a:extLst>
              <a:ext uri="{FF2B5EF4-FFF2-40B4-BE49-F238E27FC236}">
                <a16:creationId xmlns:a16="http://schemas.microsoft.com/office/drawing/2014/main" id="{51F2AE38-8616-424D-AC88-4F1C9B249AEC}"/>
              </a:ext>
            </a:extLst>
          </p:cNvPr>
          <p:cNvSpPr txBox="1"/>
          <p:nvPr/>
        </p:nvSpPr>
        <p:spPr>
          <a:xfrm>
            <a:off x="9974500" y="5286157"/>
            <a:ext cx="2137090" cy="1200329"/>
          </a:xfrm>
          <a:prstGeom prst="rect">
            <a:avLst/>
          </a:prstGeom>
          <a:noFill/>
        </p:spPr>
        <p:txBody>
          <a:bodyPr wrap="square" rtlCol="0">
            <a:spAutoFit/>
          </a:bodyPr>
          <a:lstStyle/>
          <a:p>
            <a:pPr algn="ctr"/>
            <a:r>
              <a:rPr lang="en-US" b="1" i="0" dirty="0">
                <a:solidFill>
                  <a:srgbClr val="002060"/>
                </a:solidFill>
                <a:effectLst/>
                <a:latin typeface="Abadi" panose="020B0604020104020204" pitchFamily="34" charset="0"/>
              </a:rPr>
              <a:t>“THUS THE LAST WILL BE FIRST, AND THE FIRST WILL BE LAST.”</a:t>
            </a:r>
            <a:endParaRPr lang="en-GB" b="1" dirty="0">
              <a:solidFill>
                <a:srgbClr val="002060"/>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2363992236"/>
      </p:ext>
    </p:extLst>
  </p:cSld>
  <p:clrMapOvr>
    <a:masterClrMapping/>
  </p:clrMapOvr>
  <mc:AlternateContent xmlns:mc="http://schemas.openxmlformats.org/markup-compatibility/2006" xmlns:p14="http://schemas.microsoft.com/office/powerpoint/2010/main">
    <mc:Choice Requires="p14">
      <p:transition spd="slow" p14:dur="2000" advTm="80033"/>
    </mc:Choice>
    <mc:Fallback xmlns="">
      <p:transition spd="slow" advTm="800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6" grpId="0" animBg="1"/>
      <p:bldP spid="7" grpId="0"/>
      <p:bldP spid="14" grpId="0"/>
      <p:bldP spid="18" grpId="0" animBg="1"/>
      <p:bldP spid="21"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E217-334E-4551-A36A-7A46E4A6B8C2}"/>
              </a:ext>
            </a:extLst>
          </p:cNvPr>
          <p:cNvSpPr>
            <a:spLocks noGrp="1"/>
          </p:cNvSpPr>
          <p:nvPr>
            <p:ph type="title"/>
          </p:nvPr>
        </p:nvSpPr>
        <p:spPr>
          <a:xfrm>
            <a:off x="780394" y="284657"/>
            <a:ext cx="10515600" cy="1325563"/>
          </a:xfrm>
        </p:spPr>
        <p:txBody>
          <a:bodyPr/>
          <a:lstStyle/>
          <a:p>
            <a:r>
              <a:rPr lang="en-US" i="0" dirty="0">
                <a:latin typeface="Abadi" panose="020B0604020104020204" pitchFamily="34" charset="0"/>
              </a:rPr>
              <a:t>IN TODAY’S PARABLE:</a:t>
            </a:r>
            <a:endParaRPr lang="en-GB" i="0" dirty="0">
              <a:latin typeface="Abadi" panose="020B0604020104020204" pitchFamily="34" charset="0"/>
            </a:endParaRPr>
          </a:p>
        </p:txBody>
      </p:sp>
      <p:sp>
        <p:nvSpPr>
          <p:cNvPr id="4" name="Title 1">
            <a:extLst>
              <a:ext uri="{FF2B5EF4-FFF2-40B4-BE49-F238E27FC236}">
                <a16:creationId xmlns:a16="http://schemas.microsoft.com/office/drawing/2014/main" id="{B8C718DA-9083-47BD-91D8-A3A0AA6F346F}"/>
              </a:ext>
            </a:extLst>
          </p:cNvPr>
          <p:cNvSpPr txBox="1">
            <a:spLocks/>
          </p:cNvSpPr>
          <p:nvPr/>
        </p:nvSpPr>
        <p:spPr>
          <a:xfrm>
            <a:off x="780394" y="20225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en-US" i="0" dirty="0">
                <a:latin typeface="Abadi" panose="020B0604020104020204" pitchFamily="34" charset="0"/>
              </a:rPr>
              <a:t>The landowner is the </a:t>
            </a:r>
            <a:r>
              <a:rPr lang="en-US" i="0" dirty="0">
                <a:solidFill>
                  <a:schemeClr val="accent2">
                    <a:lumMod val="50000"/>
                  </a:schemeClr>
                </a:solidFill>
                <a:latin typeface="Abadi" panose="020B0604020104020204" pitchFamily="34" charset="0"/>
              </a:rPr>
              <a:t>Lord.</a:t>
            </a:r>
            <a:endParaRPr lang="en-GB" i="0" dirty="0">
              <a:solidFill>
                <a:schemeClr val="accent2">
                  <a:lumMod val="50000"/>
                </a:schemeClr>
              </a:solidFill>
              <a:latin typeface="Abadi" panose="020B0604020104020204" pitchFamily="34" charset="0"/>
            </a:endParaRPr>
          </a:p>
        </p:txBody>
      </p:sp>
      <p:sp>
        <p:nvSpPr>
          <p:cNvPr id="5" name="Title 1">
            <a:extLst>
              <a:ext uri="{FF2B5EF4-FFF2-40B4-BE49-F238E27FC236}">
                <a16:creationId xmlns:a16="http://schemas.microsoft.com/office/drawing/2014/main" id="{5BE7E7AA-F9E2-44D9-8740-DD28C0B0E7F1}"/>
              </a:ext>
            </a:extLst>
          </p:cNvPr>
          <p:cNvSpPr txBox="1">
            <a:spLocks/>
          </p:cNvSpPr>
          <p:nvPr/>
        </p:nvSpPr>
        <p:spPr>
          <a:xfrm>
            <a:off x="722587" y="44231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en-US" i="0" dirty="0">
                <a:latin typeface="Abadi" panose="020B0604020104020204" pitchFamily="34" charset="0"/>
              </a:rPr>
              <a:t>The </a:t>
            </a:r>
            <a:r>
              <a:rPr lang="en-US" i="0" dirty="0">
                <a:solidFill>
                  <a:schemeClr val="accent4">
                    <a:lumMod val="75000"/>
                  </a:schemeClr>
                </a:solidFill>
                <a:latin typeface="Abadi" panose="020B0604020104020204" pitchFamily="34" charset="0"/>
              </a:rPr>
              <a:t>workers</a:t>
            </a:r>
            <a:r>
              <a:rPr lang="en-US" i="0" dirty="0">
                <a:latin typeface="Abadi" panose="020B0604020104020204" pitchFamily="34" charset="0"/>
              </a:rPr>
              <a:t> are </a:t>
            </a:r>
            <a:r>
              <a:rPr lang="en-US" i="0" dirty="0">
                <a:solidFill>
                  <a:schemeClr val="accent1">
                    <a:lumMod val="50000"/>
                  </a:schemeClr>
                </a:solidFill>
                <a:latin typeface="Abadi" panose="020B0604020104020204" pitchFamily="34" charset="0"/>
              </a:rPr>
              <a:t>each one of us. </a:t>
            </a:r>
            <a:endParaRPr lang="en-GB" i="0" dirty="0">
              <a:solidFill>
                <a:schemeClr val="accent1">
                  <a:lumMod val="50000"/>
                </a:schemeClr>
              </a:solidFill>
              <a:latin typeface="Abadi" panose="020B0604020104020204" pitchFamily="34" charset="0"/>
            </a:endParaRPr>
          </a:p>
        </p:txBody>
      </p:sp>
      <p:sp>
        <p:nvSpPr>
          <p:cNvPr id="6" name="Title 1">
            <a:extLst>
              <a:ext uri="{FF2B5EF4-FFF2-40B4-BE49-F238E27FC236}">
                <a16:creationId xmlns:a16="http://schemas.microsoft.com/office/drawing/2014/main" id="{7E14E7C2-1C21-4352-A785-943B61ADCCDA}"/>
              </a:ext>
            </a:extLst>
          </p:cNvPr>
          <p:cNvSpPr txBox="1">
            <a:spLocks/>
          </p:cNvSpPr>
          <p:nvPr/>
        </p:nvSpPr>
        <p:spPr>
          <a:xfrm>
            <a:off x="596463" y="54235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en-US" i="0" dirty="0">
                <a:latin typeface="Abadi" panose="020B0604020104020204" pitchFamily="34" charset="0"/>
              </a:rPr>
              <a:t>The reward is </a:t>
            </a:r>
            <a:r>
              <a:rPr lang="en-US" i="0" dirty="0">
                <a:solidFill>
                  <a:schemeClr val="accent1">
                    <a:lumMod val="50000"/>
                  </a:schemeClr>
                </a:solidFill>
                <a:latin typeface="Abadi" panose="020B0604020104020204" pitchFamily="34" charset="0"/>
              </a:rPr>
              <a:t>SALVATION</a:t>
            </a:r>
            <a:r>
              <a:rPr lang="en-US" i="0" dirty="0">
                <a:latin typeface="Abadi" panose="020B0604020104020204" pitchFamily="34" charset="0"/>
              </a:rPr>
              <a:t> and </a:t>
            </a:r>
            <a:r>
              <a:rPr lang="en-US" i="0" dirty="0">
                <a:solidFill>
                  <a:schemeClr val="accent1">
                    <a:lumMod val="50000"/>
                  </a:schemeClr>
                </a:solidFill>
                <a:latin typeface="Abadi" panose="020B0604020104020204" pitchFamily="34" charset="0"/>
              </a:rPr>
              <a:t>ETERNAL LIFE.</a:t>
            </a:r>
            <a:endParaRPr lang="en-GB" i="0" dirty="0">
              <a:solidFill>
                <a:schemeClr val="accent1">
                  <a:lumMod val="50000"/>
                </a:schemeClr>
              </a:solidFill>
              <a:latin typeface="Abadi" panose="020B0604020104020204" pitchFamily="34" charset="0"/>
            </a:endParaRPr>
          </a:p>
        </p:txBody>
      </p:sp>
      <p:sp>
        <p:nvSpPr>
          <p:cNvPr id="7" name="Title 1">
            <a:extLst>
              <a:ext uri="{FF2B5EF4-FFF2-40B4-BE49-F238E27FC236}">
                <a16:creationId xmlns:a16="http://schemas.microsoft.com/office/drawing/2014/main" id="{308EC1B6-1FDB-4E4C-A93C-B0ECB4AFE668}"/>
              </a:ext>
            </a:extLst>
          </p:cNvPr>
          <p:cNvSpPr txBox="1">
            <a:spLocks/>
          </p:cNvSpPr>
          <p:nvPr/>
        </p:nvSpPr>
        <p:spPr>
          <a:xfrm>
            <a:off x="722587" y="32367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en-US" i="0" dirty="0">
                <a:latin typeface="Abadi" panose="020B0604020104020204" pitchFamily="34" charset="0"/>
              </a:rPr>
              <a:t>The</a:t>
            </a:r>
            <a:r>
              <a:rPr lang="en-US" i="0" dirty="0">
                <a:solidFill>
                  <a:srgbClr val="FF0000"/>
                </a:solidFill>
                <a:latin typeface="Abadi" panose="020B0604020104020204" pitchFamily="34" charset="0"/>
              </a:rPr>
              <a:t> call </a:t>
            </a:r>
            <a:r>
              <a:rPr lang="en-US" i="0" dirty="0">
                <a:latin typeface="Abadi" panose="020B0604020104020204" pitchFamily="34" charset="0"/>
              </a:rPr>
              <a:t>is the             in  Jesus name.</a:t>
            </a:r>
            <a:endParaRPr lang="en-GB" i="0" dirty="0">
              <a:latin typeface="Abadi" panose="020B0604020104020204" pitchFamily="34" charset="0"/>
            </a:endParaRPr>
          </a:p>
        </p:txBody>
      </p:sp>
      <p:sp>
        <p:nvSpPr>
          <p:cNvPr id="8" name="Title 1">
            <a:extLst>
              <a:ext uri="{FF2B5EF4-FFF2-40B4-BE49-F238E27FC236}">
                <a16:creationId xmlns:a16="http://schemas.microsoft.com/office/drawing/2014/main" id="{032A0F5B-4351-4666-9BA8-64D953C81318}"/>
              </a:ext>
            </a:extLst>
          </p:cNvPr>
          <p:cNvSpPr txBox="1">
            <a:spLocks/>
          </p:cNvSpPr>
          <p:nvPr/>
        </p:nvSpPr>
        <p:spPr>
          <a:xfrm>
            <a:off x="722587" y="10499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en-US" i="0" dirty="0">
                <a:latin typeface="Abadi" panose="020B0604020104020204" pitchFamily="34" charset="0"/>
              </a:rPr>
              <a:t>The </a:t>
            </a:r>
            <a:r>
              <a:rPr lang="en-US" i="0" dirty="0">
                <a:solidFill>
                  <a:schemeClr val="accent6">
                    <a:lumMod val="50000"/>
                  </a:schemeClr>
                </a:solidFill>
                <a:latin typeface="Abadi" panose="020B0604020104020204" pitchFamily="34" charset="0"/>
              </a:rPr>
              <a:t>vineyard</a:t>
            </a:r>
            <a:r>
              <a:rPr lang="en-US" i="0" dirty="0">
                <a:latin typeface="Abadi" panose="020B0604020104020204" pitchFamily="34" charset="0"/>
              </a:rPr>
              <a:t> is the kingdom of God. </a:t>
            </a:r>
            <a:endParaRPr lang="en-GB" i="0" dirty="0">
              <a:latin typeface="Abadi" panose="020B0604020104020204" pitchFamily="34" charset="0"/>
            </a:endParaRPr>
          </a:p>
        </p:txBody>
      </p:sp>
      <p:pic>
        <p:nvPicPr>
          <p:cNvPr id="9" name="Picture 8">
            <a:extLst>
              <a:ext uri="{FF2B5EF4-FFF2-40B4-BE49-F238E27FC236}">
                <a16:creationId xmlns:a16="http://schemas.microsoft.com/office/drawing/2014/main" id="{0FB73792-6739-451C-8C16-6C574FFA20D2}"/>
              </a:ext>
            </a:extLst>
          </p:cNvPr>
          <p:cNvPicPr>
            <a:picLocks noChangeAspect="1"/>
          </p:cNvPicPr>
          <p:nvPr/>
        </p:nvPicPr>
        <p:blipFill>
          <a:blip r:embed="rId3"/>
          <a:stretch>
            <a:fillRect/>
          </a:stretch>
        </p:blipFill>
        <p:spPr>
          <a:xfrm>
            <a:off x="9595944" y="888640"/>
            <a:ext cx="2254797" cy="1745464"/>
          </a:xfrm>
          <a:prstGeom prst="rect">
            <a:avLst/>
          </a:prstGeom>
        </p:spPr>
      </p:pic>
      <p:pic>
        <p:nvPicPr>
          <p:cNvPr id="3" name="Picture 2">
            <a:extLst>
              <a:ext uri="{FF2B5EF4-FFF2-40B4-BE49-F238E27FC236}">
                <a16:creationId xmlns:a16="http://schemas.microsoft.com/office/drawing/2014/main" id="{B3E65A9A-1D7A-4EB2-80CB-1D6E1FDDA4BB}"/>
              </a:ext>
            </a:extLst>
          </p:cNvPr>
          <p:cNvPicPr>
            <a:picLocks noChangeAspect="1"/>
          </p:cNvPicPr>
          <p:nvPr/>
        </p:nvPicPr>
        <p:blipFill>
          <a:blip r:embed="rId4"/>
          <a:stretch>
            <a:fillRect/>
          </a:stretch>
        </p:blipFill>
        <p:spPr>
          <a:xfrm>
            <a:off x="4012817" y="3067230"/>
            <a:ext cx="1685925" cy="1562100"/>
          </a:xfrm>
          <a:prstGeom prst="rect">
            <a:avLst/>
          </a:prstGeom>
        </p:spPr>
      </p:pic>
    </p:spTree>
    <p:custDataLst>
      <p:tags r:id="rId1"/>
    </p:custDataLst>
    <p:extLst>
      <p:ext uri="{BB962C8B-B14F-4D97-AF65-F5344CB8AC3E}">
        <p14:creationId xmlns:p14="http://schemas.microsoft.com/office/powerpoint/2010/main" val="4080917435"/>
      </p:ext>
    </p:extLst>
  </p:cSld>
  <p:clrMapOvr>
    <a:masterClrMapping/>
  </p:clrMapOvr>
  <mc:AlternateContent xmlns:mc="http://schemas.openxmlformats.org/markup-compatibility/2006" xmlns:p14="http://schemas.microsoft.com/office/powerpoint/2010/main">
    <mc:Choice Requires="p14">
      <p:transition spd="slow" p14:dur="2000" advTm="56360"/>
    </mc:Choice>
    <mc:Fallback xmlns="">
      <p:transition spd="slow" advTm="563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E9C1-50F7-4B33-B8DA-5037274770C8}"/>
              </a:ext>
            </a:extLst>
          </p:cNvPr>
          <p:cNvSpPr>
            <a:spLocks noGrp="1"/>
          </p:cNvSpPr>
          <p:nvPr>
            <p:ph type="title"/>
          </p:nvPr>
        </p:nvSpPr>
        <p:spPr>
          <a:xfrm>
            <a:off x="675289" y="360616"/>
            <a:ext cx="10515600" cy="1325563"/>
          </a:xfrm>
        </p:spPr>
        <p:txBody>
          <a:bodyPr>
            <a:noAutofit/>
          </a:bodyPr>
          <a:lstStyle/>
          <a:p>
            <a:pPr algn="ctr"/>
            <a:r>
              <a:rPr lang="en-US" sz="3200" b="1" i="0" dirty="0">
                <a:latin typeface="Comic Sans MS" panose="030F0702030302020204" pitchFamily="66" charset="0"/>
              </a:rPr>
              <a:t>We all have been called to God’s vineyard through Baptism. God has called us to freely enter the kingdom of God; rewarding us </a:t>
            </a:r>
            <a:br>
              <a:rPr lang="en-US" sz="3200" b="1" i="0" dirty="0">
                <a:latin typeface="Comic Sans MS" panose="030F0702030302020204" pitchFamily="66" charset="0"/>
              </a:rPr>
            </a:br>
            <a:r>
              <a:rPr lang="en-US" sz="3200" b="1" i="0" dirty="0">
                <a:latin typeface="Comic Sans MS" panose="030F0702030302020204" pitchFamily="66" charset="0"/>
              </a:rPr>
              <a:t>SALVATION and ETERNAL LIFE</a:t>
            </a:r>
            <a:endParaRPr lang="en-GB" sz="3200" b="1" i="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239DD15D-004A-4FAF-8A17-609A86B0F647}"/>
              </a:ext>
            </a:extLst>
          </p:cNvPr>
          <p:cNvSpPr>
            <a:spLocks noGrp="1"/>
          </p:cNvSpPr>
          <p:nvPr>
            <p:ph idx="1"/>
          </p:nvPr>
        </p:nvSpPr>
        <p:spPr>
          <a:xfrm>
            <a:off x="675289" y="2167000"/>
            <a:ext cx="10515600" cy="508066"/>
          </a:xfrm>
        </p:spPr>
        <p:txBody>
          <a:bodyPr>
            <a:normAutofit fontScale="85000" lnSpcReduction="10000"/>
          </a:bodyPr>
          <a:lstStyle/>
          <a:p>
            <a:pPr marL="0" indent="0">
              <a:buNone/>
            </a:pPr>
            <a:r>
              <a:rPr lang="en-US" b="1" dirty="0">
                <a:solidFill>
                  <a:srgbClr val="C00000"/>
                </a:solidFill>
              </a:rPr>
              <a:t>ARE WE RESPONDING TO OUR CALL THROUGH FAITH AND OBEDIENCE?</a:t>
            </a:r>
          </a:p>
          <a:p>
            <a:pPr marL="0" indent="0">
              <a:buNone/>
            </a:pPr>
            <a:endParaRPr lang="en-GB" b="1" dirty="0">
              <a:solidFill>
                <a:srgbClr val="C00000"/>
              </a:solidFill>
            </a:endParaRPr>
          </a:p>
        </p:txBody>
      </p:sp>
      <p:sp>
        <p:nvSpPr>
          <p:cNvPr id="4" name="Title 1">
            <a:extLst>
              <a:ext uri="{FF2B5EF4-FFF2-40B4-BE49-F238E27FC236}">
                <a16:creationId xmlns:a16="http://schemas.microsoft.com/office/drawing/2014/main" id="{803E8DC7-6A50-4F44-BB3A-E2A85FEA4341}"/>
              </a:ext>
            </a:extLst>
          </p:cNvPr>
          <p:cNvSpPr txBox="1">
            <a:spLocks/>
          </p:cNvSpPr>
          <p:nvPr/>
        </p:nvSpPr>
        <p:spPr>
          <a:xfrm>
            <a:off x="675289" y="2353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endParaRPr lang="en-GB" b="1" i="0" dirty="0">
              <a:latin typeface="Comic Sans MS" panose="030F0702030302020204" pitchFamily="66" charset="0"/>
            </a:endParaRPr>
          </a:p>
        </p:txBody>
      </p:sp>
      <p:sp>
        <p:nvSpPr>
          <p:cNvPr id="5" name="Content Placeholder 2">
            <a:extLst>
              <a:ext uri="{FF2B5EF4-FFF2-40B4-BE49-F238E27FC236}">
                <a16:creationId xmlns:a16="http://schemas.microsoft.com/office/drawing/2014/main" id="{3CA8B67A-885B-44D2-B41B-A7C26F5EADA5}"/>
              </a:ext>
            </a:extLst>
          </p:cNvPr>
          <p:cNvSpPr txBox="1">
            <a:spLocks/>
          </p:cNvSpPr>
          <p:nvPr/>
        </p:nvSpPr>
        <p:spPr>
          <a:xfrm>
            <a:off x="1574253" y="2847992"/>
            <a:ext cx="10515600" cy="6810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00000"/>
                </a:solidFill>
              </a:rPr>
              <a:t>HOW DO WE RESPOND RIGHTLY TO OUR CALL?</a:t>
            </a:r>
          </a:p>
          <a:p>
            <a:pPr marL="0" indent="0">
              <a:buFont typeface="Arial" panose="020B0604020202020204" pitchFamily="34" charset="0"/>
              <a:buNone/>
            </a:pPr>
            <a:endParaRPr lang="en-GB" b="1" dirty="0">
              <a:solidFill>
                <a:srgbClr val="C00000"/>
              </a:solidFill>
            </a:endParaRPr>
          </a:p>
        </p:txBody>
      </p:sp>
      <p:sp>
        <p:nvSpPr>
          <p:cNvPr id="7" name="Title 1">
            <a:extLst>
              <a:ext uri="{FF2B5EF4-FFF2-40B4-BE49-F238E27FC236}">
                <a16:creationId xmlns:a16="http://schemas.microsoft.com/office/drawing/2014/main" id="{2343473B-EFF6-443F-B1D4-C17B718D870C}"/>
              </a:ext>
            </a:extLst>
          </p:cNvPr>
          <p:cNvSpPr txBox="1">
            <a:spLocks/>
          </p:cNvSpPr>
          <p:nvPr/>
        </p:nvSpPr>
        <p:spPr>
          <a:xfrm>
            <a:off x="2464839" y="4322359"/>
            <a:ext cx="9309209" cy="14774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pPr algn="ctr"/>
            <a:r>
              <a:rPr lang="en-US" b="1" i="0" dirty="0">
                <a:latin typeface="Comic Sans MS" panose="030F0702030302020204" pitchFamily="66" charset="0"/>
              </a:rPr>
              <a:t>God is generous to reward all who responds and accepts His call to salvation through Jesus.</a:t>
            </a:r>
          </a:p>
        </p:txBody>
      </p:sp>
      <p:sp>
        <p:nvSpPr>
          <p:cNvPr id="9" name="Content Placeholder 2">
            <a:extLst>
              <a:ext uri="{FF2B5EF4-FFF2-40B4-BE49-F238E27FC236}">
                <a16:creationId xmlns:a16="http://schemas.microsoft.com/office/drawing/2014/main" id="{5EE9EDA1-708A-4F68-A048-1B17F062CFBD}"/>
              </a:ext>
            </a:extLst>
          </p:cNvPr>
          <p:cNvSpPr txBox="1">
            <a:spLocks/>
          </p:cNvSpPr>
          <p:nvPr/>
        </p:nvSpPr>
        <p:spPr>
          <a:xfrm>
            <a:off x="2688021" y="5968679"/>
            <a:ext cx="10515600" cy="6810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00000"/>
                </a:solidFill>
              </a:rPr>
              <a:t>ARE WE ENVIOUS OF OTHERS BEING BLESSED BY GOD ?</a:t>
            </a:r>
          </a:p>
          <a:p>
            <a:pPr marL="0" indent="0">
              <a:buFont typeface="Arial" panose="020B0604020202020204" pitchFamily="34" charset="0"/>
              <a:buNone/>
            </a:pPr>
            <a:endParaRPr lang="en-GB" b="1" dirty="0">
              <a:solidFill>
                <a:srgbClr val="C00000"/>
              </a:solidFill>
            </a:endParaRPr>
          </a:p>
        </p:txBody>
      </p:sp>
      <p:pic>
        <p:nvPicPr>
          <p:cNvPr id="10" name="Picture 9">
            <a:extLst>
              <a:ext uri="{FF2B5EF4-FFF2-40B4-BE49-F238E27FC236}">
                <a16:creationId xmlns:a16="http://schemas.microsoft.com/office/drawing/2014/main" id="{26718609-9CA7-443C-8D52-6857CA955DD4}"/>
              </a:ext>
            </a:extLst>
          </p:cNvPr>
          <p:cNvPicPr>
            <a:picLocks noChangeAspect="1"/>
          </p:cNvPicPr>
          <p:nvPr/>
        </p:nvPicPr>
        <p:blipFill>
          <a:blip r:embed="rId3"/>
          <a:stretch>
            <a:fillRect/>
          </a:stretch>
        </p:blipFill>
        <p:spPr>
          <a:xfrm>
            <a:off x="10107174" y="2506957"/>
            <a:ext cx="1255000" cy="1565225"/>
          </a:xfrm>
          <a:prstGeom prst="rect">
            <a:avLst/>
          </a:prstGeom>
        </p:spPr>
      </p:pic>
      <p:sp>
        <p:nvSpPr>
          <p:cNvPr id="6" name="Content Placeholder 2">
            <a:extLst>
              <a:ext uri="{FF2B5EF4-FFF2-40B4-BE49-F238E27FC236}">
                <a16:creationId xmlns:a16="http://schemas.microsoft.com/office/drawing/2014/main" id="{FD3A424A-53C1-4F80-BA97-884EAC5F83C0}"/>
              </a:ext>
            </a:extLst>
          </p:cNvPr>
          <p:cNvSpPr txBox="1">
            <a:spLocks/>
          </p:cNvSpPr>
          <p:nvPr/>
        </p:nvSpPr>
        <p:spPr>
          <a:xfrm>
            <a:off x="2688021" y="3555874"/>
            <a:ext cx="10515600" cy="6810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B0F0"/>
                </a:solidFill>
              </a:rPr>
              <a:t>BY LIVING ACCORDING TO THE GOSPEL.</a:t>
            </a:r>
          </a:p>
          <a:p>
            <a:pPr marL="0" indent="0">
              <a:buFont typeface="Arial" panose="020B0604020202020204" pitchFamily="34" charset="0"/>
              <a:buNone/>
            </a:pPr>
            <a:endParaRPr lang="en-GB" b="1" dirty="0">
              <a:solidFill>
                <a:srgbClr val="00B0F0"/>
              </a:solidFill>
            </a:endParaRPr>
          </a:p>
        </p:txBody>
      </p:sp>
      <p:pic>
        <p:nvPicPr>
          <p:cNvPr id="8" name="Picture 7">
            <a:extLst>
              <a:ext uri="{FF2B5EF4-FFF2-40B4-BE49-F238E27FC236}">
                <a16:creationId xmlns:a16="http://schemas.microsoft.com/office/drawing/2014/main" id="{62B1FD96-C444-4245-BC39-61C2E15E1850}"/>
              </a:ext>
            </a:extLst>
          </p:cNvPr>
          <p:cNvPicPr>
            <a:picLocks noChangeAspect="1"/>
          </p:cNvPicPr>
          <p:nvPr/>
        </p:nvPicPr>
        <p:blipFill>
          <a:blip r:embed="rId4"/>
          <a:stretch>
            <a:fillRect/>
          </a:stretch>
        </p:blipFill>
        <p:spPr>
          <a:xfrm>
            <a:off x="69572" y="4263756"/>
            <a:ext cx="2618449" cy="2366406"/>
          </a:xfrm>
          <a:prstGeom prst="rect">
            <a:avLst/>
          </a:prstGeom>
        </p:spPr>
      </p:pic>
    </p:spTree>
    <p:custDataLst>
      <p:tags r:id="rId1"/>
    </p:custDataLst>
    <p:extLst>
      <p:ext uri="{BB962C8B-B14F-4D97-AF65-F5344CB8AC3E}">
        <p14:creationId xmlns:p14="http://schemas.microsoft.com/office/powerpoint/2010/main" val="3578844786"/>
      </p:ext>
    </p:extLst>
  </p:cSld>
  <p:clrMapOvr>
    <a:masterClrMapping/>
  </p:clrMapOvr>
  <mc:AlternateContent xmlns:mc="http://schemas.openxmlformats.org/markup-compatibility/2006" xmlns:p14="http://schemas.microsoft.com/office/powerpoint/2010/main">
    <mc:Choice Requires="p14">
      <p:transition spd="slow" p14:dur="2000" advTm="71948"/>
    </mc:Choice>
    <mc:Fallback xmlns="">
      <p:transition spd="slow" advTm="719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P spid="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0D3C01E-FAF0-4D43-B394-F832983AB020}"/>
              </a:ext>
            </a:extLst>
          </p:cNvPr>
          <p:cNvSpPr txBox="1"/>
          <p:nvPr/>
        </p:nvSpPr>
        <p:spPr>
          <a:xfrm>
            <a:off x="3643210" y="141031"/>
            <a:ext cx="6096000" cy="523220"/>
          </a:xfrm>
          <a:prstGeom prst="rect">
            <a:avLst/>
          </a:prstGeom>
          <a:noFill/>
        </p:spPr>
        <p:txBody>
          <a:bodyPr wrap="square">
            <a:spAutoFit/>
          </a:bodyPr>
          <a:lstStyle/>
          <a:p>
            <a:r>
              <a:rPr lang="en-US" sz="2800" b="1" i="0" dirty="0">
                <a:solidFill>
                  <a:schemeClr val="accent5">
                    <a:lumMod val="50000"/>
                  </a:schemeClr>
                </a:solidFill>
                <a:latin typeface="+mj-lt"/>
              </a:rPr>
              <a:t>GOD IS GENEROUS TO ALL</a:t>
            </a:r>
            <a:endParaRPr lang="en-GB" sz="2800" b="1" dirty="0">
              <a:solidFill>
                <a:schemeClr val="accent5">
                  <a:lumMod val="50000"/>
                </a:schemeClr>
              </a:solidFill>
              <a:latin typeface="+mj-lt"/>
            </a:endParaRPr>
          </a:p>
        </p:txBody>
      </p:sp>
      <p:sp>
        <p:nvSpPr>
          <p:cNvPr id="13" name="TextBox 12">
            <a:extLst>
              <a:ext uri="{FF2B5EF4-FFF2-40B4-BE49-F238E27FC236}">
                <a16:creationId xmlns:a16="http://schemas.microsoft.com/office/drawing/2014/main" id="{E7BFD90B-46BF-42F7-96C9-E189642FA07B}"/>
              </a:ext>
            </a:extLst>
          </p:cNvPr>
          <p:cNvSpPr txBox="1"/>
          <p:nvPr/>
        </p:nvSpPr>
        <p:spPr>
          <a:xfrm>
            <a:off x="4862375" y="603180"/>
            <a:ext cx="7329625" cy="830997"/>
          </a:xfrm>
          <a:prstGeom prst="rect">
            <a:avLst/>
          </a:prstGeom>
          <a:noFill/>
        </p:spPr>
        <p:txBody>
          <a:bodyPr wrap="square">
            <a:spAutoFit/>
          </a:bodyPr>
          <a:lstStyle/>
          <a:p>
            <a:pPr marL="0" indent="0">
              <a:buNone/>
            </a:pPr>
            <a:endParaRPr lang="en-US" sz="2400" b="1" dirty="0">
              <a:latin typeface="Abadi" panose="020B0604020104020204" pitchFamily="34" charset="0"/>
              <a:cs typeface="Aharoni" panose="02010803020104030203" pitchFamily="2" charset="-79"/>
            </a:endParaRPr>
          </a:p>
          <a:p>
            <a:pPr marL="0" indent="0">
              <a:buNone/>
            </a:pPr>
            <a:r>
              <a:rPr lang="en-US" sz="2400" b="1" dirty="0">
                <a:latin typeface="Abadi" panose="020B0604020104020204" pitchFamily="34" charset="0"/>
                <a:cs typeface="Aharoni" panose="02010803020104030203" pitchFamily="2" charset="-79"/>
              </a:rPr>
              <a:t>God seeks the TRUTH IN OUR HEART in following Him.</a:t>
            </a:r>
          </a:p>
        </p:txBody>
      </p:sp>
      <p:pic>
        <p:nvPicPr>
          <p:cNvPr id="15" name="Picture 14">
            <a:extLst>
              <a:ext uri="{FF2B5EF4-FFF2-40B4-BE49-F238E27FC236}">
                <a16:creationId xmlns:a16="http://schemas.microsoft.com/office/drawing/2014/main" id="{A646CDCE-513D-440C-8C04-61CFDF4E8675}"/>
              </a:ext>
            </a:extLst>
          </p:cNvPr>
          <p:cNvPicPr>
            <a:picLocks noChangeAspect="1"/>
          </p:cNvPicPr>
          <p:nvPr/>
        </p:nvPicPr>
        <p:blipFill>
          <a:blip r:embed="rId3"/>
          <a:stretch>
            <a:fillRect/>
          </a:stretch>
        </p:blipFill>
        <p:spPr>
          <a:xfrm>
            <a:off x="450845" y="795030"/>
            <a:ext cx="3801947" cy="1938992"/>
          </a:xfrm>
          <a:prstGeom prst="rect">
            <a:avLst/>
          </a:prstGeom>
        </p:spPr>
      </p:pic>
      <p:pic>
        <p:nvPicPr>
          <p:cNvPr id="10" name="Picture 9">
            <a:extLst>
              <a:ext uri="{FF2B5EF4-FFF2-40B4-BE49-F238E27FC236}">
                <a16:creationId xmlns:a16="http://schemas.microsoft.com/office/drawing/2014/main" id="{BAAA9B18-5387-4AAB-88F6-D2E96DC126D0}"/>
              </a:ext>
            </a:extLst>
          </p:cNvPr>
          <p:cNvPicPr>
            <a:picLocks noChangeAspect="1"/>
          </p:cNvPicPr>
          <p:nvPr/>
        </p:nvPicPr>
        <p:blipFill>
          <a:blip r:embed="rId4"/>
          <a:stretch>
            <a:fillRect/>
          </a:stretch>
        </p:blipFill>
        <p:spPr>
          <a:xfrm>
            <a:off x="227902" y="4478157"/>
            <a:ext cx="2313086" cy="22388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id="{1AA7CB08-63B9-4529-B02E-47265B9C4F11}"/>
              </a:ext>
            </a:extLst>
          </p:cNvPr>
          <p:cNvSpPr txBox="1"/>
          <p:nvPr/>
        </p:nvSpPr>
        <p:spPr>
          <a:xfrm>
            <a:off x="2081048" y="1657794"/>
            <a:ext cx="11939752" cy="1569660"/>
          </a:xfrm>
          <a:prstGeom prst="rect">
            <a:avLst/>
          </a:prstGeom>
          <a:noFill/>
        </p:spPr>
        <p:txBody>
          <a:bodyPr wrap="square">
            <a:spAutoFit/>
          </a:bodyPr>
          <a:lstStyle/>
          <a:p>
            <a:pPr algn="ctr"/>
            <a:r>
              <a:rPr lang="en-US" sz="2400" b="1" dirty="0">
                <a:solidFill>
                  <a:srgbClr val="C00000"/>
                </a:solidFill>
                <a:latin typeface="Abadi" panose="020B0604020104020204" pitchFamily="34" charset="0"/>
                <a:cs typeface="Aharoni" panose="02010803020104030203" pitchFamily="2" charset="-79"/>
              </a:rPr>
              <a:t>IN OUR DAILY LIFE LET US REFLECT:</a:t>
            </a:r>
          </a:p>
          <a:p>
            <a:pPr algn="ctr"/>
            <a:endParaRPr lang="en-US" sz="2400" b="1" dirty="0">
              <a:solidFill>
                <a:srgbClr val="C00000"/>
              </a:solidFill>
              <a:latin typeface="Abadi" panose="020B0604020104020204" pitchFamily="34" charset="0"/>
              <a:cs typeface="Aharoni" panose="02010803020104030203" pitchFamily="2" charset="-79"/>
            </a:endParaRPr>
          </a:p>
          <a:p>
            <a:pPr algn="ctr"/>
            <a:r>
              <a:rPr lang="en-US" sz="2400" b="1" dirty="0">
                <a:solidFill>
                  <a:srgbClr val="C00000"/>
                </a:solidFill>
                <a:latin typeface="Abadi" panose="020B0604020104020204" pitchFamily="34" charset="0"/>
                <a:cs typeface="Aharoni" panose="02010803020104030203" pitchFamily="2" charset="-79"/>
              </a:rPr>
              <a:t>*ARE WE BEING FAITHFUL TO GOD’S CALL?</a:t>
            </a:r>
          </a:p>
          <a:p>
            <a:pPr algn="ctr"/>
            <a:r>
              <a:rPr lang="en-US" sz="2400" b="1" dirty="0">
                <a:solidFill>
                  <a:srgbClr val="C00000"/>
                </a:solidFill>
                <a:latin typeface="Abadi" panose="020B0604020104020204" pitchFamily="34" charset="0"/>
                <a:cs typeface="Aharoni" panose="02010803020104030203" pitchFamily="2" charset="-79"/>
              </a:rPr>
              <a:t>OR</a:t>
            </a:r>
          </a:p>
        </p:txBody>
      </p:sp>
      <p:sp>
        <p:nvSpPr>
          <p:cNvPr id="19" name="TextBox 18">
            <a:extLst>
              <a:ext uri="{FF2B5EF4-FFF2-40B4-BE49-F238E27FC236}">
                <a16:creationId xmlns:a16="http://schemas.microsoft.com/office/drawing/2014/main" id="{FD2CB2B8-44BE-4F8D-8633-5C209297E961}"/>
              </a:ext>
            </a:extLst>
          </p:cNvPr>
          <p:cNvSpPr txBox="1"/>
          <p:nvPr/>
        </p:nvSpPr>
        <p:spPr>
          <a:xfrm>
            <a:off x="3376068" y="4187645"/>
            <a:ext cx="7827959" cy="2031325"/>
          </a:xfrm>
          <a:prstGeom prst="rect">
            <a:avLst/>
          </a:prstGeom>
          <a:noFill/>
        </p:spPr>
        <p:txBody>
          <a:bodyPr wrap="square">
            <a:spAutoFit/>
          </a:bodyPr>
          <a:lstStyle/>
          <a:p>
            <a:pPr marL="0" indent="0" algn="ctr">
              <a:lnSpc>
                <a:spcPct val="90000"/>
              </a:lnSpc>
              <a:buNone/>
            </a:pPr>
            <a:r>
              <a:rPr lang="en-US" sz="2800" b="1" dirty="0">
                <a:latin typeface="Abadi" panose="020B0604020104020204" pitchFamily="34" charset="0"/>
                <a:cs typeface="Aharoni" panose="02010803020104030203" pitchFamily="2" charset="-79"/>
              </a:rPr>
              <a:t>Let us realize that the generous God who blesses us is the one who blesses others.</a:t>
            </a:r>
          </a:p>
          <a:p>
            <a:pPr marL="0" indent="0" algn="ctr">
              <a:lnSpc>
                <a:spcPct val="90000"/>
              </a:lnSpc>
              <a:buNone/>
            </a:pPr>
            <a:endParaRPr lang="en-US" sz="2800" b="1" dirty="0">
              <a:latin typeface="Abadi" panose="020B0604020104020204" pitchFamily="34" charset="0"/>
              <a:cs typeface="Aharoni" panose="02010803020104030203" pitchFamily="2" charset="-79"/>
            </a:endParaRPr>
          </a:p>
          <a:p>
            <a:pPr marL="0" indent="0" algn="ctr">
              <a:lnSpc>
                <a:spcPct val="90000"/>
              </a:lnSpc>
              <a:buNone/>
            </a:pPr>
            <a:r>
              <a:rPr lang="en-US" sz="2800" b="1" dirty="0">
                <a:latin typeface="Abadi" panose="020B0604020104020204" pitchFamily="34" charset="0"/>
                <a:cs typeface="Aharoni" panose="02010803020104030203" pitchFamily="2" charset="-79"/>
              </a:rPr>
              <a:t>Let us be thankful to God for His blessings and for all whom He blesses because of their faith in Him.</a:t>
            </a:r>
          </a:p>
        </p:txBody>
      </p:sp>
      <p:sp>
        <p:nvSpPr>
          <p:cNvPr id="11" name="TextBox 10">
            <a:extLst>
              <a:ext uri="{FF2B5EF4-FFF2-40B4-BE49-F238E27FC236}">
                <a16:creationId xmlns:a16="http://schemas.microsoft.com/office/drawing/2014/main" id="{58B272E7-39A4-4E1D-8F3C-0D68176D7AE6}"/>
              </a:ext>
            </a:extLst>
          </p:cNvPr>
          <p:cNvSpPr txBox="1"/>
          <p:nvPr/>
        </p:nvSpPr>
        <p:spPr>
          <a:xfrm>
            <a:off x="0" y="3375257"/>
            <a:ext cx="12307614" cy="461665"/>
          </a:xfrm>
          <a:prstGeom prst="rect">
            <a:avLst/>
          </a:prstGeom>
          <a:noFill/>
        </p:spPr>
        <p:txBody>
          <a:bodyPr wrap="square">
            <a:spAutoFit/>
          </a:bodyPr>
          <a:lstStyle/>
          <a:p>
            <a:r>
              <a:rPr lang="en-US" sz="2400" b="1" dirty="0">
                <a:solidFill>
                  <a:srgbClr val="C00000"/>
                </a:solidFill>
                <a:latin typeface="Abadi" panose="020B0604020104020204" pitchFamily="34" charset="0"/>
                <a:cs typeface="Aharoni" panose="02010803020104030203" pitchFamily="2" charset="-79"/>
              </a:rPr>
              <a:t>* ARE WE BEING ENVIOUS BY COMPARING OURSELVES TO OTHERS AND COMPLAINING?</a:t>
            </a:r>
            <a:endParaRPr lang="en-GB" sz="2400" dirty="0">
              <a:solidFill>
                <a:srgbClr val="C00000"/>
              </a:solidFill>
            </a:endParaRPr>
          </a:p>
        </p:txBody>
      </p:sp>
    </p:spTree>
    <p:custDataLst>
      <p:tags r:id="rId1"/>
    </p:custDataLst>
    <p:extLst>
      <p:ext uri="{BB962C8B-B14F-4D97-AF65-F5344CB8AC3E}">
        <p14:creationId xmlns:p14="http://schemas.microsoft.com/office/powerpoint/2010/main" val="2499679585"/>
      </p:ext>
    </p:extLst>
  </p:cSld>
  <p:clrMapOvr>
    <a:masterClrMapping/>
  </p:clrMapOvr>
  <mc:AlternateContent xmlns:mc="http://schemas.openxmlformats.org/markup-compatibility/2006" xmlns:p14="http://schemas.microsoft.com/office/powerpoint/2010/main">
    <mc:Choice Requires="p14">
      <p:transition spd="slow" p14:dur="2000" advTm="64201"/>
    </mc:Choice>
    <mc:Fallback xmlns="">
      <p:transition spd="slow" advTm="642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500"/>
                                        <p:tgtEl>
                                          <p:spTgt spid="1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xEl>
                                              <p:pRg st="2" end="2"/>
                                            </p:txEl>
                                          </p:spTgt>
                                        </p:tgtEl>
                                        <p:attrNameLst>
                                          <p:attrName>style.visibility</p:attrName>
                                        </p:attrNameLst>
                                      </p:cBhvr>
                                      <p:to>
                                        <p:strVal val="visible"/>
                                      </p:to>
                                    </p:set>
                                    <p:animEffect transition="in" filter="fade">
                                      <p:cBhvr>
                                        <p:cTn id="26" dur="500"/>
                                        <p:tgtEl>
                                          <p:spTgt spid="1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Effect transition="in" filter="fade">
                                      <p:cBhvr>
                                        <p:cTn id="31" dur="500"/>
                                        <p:tgtEl>
                                          <p:spTgt spid="1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xEl>
                                              <p:pRg st="2" end="2"/>
                                            </p:txEl>
                                          </p:spTgt>
                                        </p:tgtEl>
                                        <p:attrNameLst>
                                          <p:attrName>style.visibility</p:attrName>
                                        </p:attrNameLst>
                                      </p:cBhvr>
                                      <p:to>
                                        <p:strVal val="visible"/>
                                      </p:to>
                                    </p:set>
                                    <p:animEffect transition="in" filter="fade">
                                      <p:cBhvr>
                                        <p:cTn id="49"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254D-FFC9-4E05-8637-7C347C97B6C6}"/>
              </a:ext>
            </a:extLst>
          </p:cNvPr>
          <p:cNvSpPr>
            <a:spLocks noGrp="1"/>
          </p:cNvSpPr>
          <p:nvPr>
            <p:ph type="title"/>
          </p:nvPr>
        </p:nvSpPr>
        <p:spPr>
          <a:xfrm>
            <a:off x="587265" y="377325"/>
            <a:ext cx="10515600" cy="1325563"/>
          </a:xfrm>
        </p:spPr>
        <p:txBody>
          <a:bodyPr/>
          <a:lstStyle/>
          <a:p>
            <a:r>
              <a:rPr lang="en-US" i="0" dirty="0"/>
              <a:t>LET US PRAY</a:t>
            </a:r>
            <a:endParaRPr lang="en-GB" i="0" dirty="0"/>
          </a:p>
        </p:txBody>
      </p:sp>
      <p:sp>
        <p:nvSpPr>
          <p:cNvPr id="3" name="Content Placeholder 2">
            <a:extLst>
              <a:ext uri="{FF2B5EF4-FFF2-40B4-BE49-F238E27FC236}">
                <a16:creationId xmlns:a16="http://schemas.microsoft.com/office/drawing/2014/main" id="{B59DF0CA-DBE3-40D6-B8F5-48A0E1801943}"/>
              </a:ext>
            </a:extLst>
          </p:cNvPr>
          <p:cNvSpPr>
            <a:spLocks noGrp="1"/>
          </p:cNvSpPr>
          <p:nvPr>
            <p:ph idx="1"/>
          </p:nvPr>
        </p:nvSpPr>
        <p:spPr>
          <a:xfrm>
            <a:off x="587265" y="1690688"/>
            <a:ext cx="11017469" cy="4160520"/>
          </a:xfrm>
        </p:spPr>
        <p:txBody>
          <a:bodyPr>
            <a:normAutofit fontScale="92500" lnSpcReduction="10000"/>
          </a:bodyPr>
          <a:lstStyle/>
          <a:p>
            <a:pPr marL="0" indent="0">
              <a:buNone/>
            </a:pPr>
            <a:r>
              <a:rPr lang="en-US" sz="3600" b="1" dirty="0"/>
              <a:t>Dear Lord,</a:t>
            </a:r>
          </a:p>
          <a:p>
            <a:pPr marL="0" indent="0">
              <a:buNone/>
            </a:pPr>
            <a:endParaRPr lang="en-US" sz="3600" b="1" dirty="0"/>
          </a:p>
          <a:p>
            <a:pPr marL="0" indent="0" algn="ctr">
              <a:buNone/>
            </a:pPr>
            <a:r>
              <a:rPr lang="en-US" sz="3600" b="1" dirty="0"/>
              <a:t>We thank you for making us worthy by your grace for the Kingdom of Heaven and rewarding us with Eternal Life through Jesus. Help us to be faithful to your call and to be generous to all as you are to us. Grant this by your grace. </a:t>
            </a:r>
          </a:p>
          <a:p>
            <a:pPr marL="0" indent="0" algn="ctr">
              <a:buNone/>
            </a:pPr>
            <a:r>
              <a:rPr lang="en-US" sz="3600" b="1" dirty="0"/>
              <a:t>In Jesus’ name we pray, Amen.</a:t>
            </a:r>
            <a:endParaRPr lang="en-GB" sz="3600" b="1" dirty="0"/>
          </a:p>
        </p:txBody>
      </p:sp>
      <p:pic>
        <p:nvPicPr>
          <p:cNvPr id="4" name="Picture 3">
            <a:extLst>
              <a:ext uri="{FF2B5EF4-FFF2-40B4-BE49-F238E27FC236}">
                <a16:creationId xmlns:a16="http://schemas.microsoft.com/office/drawing/2014/main" id="{2A829593-DBA9-45F2-BA01-46A891A662ED}"/>
              </a:ext>
            </a:extLst>
          </p:cNvPr>
          <p:cNvPicPr>
            <a:picLocks noChangeAspect="1"/>
          </p:cNvPicPr>
          <p:nvPr/>
        </p:nvPicPr>
        <p:blipFill>
          <a:blip r:embed="rId3"/>
          <a:stretch>
            <a:fillRect/>
          </a:stretch>
        </p:blipFill>
        <p:spPr>
          <a:xfrm>
            <a:off x="5233334" y="281042"/>
            <a:ext cx="1725332" cy="1758511"/>
          </a:xfrm>
          <a:prstGeom prst="rect">
            <a:avLst/>
          </a:prstGeom>
        </p:spPr>
      </p:pic>
    </p:spTree>
    <p:custDataLst>
      <p:tags r:id="rId1"/>
    </p:custDataLst>
    <p:extLst>
      <p:ext uri="{BB962C8B-B14F-4D97-AF65-F5344CB8AC3E}">
        <p14:creationId xmlns:p14="http://schemas.microsoft.com/office/powerpoint/2010/main" val="2348237683"/>
      </p:ext>
    </p:extLst>
  </p:cSld>
  <p:clrMapOvr>
    <a:masterClrMapping/>
  </p:clrMapOvr>
  <mc:AlternateContent xmlns:mc="http://schemas.openxmlformats.org/markup-compatibility/2006" xmlns:p14="http://schemas.microsoft.com/office/powerpoint/2010/main">
    <mc:Choice Requires="p14">
      <p:transition spd="slow" p14:dur="2000" advTm="62453"/>
    </mc:Choice>
    <mc:Fallback xmlns="">
      <p:transition spd="slow" advTm="624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10.xml><?xml version="1.0" encoding="utf-8"?>
<p:tagLst xmlns:a="http://schemas.openxmlformats.org/drawingml/2006/main" xmlns:r="http://schemas.openxmlformats.org/officeDocument/2006/relationships" xmlns:p="http://schemas.openxmlformats.org/presentationml/2006/main">
  <p:tag name="TIMING" val="|1.1|5.3"/>
</p:tagLst>
</file>

<file path=ppt/tags/tag11.xml><?xml version="1.0" encoding="utf-8"?>
<p:tagLst xmlns:a="http://schemas.openxmlformats.org/drawingml/2006/main" xmlns:r="http://schemas.openxmlformats.org/officeDocument/2006/relationships" xmlns:p="http://schemas.openxmlformats.org/presentationml/2006/main">
  <p:tag name="TIMING" val="|0.9|0.8|10.3"/>
</p:tagLst>
</file>

<file path=ppt/tags/tag2.xml><?xml version="1.0" encoding="utf-8"?>
<p:tagLst xmlns:a="http://schemas.openxmlformats.org/drawingml/2006/main" xmlns:r="http://schemas.openxmlformats.org/officeDocument/2006/relationships" xmlns:p="http://schemas.openxmlformats.org/presentationml/2006/main">
  <p:tag name="TIMING" val="|2|4|4.8|3.4|17.1"/>
</p:tagLst>
</file>

<file path=ppt/tags/tag3.xml><?xml version="1.0" encoding="utf-8"?>
<p:tagLst xmlns:a="http://schemas.openxmlformats.org/drawingml/2006/main" xmlns:r="http://schemas.openxmlformats.org/officeDocument/2006/relationships" xmlns:p="http://schemas.openxmlformats.org/presentationml/2006/main">
  <p:tag name="TIMING" val="|0.4|2.9|4.3|0.7"/>
</p:tagLst>
</file>

<file path=ppt/tags/tag4.xml><?xml version="1.0" encoding="utf-8"?>
<p:tagLst xmlns:a="http://schemas.openxmlformats.org/drawingml/2006/main" xmlns:r="http://schemas.openxmlformats.org/officeDocument/2006/relationships" xmlns:p="http://schemas.openxmlformats.org/presentationml/2006/main">
  <p:tag name="TIMING" val="|0.7|4.9|8.8|3.6|10|3.7|8.3|5.9"/>
</p:tagLst>
</file>

<file path=ppt/tags/tag5.xml><?xml version="1.0" encoding="utf-8"?>
<p:tagLst xmlns:a="http://schemas.openxmlformats.org/drawingml/2006/main" xmlns:r="http://schemas.openxmlformats.org/officeDocument/2006/relationships" xmlns:p="http://schemas.openxmlformats.org/presentationml/2006/main">
  <p:tag name="TIMING" val="|0.4|2.1|3.9|9.8|8.8|11.6|8.9|15.9"/>
</p:tagLst>
</file>

<file path=ppt/tags/tag6.xml><?xml version="1.0" encoding="utf-8"?>
<p:tagLst xmlns:a="http://schemas.openxmlformats.org/drawingml/2006/main" xmlns:r="http://schemas.openxmlformats.org/officeDocument/2006/relationships" xmlns:p="http://schemas.openxmlformats.org/presentationml/2006/main">
  <p:tag name="TIMING" val="|0.5|2.8|5.2|8.2|10.3|7.6"/>
</p:tagLst>
</file>

<file path=ppt/tags/tag7.xml><?xml version="1.0" encoding="utf-8"?>
<p:tagLst xmlns:a="http://schemas.openxmlformats.org/drawingml/2006/main" xmlns:r="http://schemas.openxmlformats.org/officeDocument/2006/relationships" xmlns:p="http://schemas.openxmlformats.org/presentationml/2006/main">
  <p:tag name="TIMING" val="|1.5|14.8|9.3|10|7.9|11.8"/>
</p:tagLst>
</file>

<file path=ppt/tags/tag8.xml><?xml version="1.0" encoding="utf-8"?>
<p:tagLst xmlns:a="http://schemas.openxmlformats.org/drawingml/2006/main" xmlns:r="http://schemas.openxmlformats.org/officeDocument/2006/relationships" xmlns:p="http://schemas.openxmlformats.org/presentationml/2006/main">
  <p:tag name="TIMING" val="|0.6|1.3|2.5|2.2|2.3|4.3|2.3|16|4.8"/>
</p:tagLst>
</file>

<file path=ppt/tags/tag9.xml><?xml version="1.0" encoding="utf-8"?>
<p:tagLst xmlns:a="http://schemas.openxmlformats.org/drawingml/2006/main" xmlns:r="http://schemas.openxmlformats.org/officeDocument/2006/relationships" xmlns:p="http://schemas.openxmlformats.org/presentationml/2006/main">
  <p:tag name="TIMING" val="|0.4|3|1.8|27.6"/>
</p:tagLst>
</file>

<file path=ppt/theme/theme1.xml><?xml version="1.0" encoding="utf-8"?>
<a:theme xmlns:a="http://schemas.openxmlformats.org/drawingml/2006/main" name="BrushVTI">
  <a:themeElements>
    <a:clrScheme name="AnalogousFromLightSeedRightStep">
      <a:dk1>
        <a:srgbClr val="000000"/>
      </a:dk1>
      <a:lt1>
        <a:srgbClr val="FFFFFF"/>
      </a:lt1>
      <a:dk2>
        <a:srgbClr val="413824"/>
      </a:dk2>
      <a:lt2>
        <a:srgbClr val="E2E8E7"/>
      </a:lt2>
      <a:accent1>
        <a:srgbClr val="EE6E7E"/>
      </a:accent1>
      <a:accent2>
        <a:srgbClr val="EB7C4E"/>
      </a:accent2>
      <a:accent3>
        <a:srgbClr val="C89C30"/>
      </a:accent3>
      <a:accent4>
        <a:srgbClr val="9DAC39"/>
      </a:accent4>
      <a:accent5>
        <a:srgbClr val="74B33F"/>
      </a:accent5>
      <a:accent6>
        <a:srgbClr val="33BA2E"/>
      </a:accent6>
      <a:hlink>
        <a:srgbClr val="568E87"/>
      </a:hlink>
      <a:folHlink>
        <a:srgbClr val="848484"/>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315</TotalTime>
  <Words>739</Words>
  <Application>Microsoft Office PowerPoint</Application>
  <PresentationFormat>Widescreen</PresentationFormat>
  <Paragraphs>72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Abadi</vt:lpstr>
      <vt:lpstr>Aharoni</vt:lpstr>
      <vt:lpstr>Arial</vt:lpstr>
      <vt:lpstr>Century Gothic</vt:lpstr>
      <vt:lpstr>Comic Sans MS</vt:lpstr>
      <vt:lpstr>Elephant</vt:lpstr>
      <vt:lpstr>Roboto</vt:lpstr>
      <vt:lpstr>BrushVTI</vt:lpstr>
      <vt:lpstr>GOD IS GENEROUS,  WHY WE BE SO ENVIOUS?</vt:lpstr>
      <vt:lpstr>LAST WEEK IN THE GOSPEL</vt:lpstr>
      <vt:lpstr>IN THE  GOSPEL TODAY </vt:lpstr>
      <vt:lpstr>PowerPoint Presentation</vt:lpstr>
      <vt:lpstr>IN THE EVENING</vt:lpstr>
      <vt:lpstr>IN TODAY’S PARABLE:</vt:lpstr>
      <vt:lpstr>We all have been called to God’s vineyard through Baptism. God has called us to freely enter the kingdom of God; rewarding us  SALVATION and ETERNAL LIFE</vt:lpstr>
      <vt:lpstr>PowerPoint Presentation</vt:lpstr>
      <vt:lpstr>LET US PRAY</vt:lpstr>
      <vt:lpstr>VERSE FOR THE DAY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GENEROUS,  WHY BE SO ENVIOUS?</dc:title>
  <dc:creator>Sajin Cheruvathoor</dc:creator>
  <cp:lastModifiedBy>Sajin Cheruvathoor</cp:lastModifiedBy>
  <cp:revision>113</cp:revision>
  <dcterms:created xsi:type="dcterms:W3CDTF">2020-09-18T19:12:02Z</dcterms:created>
  <dcterms:modified xsi:type="dcterms:W3CDTF">2020-09-19T21:07:29Z</dcterms:modified>
</cp:coreProperties>
</file>