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3" r:id="rId1"/>
  </p:sldMasterIdLst>
  <p:sldIdLst>
    <p:sldId id="256" r:id="rId2"/>
    <p:sldId id="271" r:id="rId3"/>
    <p:sldId id="258" r:id="rId4"/>
    <p:sldId id="259" r:id="rId5"/>
    <p:sldId id="260" r:id="rId6"/>
    <p:sldId id="267" r:id="rId7"/>
    <p:sldId id="268" r:id="rId8"/>
    <p:sldId id="269" r:id="rId9"/>
    <p:sldId id="270" r:id="rId10"/>
    <p:sldId id="2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1" d="100"/>
          <a:sy n="61" d="100"/>
        </p:scale>
        <p:origin x="88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none"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8/29/2020</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3960596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8/29/2020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515319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8/29/2020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421397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8/29/2020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410608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none"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8/29/2020</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2627349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8/29/2020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085010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A7F15D8-96D1-4781-BC50-CA8A088B2FE4}" type="datetime1">
              <a:rPr lang="en-US" smtClean="0"/>
              <a:t>8/29/2020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137484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8/29/2020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021147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8/29/2020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001883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8/29/2020</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645640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8/29/2020</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65302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F6FA2B21-3FCD-4721-B95C-427943F61125}" type="datetime1">
              <a:rPr lang="en-US" smtClean="0"/>
              <a:t>8/29/2020</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06665836"/>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797" r:id="rId5"/>
    <p:sldLayoutId id="2147483792" r:id="rId6"/>
    <p:sldLayoutId id="2147483793" r:id="rId7"/>
    <p:sldLayoutId id="2147483794" r:id="rId8"/>
    <p:sldLayoutId id="2147483795" r:id="rId9"/>
    <p:sldLayoutId id="2147483796" r:id="rId10"/>
    <p:sldLayoutId id="2147483798" r:id="rId11"/>
  </p:sldLayoutIdLst>
  <p:hf sldNum="0" hdr="0" ftr="0" dt="0"/>
  <p:txStyles>
    <p:titleStyle>
      <a:lvl1pPr algn="l" defTabSz="914400" rtl="0" eaLnBrk="1" latinLnBrk="0" hangingPunct="1">
        <a:lnSpc>
          <a:spcPct val="90000"/>
        </a:lnSpc>
        <a:spcBef>
          <a:spcPct val="0"/>
        </a:spcBef>
        <a:buNone/>
        <a:defRPr lang="en-US" sz="4800" i="1" kern="1200" cap="none" spc="-7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7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5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channel/UCndM2GK0dnpWg5ECUscdDcA" TargetMode="External"/><Relationship Id="rId2" Type="http://schemas.openxmlformats.org/officeDocument/2006/relationships/hyperlink" Target="http://littleevangelist.com/childrens_liturgy.php"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6" name="Picture 4">
            <a:extLst>
              <a:ext uri="{FF2B5EF4-FFF2-40B4-BE49-F238E27FC236}">
                <a16:creationId xmlns:a16="http://schemas.microsoft.com/office/drawing/2014/main" id="{07119ED2-E727-42C6-B197-793ED6CD49A6}"/>
              </a:ext>
            </a:extLst>
          </p:cNvPr>
          <p:cNvPicPr>
            <a:picLocks noChangeAspect="1"/>
          </p:cNvPicPr>
          <p:nvPr/>
        </p:nvPicPr>
        <p:blipFill rotWithShape="1">
          <a:blip r:embed="rId2"/>
          <a:srcRect b="15730"/>
          <a:stretch/>
        </p:blipFill>
        <p:spPr>
          <a:xfrm>
            <a:off x="20" y="-839"/>
            <a:ext cx="12191980" cy="6858000"/>
          </a:xfrm>
          <a:prstGeom prst="rect">
            <a:avLst/>
          </a:prstGeom>
        </p:spPr>
      </p:pic>
      <p:sp useBgFill="1">
        <p:nvSpPr>
          <p:cNvPr id="49" name="Rectangle 48">
            <a:extLst>
              <a:ext uri="{FF2B5EF4-FFF2-40B4-BE49-F238E27FC236}">
                <a16:creationId xmlns:a16="http://schemas.microsoft.com/office/drawing/2014/main" id="{BF9FFE17-DE95-4821-ACC1-B90C954492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51" name="Rectangle 50">
            <a:extLst>
              <a:ext uri="{FF2B5EF4-FFF2-40B4-BE49-F238E27FC236}">
                <a16:creationId xmlns:a16="http://schemas.microsoft.com/office/drawing/2014/main" id="{03CF76AF-FF72-4430-A772-0584032902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2" name="Title 1">
            <a:extLst>
              <a:ext uri="{FF2B5EF4-FFF2-40B4-BE49-F238E27FC236}">
                <a16:creationId xmlns:a16="http://schemas.microsoft.com/office/drawing/2014/main" id="{F1602A6F-BE40-42F0-894E-E6EEA89F977B}"/>
              </a:ext>
            </a:extLst>
          </p:cNvPr>
          <p:cNvSpPr>
            <a:spLocks noGrp="1"/>
          </p:cNvSpPr>
          <p:nvPr>
            <p:ph type="ctrTitle"/>
          </p:nvPr>
        </p:nvSpPr>
        <p:spPr>
          <a:xfrm>
            <a:off x="1672373" y="1692088"/>
            <a:ext cx="8649738" cy="2590800"/>
          </a:xfrm>
        </p:spPr>
        <p:txBody>
          <a:bodyPr>
            <a:normAutofit/>
          </a:bodyPr>
          <a:lstStyle/>
          <a:p>
            <a:r>
              <a:rPr lang="en-US" sz="5400" b="1" i="0" dirty="0">
                <a:effectLst/>
                <a:latin typeface="Abadi" panose="020B0604020104020204" pitchFamily="34" charset="0"/>
              </a:rPr>
              <a:t>TAKE UP </a:t>
            </a:r>
            <a:r>
              <a:rPr lang="en-US" sz="5400" b="1" i="0" dirty="0">
                <a:latin typeface="Abadi" panose="020B0604020104020204" pitchFamily="34" charset="0"/>
              </a:rPr>
              <a:t>YOUR </a:t>
            </a:r>
            <a:r>
              <a:rPr lang="en-US" sz="5400" b="1" i="0" dirty="0">
                <a:effectLst/>
                <a:latin typeface="Abadi" panose="020B0604020104020204" pitchFamily="34" charset="0"/>
              </a:rPr>
              <a:t>CROSS, </a:t>
            </a:r>
            <a:br>
              <a:rPr lang="en-US" sz="5400" b="1" i="0" dirty="0">
                <a:effectLst/>
                <a:latin typeface="Abadi" panose="020B0604020104020204" pitchFamily="34" charset="0"/>
              </a:rPr>
            </a:br>
            <a:r>
              <a:rPr lang="en-US" sz="5400" b="1" i="0" dirty="0">
                <a:effectLst/>
                <a:latin typeface="Abadi" panose="020B0604020104020204" pitchFamily="34" charset="0"/>
              </a:rPr>
              <a:t>AND FOLLOW JESUS. </a:t>
            </a:r>
            <a:endParaRPr lang="en-GB" sz="5400" b="1" i="0" dirty="0">
              <a:latin typeface="Abadi" panose="020B0604020104020204" pitchFamily="34" charset="0"/>
            </a:endParaRPr>
          </a:p>
        </p:txBody>
      </p:sp>
      <p:sp>
        <p:nvSpPr>
          <p:cNvPr id="3" name="Subtitle 2">
            <a:extLst>
              <a:ext uri="{FF2B5EF4-FFF2-40B4-BE49-F238E27FC236}">
                <a16:creationId xmlns:a16="http://schemas.microsoft.com/office/drawing/2014/main" id="{F18D52B5-9770-43B8-AA15-52B89FD9B4B1}"/>
              </a:ext>
            </a:extLst>
          </p:cNvPr>
          <p:cNvSpPr>
            <a:spLocks noGrp="1"/>
          </p:cNvSpPr>
          <p:nvPr>
            <p:ph type="subTitle" idx="1"/>
          </p:nvPr>
        </p:nvSpPr>
        <p:spPr>
          <a:xfrm>
            <a:off x="1497514" y="3890334"/>
            <a:ext cx="8652788" cy="457201"/>
          </a:xfrm>
        </p:spPr>
        <p:txBody>
          <a:bodyPr>
            <a:noAutofit/>
          </a:bodyPr>
          <a:lstStyle/>
          <a:p>
            <a:pPr>
              <a:spcAft>
                <a:spcPts val="600"/>
              </a:spcAft>
            </a:pPr>
            <a:r>
              <a:rPr lang="en-US" sz="2400" b="1" dirty="0">
                <a:solidFill>
                  <a:schemeClr val="accent3">
                    <a:lumMod val="50000"/>
                  </a:schemeClr>
                </a:solidFill>
                <a:latin typeface="Abadi" panose="020B0604020104020204" pitchFamily="34" charset="0"/>
              </a:rPr>
              <a:t>CHILDREN’S LITURGY AUGUST 30</a:t>
            </a:r>
            <a:r>
              <a:rPr lang="en-US" sz="2400" b="1" baseline="30000" dirty="0">
                <a:solidFill>
                  <a:schemeClr val="accent3">
                    <a:lumMod val="50000"/>
                  </a:schemeClr>
                </a:solidFill>
                <a:latin typeface="Abadi" panose="020B0604020104020204" pitchFamily="34" charset="0"/>
              </a:rPr>
              <a:t>TH</a:t>
            </a:r>
            <a:r>
              <a:rPr lang="en-US" sz="2400" b="1" dirty="0">
                <a:solidFill>
                  <a:schemeClr val="accent3">
                    <a:lumMod val="50000"/>
                  </a:schemeClr>
                </a:solidFill>
                <a:latin typeface="Abadi" panose="020B0604020104020204" pitchFamily="34" charset="0"/>
              </a:rPr>
              <a:t>, 2020</a:t>
            </a:r>
            <a:endParaRPr lang="en-GB" sz="2400" b="1" dirty="0">
              <a:solidFill>
                <a:schemeClr val="accent3">
                  <a:lumMod val="50000"/>
                </a:schemeClr>
              </a:solidFill>
              <a:latin typeface="Abadi" panose="020B0604020104020204" pitchFamily="34" charset="0"/>
            </a:endParaRPr>
          </a:p>
        </p:txBody>
      </p:sp>
      <p:sp>
        <p:nvSpPr>
          <p:cNvPr id="53" name="Rectangle 52">
            <a:extLst>
              <a:ext uri="{FF2B5EF4-FFF2-40B4-BE49-F238E27FC236}">
                <a16:creationId xmlns:a16="http://schemas.microsoft.com/office/drawing/2014/main" id="{0B1C8180-2FDD-4202-8C45-4057CB1AB2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55" name="Straight Connector 54">
            <a:extLst>
              <a:ext uri="{FF2B5EF4-FFF2-40B4-BE49-F238E27FC236}">
                <a16:creationId xmlns:a16="http://schemas.microsoft.com/office/drawing/2014/main" id="{D6E86CC6-13EA-4A88-86AD-CF27BF52CC9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3F80B441-4F7D-4B40-8A13-FED03A1F3A1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1267730"/>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70C7FD1A-44B1-4E4C-B0C9-A8103DCCDCC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913025"/>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
        <p:nvSpPr>
          <p:cNvPr id="4" name="Subtitle 2">
            <a:extLst>
              <a:ext uri="{FF2B5EF4-FFF2-40B4-BE49-F238E27FC236}">
                <a16:creationId xmlns:a16="http://schemas.microsoft.com/office/drawing/2014/main" id="{58E8267F-C0EE-449D-BECD-543292FB5EC4}"/>
              </a:ext>
            </a:extLst>
          </p:cNvPr>
          <p:cNvSpPr txBox="1">
            <a:spLocks/>
          </p:cNvSpPr>
          <p:nvPr/>
        </p:nvSpPr>
        <p:spPr>
          <a:xfrm>
            <a:off x="1425242" y="4710797"/>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b="1" dirty="0">
                <a:solidFill>
                  <a:schemeClr val="accent1">
                    <a:lumMod val="75000"/>
                  </a:schemeClr>
                </a:solidFill>
                <a:latin typeface="Abadi" panose="020B0604020104020204" pitchFamily="34" charset="0"/>
              </a:rPr>
              <a:t>GOSPEL: MATTHEW 16:21-27</a:t>
            </a:r>
            <a:endParaRPr lang="en-GB" sz="2800" b="1" dirty="0">
              <a:solidFill>
                <a:schemeClr val="accent1">
                  <a:lumMod val="75000"/>
                </a:schemeClr>
              </a:solidFill>
              <a:latin typeface="Abadi" panose="020B0604020104020204" pitchFamily="34" charset="0"/>
            </a:endParaRPr>
          </a:p>
        </p:txBody>
      </p:sp>
      <p:pic>
        <p:nvPicPr>
          <p:cNvPr id="8" name="Picture 7">
            <a:extLst>
              <a:ext uri="{FF2B5EF4-FFF2-40B4-BE49-F238E27FC236}">
                <a16:creationId xmlns:a16="http://schemas.microsoft.com/office/drawing/2014/main" id="{09ACC44D-4E51-417F-8C90-ECCC4889C61C}"/>
              </a:ext>
            </a:extLst>
          </p:cNvPr>
          <p:cNvPicPr>
            <a:picLocks noChangeAspect="1"/>
          </p:cNvPicPr>
          <p:nvPr/>
        </p:nvPicPr>
        <p:blipFill>
          <a:blip r:embed="rId3"/>
          <a:stretch>
            <a:fillRect/>
          </a:stretch>
        </p:blipFill>
        <p:spPr>
          <a:xfrm>
            <a:off x="9190007" y="3522898"/>
            <a:ext cx="1476255" cy="1807749"/>
          </a:xfrm>
          <a:prstGeom prst="rect">
            <a:avLst/>
          </a:prstGeom>
        </p:spPr>
      </p:pic>
    </p:spTree>
    <p:extLst>
      <p:ext uri="{BB962C8B-B14F-4D97-AF65-F5344CB8AC3E}">
        <p14:creationId xmlns:p14="http://schemas.microsoft.com/office/powerpoint/2010/main" val="19501677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69BEA-88B3-4E92-924D-20F538AE4A53}"/>
              </a:ext>
            </a:extLst>
          </p:cNvPr>
          <p:cNvSpPr>
            <a:spLocks noGrp="1"/>
          </p:cNvSpPr>
          <p:nvPr>
            <p:ph type="title"/>
          </p:nvPr>
        </p:nvSpPr>
        <p:spPr/>
        <p:txBody>
          <a:bodyPr/>
          <a:lstStyle/>
          <a:p>
            <a:r>
              <a:rPr lang="en-US" b="1" dirty="0"/>
              <a:t>THANK YOU</a:t>
            </a:r>
            <a:endParaRPr lang="en-GB" b="1" dirty="0"/>
          </a:p>
        </p:txBody>
      </p:sp>
      <p:sp>
        <p:nvSpPr>
          <p:cNvPr id="3" name="Content Placeholder 2">
            <a:extLst>
              <a:ext uri="{FF2B5EF4-FFF2-40B4-BE49-F238E27FC236}">
                <a16:creationId xmlns:a16="http://schemas.microsoft.com/office/drawing/2014/main" id="{B08B2770-D8D1-40CB-A2FB-9163C566FDD2}"/>
              </a:ext>
            </a:extLst>
          </p:cNvPr>
          <p:cNvSpPr>
            <a:spLocks noGrp="1"/>
          </p:cNvSpPr>
          <p:nvPr>
            <p:ph idx="1"/>
          </p:nvPr>
        </p:nvSpPr>
        <p:spPr/>
        <p:txBody>
          <a:bodyPr>
            <a:normAutofit/>
          </a:bodyPr>
          <a:lstStyle/>
          <a:p>
            <a:pPr marL="0" indent="0">
              <a:buNone/>
            </a:pPr>
            <a:r>
              <a:rPr lang="en-US" sz="3200" b="1" dirty="0">
                <a:solidFill>
                  <a:schemeClr val="accent4">
                    <a:lumMod val="50000"/>
                  </a:schemeClr>
                </a:solidFill>
              </a:rPr>
              <a:t>GOD BLESS </a:t>
            </a:r>
            <a:r>
              <a:rPr lang="en-US" sz="3200" b="1">
                <a:solidFill>
                  <a:schemeClr val="accent4">
                    <a:lumMod val="50000"/>
                  </a:schemeClr>
                </a:solidFill>
              </a:rPr>
              <a:t>YOU ALL!</a:t>
            </a:r>
            <a:endParaRPr lang="en-GB" sz="3200" b="1" dirty="0">
              <a:solidFill>
                <a:schemeClr val="accent4">
                  <a:lumMod val="50000"/>
                </a:schemeClr>
              </a:solidFill>
            </a:endParaRPr>
          </a:p>
        </p:txBody>
      </p:sp>
      <p:sp>
        <p:nvSpPr>
          <p:cNvPr id="5" name="TextBox 4">
            <a:extLst>
              <a:ext uri="{FF2B5EF4-FFF2-40B4-BE49-F238E27FC236}">
                <a16:creationId xmlns:a16="http://schemas.microsoft.com/office/drawing/2014/main" id="{67A45657-16A9-4A49-8F02-FC268BCAFF11}"/>
              </a:ext>
            </a:extLst>
          </p:cNvPr>
          <p:cNvSpPr txBox="1"/>
          <p:nvPr/>
        </p:nvSpPr>
        <p:spPr>
          <a:xfrm>
            <a:off x="2675468" y="4198418"/>
            <a:ext cx="8647288" cy="1200329"/>
          </a:xfrm>
          <a:prstGeom prst="rect">
            <a:avLst/>
          </a:prstGeom>
          <a:noFill/>
        </p:spPr>
        <p:txBody>
          <a:bodyPr wrap="square">
            <a:spAutoFit/>
          </a:bodyPr>
          <a:lstStyle/>
          <a:p>
            <a:pPr marL="0" indent="0">
              <a:buFont typeface="Arial" panose="020B0604020202020204" pitchFamily="34" charset="0"/>
              <a:buNone/>
            </a:pPr>
            <a:r>
              <a:rPr lang="en-US" sz="1800" b="1" dirty="0">
                <a:solidFill>
                  <a:srgbClr val="002060"/>
                </a:solidFill>
                <a:latin typeface="Abadi" panose="020B0604020104020204" pitchFamily="34" charset="0"/>
              </a:rPr>
              <a:t>FOR MORE IDEAS, PLEASE VISIT:</a:t>
            </a:r>
          </a:p>
          <a:p>
            <a:pPr marL="0" indent="0">
              <a:buFont typeface="Arial" panose="020B0604020202020204" pitchFamily="34" charset="0"/>
              <a:buNone/>
            </a:pPr>
            <a:endParaRPr lang="en-US" sz="1800" b="1" dirty="0">
              <a:solidFill>
                <a:srgbClr val="002060"/>
              </a:solidFill>
              <a:latin typeface="Abadi" panose="020B0604020104020204" pitchFamily="34" charset="0"/>
            </a:endParaRPr>
          </a:p>
          <a:p>
            <a:r>
              <a:rPr lang="en-US" sz="1800" b="1" dirty="0">
                <a:solidFill>
                  <a:srgbClr val="C00000"/>
                </a:solidFill>
                <a:latin typeface="Abadi" panose="020B0604020104020204" pitchFamily="34" charset="0"/>
              </a:rPr>
              <a:t>WEBSITE:</a:t>
            </a:r>
            <a:r>
              <a:rPr lang="en-US" sz="1800" b="1" dirty="0">
                <a:solidFill>
                  <a:schemeClr val="bg2">
                    <a:lumMod val="25000"/>
                  </a:schemeClr>
                </a:solidFill>
                <a:latin typeface="Abadi" panose="020B0604020104020204" pitchFamily="34" charset="0"/>
              </a:rPr>
              <a:t> </a:t>
            </a:r>
            <a:r>
              <a:rPr lang="en-GB" sz="1800" b="1" dirty="0">
                <a:solidFill>
                  <a:schemeClr val="bg2">
                    <a:lumMod val="25000"/>
                  </a:schemeClr>
                </a:solidFill>
                <a:latin typeface="Abadi" panose="020B0604020104020204" pitchFamily="34" charset="0"/>
                <a:hlinkClick r:id="rId2">
                  <a:extLst>
                    <a:ext uri="{A12FA001-AC4F-418D-AE19-62706E023703}">
                      <ahyp:hlinkClr xmlns:ahyp="http://schemas.microsoft.com/office/drawing/2018/hyperlinkcolor" val="tx"/>
                    </a:ext>
                  </a:extLst>
                </a:hlinkClick>
              </a:rPr>
              <a:t>http://littleevangelist.com/childrens_liturgy.php</a:t>
            </a:r>
            <a:endParaRPr lang="en-US" sz="1800" b="1" dirty="0">
              <a:solidFill>
                <a:schemeClr val="bg2">
                  <a:lumMod val="25000"/>
                </a:schemeClr>
              </a:solidFill>
              <a:latin typeface="Abadi" panose="020B0604020104020204" pitchFamily="34" charset="0"/>
            </a:endParaRPr>
          </a:p>
          <a:p>
            <a:r>
              <a:rPr lang="en-US" sz="1800" b="1" dirty="0">
                <a:solidFill>
                  <a:srgbClr val="C00000"/>
                </a:solidFill>
                <a:latin typeface="Abadi" panose="020B0604020104020204" pitchFamily="34" charset="0"/>
              </a:rPr>
              <a:t>YOUTUBE CHANNEL: </a:t>
            </a:r>
            <a:r>
              <a:rPr lang="en-GB" sz="1800" b="1" dirty="0">
                <a:solidFill>
                  <a:schemeClr val="bg2">
                    <a:lumMod val="25000"/>
                  </a:schemeClr>
                </a:solidFill>
                <a:latin typeface="Abadi" panose="020B0604020104020204" pitchFamily="34" charset="0"/>
                <a:hlinkClick r:id="rId3">
                  <a:extLst>
                    <a:ext uri="{A12FA001-AC4F-418D-AE19-62706E023703}">
                      <ahyp:hlinkClr xmlns:ahyp="http://schemas.microsoft.com/office/drawing/2018/hyperlinkcolor" val="tx"/>
                    </a:ext>
                  </a:extLst>
                </a:hlinkClick>
              </a:rPr>
              <a:t>ttps://www.youtube.com/channel/UCndM2GK0dnpWg5ECUscdDcA</a:t>
            </a:r>
            <a:endParaRPr lang="en-US" sz="1800" b="1" dirty="0">
              <a:solidFill>
                <a:schemeClr val="bg2">
                  <a:lumMod val="25000"/>
                </a:schemeClr>
              </a:solidFill>
              <a:latin typeface="Abadi" panose="020B0604020104020204" pitchFamily="34" charset="0"/>
            </a:endParaRPr>
          </a:p>
        </p:txBody>
      </p:sp>
    </p:spTree>
    <p:extLst>
      <p:ext uri="{BB962C8B-B14F-4D97-AF65-F5344CB8AC3E}">
        <p14:creationId xmlns:p14="http://schemas.microsoft.com/office/powerpoint/2010/main" val="4211235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76FA004-49FE-45F8-9536-1A78160CF477}"/>
              </a:ext>
            </a:extLst>
          </p:cNvPr>
          <p:cNvPicPr>
            <a:picLocks noChangeAspect="1"/>
          </p:cNvPicPr>
          <p:nvPr/>
        </p:nvPicPr>
        <p:blipFill>
          <a:blip r:embed="rId3"/>
          <a:stretch>
            <a:fillRect/>
          </a:stretch>
        </p:blipFill>
        <p:spPr>
          <a:xfrm>
            <a:off x="400307" y="1579593"/>
            <a:ext cx="5367165" cy="3663089"/>
          </a:xfrm>
          <a:prstGeom prst="rect">
            <a:avLst/>
          </a:prstGeom>
        </p:spPr>
      </p:pic>
      <p:sp>
        <p:nvSpPr>
          <p:cNvPr id="2" name="Title 1">
            <a:extLst>
              <a:ext uri="{FF2B5EF4-FFF2-40B4-BE49-F238E27FC236}">
                <a16:creationId xmlns:a16="http://schemas.microsoft.com/office/drawing/2014/main" id="{E84DA8FF-19B4-4F80-843D-81CB4C34EF1F}"/>
              </a:ext>
            </a:extLst>
          </p:cNvPr>
          <p:cNvSpPr>
            <a:spLocks noGrp="1"/>
          </p:cNvSpPr>
          <p:nvPr>
            <p:ph type="title"/>
          </p:nvPr>
        </p:nvSpPr>
        <p:spPr>
          <a:xfrm>
            <a:off x="7064082" y="642594"/>
            <a:ext cx="4472921" cy="1643928"/>
          </a:xfrm>
        </p:spPr>
        <p:txBody>
          <a:bodyPr>
            <a:normAutofit/>
          </a:bodyPr>
          <a:lstStyle/>
          <a:p>
            <a:r>
              <a:rPr lang="en-US" sz="4400" dirty="0"/>
              <a:t>IN THE GOSPEL LAST WEEK,</a:t>
            </a:r>
            <a:endParaRPr lang="en-GB" sz="4400" dirty="0"/>
          </a:p>
        </p:txBody>
      </p:sp>
      <p:sp>
        <p:nvSpPr>
          <p:cNvPr id="3" name="Content Placeholder 2">
            <a:extLst>
              <a:ext uri="{FF2B5EF4-FFF2-40B4-BE49-F238E27FC236}">
                <a16:creationId xmlns:a16="http://schemas.microsoft.com/office/drawing/2014/main" id="{CEB85B1E-0A81-4108-AD8C-275273187887}"/>
              </a:ext>
            </a:extLst>
          </p:cNvPr>
          <p:cNvSpPr>
            <a:spLocks noGrp="1"/>
          </p:cNvSpPr>
          <p:nvPr>
            <p:ph idx="1"/>
          </p:nvPr>
        </p:nvSpPr>
        <p:spPr>
          <a:xfrm>
            <a:off x="6908039" y="2211941"/>
            <a:ext cx="4879272" cy="3649649"/>
          </a:xfrm>
        </p:spPr>
        <p:txBody>
          <a:bodyPr>
            <a:noAutofit/>
          </a:bodyPr>
          <a:lstStyle/>
          <a:p>
            <a:pPr marL="0" indent="0">
              <a:buNone/>
            </a:pPr>
            <a:r>
              <a:rPr lang="en-US" sz="2800" dirty="0">
                <a:latin typeface="Abadi" panose="020B0604020104020204" pitchFamily="34" charset="0"/>
              </a:rPr>
              <a:t>WE SEE THAT PETER COURAGEOUSLY CONFESSED HIS FAITH IN JESUS - AS MESSIAH, THE SON OF GOD.</a:t>
            </a:r>
          </a:p>
          <a:p>
            <a:pPr marL="0" indent="0">
              <a:buNone/>
            </a:pPr>
            <a:r>
              <a:rPr lang="en-US" sz="2800" dirty="0">
                <a:latin typeface="Abadi" panose="020B0604020104020204" pitchFamily="34" charset="0"/>
              </a:rPr>
              <a:t>JESUS CALLS HIM ROCK AND ASSIGNS HIM GREAT MISSIONS .</a:t>
            </a:r>
          </a:p>
        </p:txBody>
      </p:sp>
      <p:sp>
        <p:nvSpPr>
          <p:cNvPr id="11" name="Speech Bubble: Rectangle 10">
            <a:extLst>
              <a:ext uri="{FF2B5EF4-FFF2-40B4-BE49-F238E27FC236}">
                <a16:creationId xmlns:a16="http://schemas.microsoft.com/office/drawing/2014/main" id="{ED191E0C-C937-4E96-B183-C1F0651DBC73}"/>
              </a:ext>
            </a:extLst>
          </p:cNvPr>
          <p:cNvSpPr/>
          <p:nvPr/>
        </p:nvSpPr>
        <p:spPr>
          <a:xfrm>
            <a:off x="43840" y="442387"/>
            <a:ext cx="3367396" cy="689062"/>
          </a:xfrm>
          <a:prstGeom prst="wedgeRectCallout">
            <a:avLst>
              <a:gd name="adj1" fmla="val -14482"/>
              <a:gd name="adj2" fmla="val 111933"/>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rtlCol="0" anchor="ctr"/>
          <a:lstStyle/>
          <a:p>
            <a:pPr algn="ctr">
              <a:spcAft>
                <a:spcPts val="600"/>
              </a:spcAft>
            </a:pPr>
            <a:r>
              <a:rPr lang="en-US" dirty="0">
                <a:solidFill>
                  <a:schemeClr val="accent2">
                    <a:lumMod val="50000"/>
                  </a:schemeClr>
                </a:solidFill>
                <a:latin typeface="Abadi" panose="020B0604020104020204" pitchFamily="34" charset="0"/>
              </a:rPr>
              <a:t>‘</a:t>
            </a:r>
            <a:r>
              <a:rPr lang="en-US" b="0" i="0" dirty="0">
                <a:solidFill>
                  <a:schemeClr val="accent2">
                    <a:lumMod val="50000"/>
                  </a:schemeClr>
                </a:solidFill>
                <a:effectLst/>
                <a:latin typeface="Abadi" panose="020B0604020104020204" pitchFamily="34" charset="0"/>
              </a:rPr>
              <a:t>who do you say that I am?’</a:t>
            </a:r>
            <a:endParaRPr lang="en-GB" dirty="0">
              <a:solidFill>
                <a:schemeClr val="accent2">
                  <a:lumMod val="50000"/>
                </a:schemeClr>
              </a:solidFill>
            </a:endParaRPr>
          </a:p>
        </p:txBody>
      </p:sp>
      <p:sp>
        <p:nvSpPr>
          <p:cNvPr id="15" name="Speech Bubble: Rectangle 14">
            <a:extLst>
              <a:ext uri="{FF2B5EF4-FFF2-40B4-BE49-F238E27FC236}">
                <a16:creationId xmlns:a16="http://schemas.microsoft.com/office/drawing/2014/main" id="{58C50910-35A8-423E-B391-DEE854EF344F}"/>
              </a:ext>
            </a:extLst>
          </p:cNvPr>
          <p:cNvSpPr/>
          <p:nvPr/>
        </p:nvSpPr>
        <p:spPr>
          <a:xfrm>
            <a:off x="4361793" y="595399"/>
            <a:ext cx="2028008" cy="1240266"/>
          </a:xfrm>
          <a:prstGeom prst="wedgeRectCallout">
            <a:avLst>
              <a:gd name="adj1" fmla="val 186"/>
              <a:gd name="adj2" fmla="val 84988"/>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algn="ctr">
              <a:spcAft>
                <a:spcPts val="600"/>
              </a:spcAft>
            </a:pPr>
            <a:r>
              <a:rPr lang="en-US" sz="2000" b="1" i="0" dirty="0">
                <a:solidFill>
                  <a:srgbClr val="000000"/>
                </a:solidFill>
                <a:effectLst/>
                <a:latin typeface="Helvetica Neue"/>
              </a:rPr>
              <a:t>“You are the Messiah, the Son of the living God.”</a:t>
            </a:r>
            <a:endParaRPr lang="en-GB" sz="2000" b="1" dirty="0">
              <a:solidFill>
                <a:schemeClr val="accent2">
                  <a:lumMod val="50000"/>
                </a:schemeClr>
              </a:solidFill>
            </a:endParaRPr>
          </a:p>
        </p:txBody>
      </p:sp>
      <p:sp>
        <p:nvSpPr>
          <p:cNvPr id="17" name="Speech Bubble: Rectangle with Corners Rounded 16">
            <a:extLst>
              <a:ext uri="{FF2B5EF4-FFF2-40B4-BE49-F238E27FC236}">
                <a16:creationId xmlns:a16="http://schemas.microsoft.com/office/drawing/2014/main" id="{317C0619-05AB-4ED1-8B49-5DBC9BF12C3D}"/>
              </a:ext>
            </a:extLst>
          </p:cNvPr>
          <p:cNvSpPr/>
          <p:nvPr/>
        </p:nvSpPr>
        <p:spPr>
          <a:xfrm>
            <a:off x="1925078" y="3145926"/>
            <a:ext cx="1827115" cy="1781680"/>
          </a:xfrm>
          <a:prstGeom prst="wedgeRoundRectCallout">
            <a:avLst>
              <a:gd name="adj1" fmla="val -40833"/>
              <a:gd name="adj2" fmla="val -78756"/>
              <a:gd name="adj3" fmla="val 1666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b="1" i="0" dirty="0">
                <a:solidFill>
                  <a:schemeClr val="accent2">
                    <a:lumMod val="50000"/>
                  </a:schemeClr>
                </a:solidFill>
                <a:effectLst/>
                <a:latin typeface="Abadi" panose="020B0604020104020204" pitchFamily="34" charset="0"/>
              </a:rPr>
              <a:t>“Blessed are you, Simon son of Jonah! For flesh and blood has not revealed this to you, but my Father in heaven.”</a:t>
            </a:r>
            <a:endParaRPr lang="en-GB" sz="1400" b="1" dirty="0">
              <a:solidFill>
                <a:schemeClr val="accent2">
                  <a:lumMod val="50000"/>
                </a:schemeClr>
              </a:solidFill>
              <a:latin typeface="Abadi" panose="020B0604020104020204" pitchFamily="34" charset="0"/>
            </a:endParaRPr>
          </a:p>
        </p:txBody>
      </p:sp>
      <p:sp>
        <p:nvSpPr>
          <p:cNvPr id="18" name="TextBox 17">
            <a:extLst>
              <a:ext uri="{FF2B5EF4-FFF2-40B4-BE49-F238E27FC236}">
                <a16:creationId xmlns:a16="http://schemas.microsoft.com/office/drawing/2014/main" id="{A0A58043-F3C9-497D-8F98-7CD425BBED50}"/>
              </a:ext>
            </a:extLst>
          </p:cNvPr>
          <p:cNvSpPr txBox="1"/>
          <p:nvPr/>
        </p:nvSpPr>
        <p:spPr>
          <a:xfrm>
            <a:off x="108863" y="5851959"/>
            <a:ext cx="6725260" cy="446276"/>
          </a:xfrm>
          <a:prstGeom prst="rect">
            <a:avLst/>
          </a:prstGeom>
          <a:noFill/>
        </p:spPr>
        <p:txBody>
          <a:bodyPr wrap="square">
            <a:spAutoFit/>
          </a:bodyPr>
          <a:lstStyle/>
          <a:p>
            <a:pPr marL="0" indent="0">
              <a:buNone/>
            </a:pPr>
            <a:r>
              <a:rPr lang="en-US" sz="2300" b="1" dirty="0">
                <a:solidFill>
                  <a:schemeClr val="accent4">
                    <a:lumMod val="50000"/>
                  </a:schemeClr>
                </a:solidFill>
                <a:latin typeface="Abadi" panose="020B0604020104020204" pitchFamily="34" charset="0"/>
              </a:rPr>
              <a:t>LET’S SEE WHAT HAPPENS TO PETER THIS WEEK</a:t>
            </a:r>
            <a:endParaRPr lang="en-GB" sz="2300" b="1" dirty="0">
              <a:solidFill>
                <a:schemeClr val="accent4">
                  <a:lumMod val="50000"/>
                </a:schemeClr>
              </a:solidFill>
              <a:latin typeface="Abadi" panose="020B0604020104020204" pitchFamily="34" charset="0"/>
            </a:endParaRPr>
          </a:p>
        </p:txBody>
      </p:sp>
    </p:spTree>
    <p:custDataLst>
      <p:tags r:id="rId1"/>
    </p:custDataLst>
    <p:extLst>
      <p:ext uri="{BB962C8B-B14F-4D97-AF65-F5344CB8AC3E}">
        <p14:creationId xmlns:p14="http://schemas.microsoft.com/office/powerpoint/2010/main" val="3870351281"/>
      </p:ext>
    </p:extLst>
  </p:cSld>
  <p:clrMapOvr>
    <a:masterClrMapping/>
  </p:clrMapOvr>
  <mc:AlternateContent xmlns:mc="http://schemas.openxmlformats.org/markup-compatibility/2006" xmlns:p14="http://schemas.microsoft.com/office/powerpoint/2010/main">
    <mc:Choice Requires="p14">
      <p:transition spd="slow" p14:dur="2000" advTm="37456"/>
    </mc:Choice>
    <mc:Fallback xmlns="">
      <p:transition spd="slow" advTm="3745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1" grpId="0" animBg="1"/>
      <p:bldP spid="15" grpId="0" animBg="1"/>
      <p:bldP spid="17" grpId="0" animBg="1"/>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6E92D59-FD1B-47BC-9D02-0F3B959A6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92AE646-CC19-4A1F-900B-E512D06A73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14E4F834-34CB-4787-920F-CD1E1B8BC7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1">
            <a:extLst>
              <a:ext uri="{FF2B5EF4-FFF2-40B4-BE49-F238E27FC236}">
                <a16:creationId xmlns:a16="http://schemas.microsoft.com/office/drawing/2014/main" id="{CF0D0F82-3BFF-4B6C-B55B-46E37452C3E1}"/>
              </a:ext>
            </a:extLst>
          </p:cNvPr>
          <p:cNvSpPr>
            <a:spLocks noGrp="1"/>
          </p:cNvSpPr>
          <p:nvPr>
            <p:ph type="title"/>
          </p:nvPr>
        </p:nvSpPr>
        <p:spPr>
          <a:xfrm>
            <a:off x="488620" y="727824"/>
            <a:ext cx="4199110" cy="5402353"/>
          </a:xfrm>
        </p:spPr>
        <p:txBody>
          <a:bodyPr>
            <a:normAutofit/>
          </a:bodyPr>
          <a:lstStyle/>
          <a:p>
            <a:r>
              <a:rPr lang="en-US" sz="3700" b="1" i="0" dirty="0">
                <a:solidFill>
                  <a:schemeClr val="accent4">
                    <a:lumMod val="50000"/>
                  </a:schemeClr>
                </a:solidFill>
                <a:latin typeface="Abadi" panose="020B0604020104020204" pitchFamily="34" charset="0"/>
              </a:rPr>
              <a:t>AS THE GREAT MISSION WAS REAVEALED,</a:t>
            </a:r>
            <a:br>
              <a:rPr lang="en-US" sz="3700" b="1" i="0" dirty="0">
                <a:solidFill>
                  <a:schemeClr val="accent4">
                    <a:lumMod val="50000"/>
                  </a:schemeClr>
                </a:solidFill>
                <a:latin typeface="Abadi" panose="020B0604020104020204" pitchFamily="34" charset="0"/>
              </a:rPr>
            </a:br>
            <a:r>
              <a:rPr lang="en-US" sz="3700" b="1" i="0" dirty="0">
                <a:solidFill>
                  <a:schemeClr val="accent4">
                    <a:lumMod val="50000"/>
                  </a:schemeClr>
                </a:solidFill>
                <a:latin typeface="Abadi" panose="020B0604020104020204" pitchFamily="34" charset="0"/>
              </a:rPr>
              <a:t>JESUS BEGAN TO SPEAK ABOUT ‘HOW HE WAS GOING ACCOMPLISH IT’</a:t>
            </a:r>
            <a:endParaRPr lang="en-GB" sz="3700" b="1" i="0" dirty="0">
              <a:solidFill>
                <a:schemeClr val="accent4">
                  <a:lumMod val="50000"/>
                </a:schemeClr>
              </a:solidFill>
              <a:latin typeface="Abadi" panose="020B0604020104020204" pitchFamily="34" charset="0"/>
            </a:endParaRPr>
          </a:p>
        </p:txBody>
      </p:sp>
      <p:sp>
        <p:nvSpPr>
          <p:cNvPr id="3" name="Content Placeholder 2">
            <a:extLst>
              <a:ext uri="{FF2B5EF4-FFF2-40B4-BE49-F238E27FC236}">
                <a16:creationId xmlns:a16="http://schemas.microsoft.com/office/drawing/2014/main" id="{31AA5E20-028D-4A73-8A3D-CEC0D233BAA9}"/>
              </a:ext>
            </a:extLst>
          </p:cNvPr>
          <p:cNvSpPr>
            <a:spLocks noGrp="1"/>
          </p:cNvSpPr>
          <p:nvPr>
            <p:ph idx="1"/>
          </p:nvPr>
        </p:nvSpPr>
        <p:spPr>
          <a:xfrm>
            <a:off x="4521614" y="727823"/>
            <a:ext cx="6927842" cy="3072900"/>
          </a:xfrm>
        </p:spPr>
        <p:txBody>
          <a:bodyPr>
            <a:normAutofit/>
          </a:bodyPr>
          <a:lstStyle/>
          <a:p>
            <a:pPr marL="0" indent="0">
              <a:buNone/>
            </a:pPr>
            <a:r>
              <a:rPr lang="en-US" sz="2400" dirty="0">
                <a:latin typeface="Abadi" panose="020B0604020104020204" pitchFamily="34" charset="0"/>
              </a:rPr>
              <a:t>JESUS SAID,</a:t>
            </a:r>
            <a:endParaRPr lang="en-GB" sz="2400" dirty="0">
              <a:latin typeface="Abadi" panose="020B0604020104020204" pitchFamily="34" charset="0"/>
            </a:endParaRPr>
          </a:p>
        </p:txBody>
      </p:sp>
      <p:pic>
        <p:nvPicPr>
          <p:cNvPr id="4" name="Picture 3">
            <a:extLst>
              <a:ext uri="{FF2B5EF4-FFF2-40B4-BE49-F238E27FC236}">
                <a16:creationId xmlns:a16="http://schemas.microsoft.com/office/drawing/2014/main" id="{E6ACEB24-3F5D-4BC4-A693-7C2EF3D73F7A}"/>
              </a:ext>
            </a:extLst>
          </p:cNvPr>
          <p:cNvPicPr>
            <a:picLocks noChangeAspect="1"/>
          </p:cNvPicPr>
          <p:nvPr/>
        </p:nvPicPr>
        <p:blipFill rotWithShape="1">
          <a:blip r:embed="rId2"/>
          <a:srcRect l="23238" r="6851"/>
          <a:stretch/>
        </p:blipFill>
        <p:spPr>
          <a:xfrm>
            <a:off x="4756310" y="1476973"/>
            <a:ext cx="3271698" cy="3509855"/>
          </a:xfrm>
          <a:prstGeom prst="rect">
            <a:avLst/>
          </a:prstGeom>
        </p:spPr>
      </p:pic>
      <p:sp>
        <p:nvSpPr>
          <p:cNvPr id="12" name="Speech Bubble: Rectangle with Corners Rounded 11">
            <a:extLst>
              <a:ext uri="{FF2B5EF4-FFF2-40B4-BE49-F238E27FC236}">
                <a16:creationId xmlns:a16="http://schemas.microsoft.com/office/drawing/2014/main" id="{E5918DC7-026C-4DDF-9D3D-A4A9A1895A7C}"/>
              </a:ext>
            </a:extLst>
          </p:cNvPr>
          <p:cNvSpPr/>
          <p:nvPr/>
        </p:nvSpPr>
        <p:spPr>
          <a:xfrm>
            <a:off x="8544910" y="1843994"/>
            <a:ext cx="3089890" cy="3142834"/>
          </a:xfrm>
          <a:prstGeom prst="wedgeRoundRectCallout">
            <a:avLst>
              <a:gd name="adj1" fmla="val -91937"/>
              <a:gd name="adj2" fmla="val -26415"/>
              <a:gd name="adj3" fmla="val 16667"/>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rtlCol="0" anchor="ctr"/>
          <a:lstStyle/>
          <a:p>
            <a:pPr algn="ctr"/>
            <a:r>
              <a:rPr lang="en-US" b="1" dirty="0">
                <a:solidFill>
                  <a:srgbClr val="C00000"/>
                </a:solidFill>
                <a:latin typeface="Abadi" panose="020B0604020104020204" pitchFamily="34" charset="0"/>
              </a:rPr>
              <a:t>DEAR FRIENDS, I MUST GO TO JERUSALEM AND I WILL UNDERGO GREAT SUFFERING FROM THE HANDS OF THE ELDERS AND CHIEF PRIESTS AND SCRIBES, AND WILL BE KILLED, AND ON THE THIRD DAY I WILL  BE RAISED.</a:t>
            </a:r>
            <a:endParaRPr lang="en-GB" b="1" dirty="0">
              <a:solidFill>
                <a:srgbClr val="C00000"/>
              </a:solidFill>
              <a:latin typeface="Abadi" panose="020B0604020104020204" pitchFamily="34" charset="0"/>
            </a:endParaRPr>
          </a:p>
        </p:txBody>
      </p:sp>
    </p:spTree>
    <p:extLst>
      <p:ext uri="{BB962C8B-B14F-4D97-AF65-F5344CB8AC3E}">
        <p14:creationId xmlns:p14="http://schemas.microsoft.com/office/powerpoint/2010/main" val="2366448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04DB13E-F722-4ED6-BB00-556651E952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1E8D93C5-28EB-42D0-86CE-D80495565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3" name="Rectangle 12">
            <a:extLst>
              <a:ext uri="{FF2B5EF4-FFF2-40B4-BE49-F238E27FC236}">
                <a16:creationId xmlns:a16="http://schemas.microsoft.com/office/drawing/2014/main" id="{AB1B1E7D-F76D-4744-AF85-239E6998A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a:extLst>
              <a:ext uri="{FF2B5EF4-FFF2-40B4-BE49-F238E27FC236}">
                <a16:creationId xmlns:a16="http://schemas.microsoft.com/office/drawing/2014/main" id="{3BB65211-00DB-45B6-A223-033B2D19CB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7" name="Group 16">
            <a:extLst>
              <a:ext uri="{FF2B5EF4-FFF2-40B4-BE49-F238E27FC236}">
                <a16:creationId xmlns:a16="http://schemas.microsoft.com/office/drawing/2014/main" id="{E26428D7-C6F3-473D-A360-A3F5C3E872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0180" y="1267730"/>
            <a:ext cx="1691640" cy="615934"/>
            <a:chOff x="5250180" y="1267730"/>
            <a:chExt cx="1691640" cy="615934"/>
          </a:xfrm>
        </p:grpSpPr>
        <p:cxnSp>
          <p:nvCxnSpPr>
            <p:cNvPr id="18" name="Straight Connector 17">
              <a:extLst>
                <a:ext uri="{FF2B5EF4-FFF2-40B4-BE49-F238E27FC236}">
                  <a16:creationId xmlns:a16="http://schemas.microsoft.com/office/drawing/2014/main" id="{14DF524F-3FEF-4236-90C6-820E876A94E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400A003-1BE9-49C2-8E57-DCD9B870FC8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3BF0991-F9A1-4282-99DB-92D70239F6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2" name="Rectangle 21">
            <a:extLst>
              <a:ext uri="{FF2B5EF4-FFF2-40B4-BE49-F238E27FC236}">
                <a16:creationId xmlns:a16="http://schemas.microsoft.com/office/drawing/2014/main" id="{1C3E817E-E139-426E-89E5-9DD346EC75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2ADD2F6-F7FC-464F-8F18-5BDBD27A7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alpha val="60000"/>
            </a:schemeClr>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A3A31F1-FA83-497F-98FF-9A5621DC55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7" y="0"/>
            <a:ext cx="8168743"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A386461-143A-433E-97BE-193A6C3076E5}"/>
              </a:ext>
            </a:extLst>
          </p:cNvPr>
          <p:cNvPicPr>
            <a:picLocks noChangeAspect="1"/>
          </p:cNvPicPr>
          <p:nvPr/>
        </p:nvPicPr>
        <p:blipFill>
          <a:blip r:embed="rId2"/>
          <a:stretch>
            <a:fillRect/>
          </a:stretch>
        </p:blipFill>
        <p:spPr>
          <a:xfrm>
            <a:off x="151638" y="1282320"/>
            <a:ext cx="3546639" cy="2979177"/>
          </a:xfrm>
          <a:prstGeom prst="snip2DiagRect">
            <a:avLst>
              <a:gd name="adj1" fmla="val 12010"/>
              <a:gd name="adj2" fmla="val 1666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8" name="Rectangle 27">
            <a:extLst>
              <a:ext uri="{FF2B5EF4-FFF2-40B4-BE49-F238E27FC236}">
                <a16:creationId xmlns:a16="http://schemas.microsoft.com/office/drawing/2014/main" id="{343FF9E2-8F7E-4BCC-9A50-C41AD8A56D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31468" y="164592"/>
            <a:ext cx="3708894" cy="654017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2F64670-8FA4-4EDA-83C3-0AC1F9010928}"/>
              </a:ext>
            </a:extLst>
          </p:cNvPr>
          <p:cNvSpPr>
            <a:spLocks noGrp="1"/>
          </p:cNvSpPr>
          <p:nvPr>
            <p:ph type="title"/>
          </p:nvPr>
        </p:nvSpPr>
        <p:spPr>
          <a:xfrm>
            <a:off x="8500690" y="860815"/>
            <a:ext cx="3539672" cy="3135379"/>
          </a:xfrm>
        </p:spPr>
        <p:txBody>
          <a:bodyPr vert="horz" lIns="91440" tIns="45720" rIns="91440" bIns="45720" rtlCol="0" anchor="ctr">
            <a:normAutofit/>
          </a:bodyPr>
          <a:lstStyle/>
          <a:p>
            <a:pPr algn="ctr">
              <a:lnSpc>
                <a:spcPct val="83000"/>
              </a:lnSpc>
            </a:pPr>
            <a:r>
              <a:rPr lang="en-US" sz="3200" i="0" cap="all" spc="-100" dirty="0">
                <a:latin typeface="Abadi" panose="020B0604020104020204" pitchFamily="34" charset="0"/>
              </a:rPr>
              <a:t>WHEN Peter HEARD ABOUT THE HARDSHIPS, HE took Jesus aside and began to rebuke him.</a:t>
            </a:r>
            <a:endParaRPr lang="en-US" sz="3200" cap="all" spc="-100" dirty="0">
              <a:latin typeface="Abadi" panose="020B0604020104020204" pitchFamily="34" charset="0"/>
            </a:endParaRPr>
          </a:p>
        </p:txBody>
      </p:sp>
      <p:sp>
        <p:nvSpPr>
          <p:cNvPr id="30" name="Rectangle 29">
            <a:extLst>
              <a:ext uri="{FF2B5EF4-FFF2-40B4-BE49-F238E27FC236}">
                <a16:creationId xmlns:a16="http://schemas.microsoft.com/office/drawing/2014/main" id="{47751BC8-250F-493B-BDF9-D45BA5991D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19318" y="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2" name="Straight Connector 31">
            <a:extLst>
              <a:ext uri="{FF2B5EF4-FFF2-40B4-BE49-F238E27FC236}">
                <a16:creationId xmlns:a16="http://schemas.microsoft.com/office/drawing/2014/main" id="{BF0F044C-8394-47CB-8E3D-FA56B069396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33618" y="-1172"/>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B2DCD75-B707-4C51-8ADC-813834C09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025258" y="-1172"/>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4851414-8BB1-42EF-912B-608FCE07B2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33618" y="644123"/>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
        <p:nvSpPr>
          <p:cNvPr id="5" name="Speech Bubble: Oval 4">
            <a:extLst>
              <a:ext uri="{FF2B5EF4-FFF2-40B4-BE49-F238E27FC236}">
                <a16:creationId xmlns:a16="http://schemas.microsoft.com/office/drawing/2014/main" id="{DF5BA584-4FA4-4A97-86C3-5658027A6C19}"/>
              </a:ext>
            </a:extLst>
          </p:cNvPr>
          <p:cNvSpPr/>
          <p:nvPr/>
        </p:nvSpPr>
        <p:spPr>
          <a:xfrm>
            <a:off x="609607" y="69149"/>
            <a:ext cx="2834634" cy="1406536"/>
          </a:xfrm>
          <a:prstGeom prst="wedgeEllipse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i="0" dirty="0">
                <a:solidFill>
                  <a:srgbClr val="000000"/>
                </a:solidFill>
                <a:effectLst/>
                <a:latin typeface="Abadi" panose="020B0604020104020204" pitchFamily="34" charset="0"/>
              </a:rPr>
              <a:t>“God forbid it, Lord! This must never happen to you.”</a:t>
            </a:r>
            <a:endParaRPr lang="en-GB" b="1" dirty="0">
              <a:latin typeface="Abadi" panose="020B0604020104020204" pitchFamily="34" charset="0"/>
            </a:endParaRPr>
          </a:p>
        </p:txBody>
      </p:sp>
      <p:pic>
        <p:nvPicPr>
          <p:cNvPr id="6" name="Picture 5">
            <a:extLst>
              <a:ext uri="{FF2B5EF4-FFF2-40B4-BE49-F238E27FC236}">
                <a16:creationId xmlns:a16="http://schemas.microsoft.com/office/drawing/2014/main" id="{C80F3E61-9369-4533-8EDC-D3C4B7788EF5}"/>
              </a:ext>
            </a:extLst>
          </p:cNvPr>
          <p:cNvPicPr>
            <a:picLocks noChangeAspect="1"/>
          </p:cNvPicPr>
          <p:nvPr/>
        </p:nvPicPr>
        <p:blipFill>
          <a:blip r:embed="rId3"/>
          <a:stretch>
            <a:fillRect/>
          </a:stretch>
        </p:blipFill>
        <p:spPr>
          <a:xfrm>
            <a:off x="4505105" y="3348348"/>
            <a:ext cx="2946883" cy="2979177"/>
          </a:xfrm>
          <a:prstGeom prst="snip2DiagRect">
            <a:avLst>
              <a:gd name="adj1" fmla="val 0"/>
              <a:gd name="adj2" fmla="val 1666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0" name="TextBox 39">
            <a:extLst>
              <a:ext uri="{FF2B5EF4-FFF2-40B4-BE49-F238E27FC236}">
                <a16:creationId xmlns:a16="http://schemas.microsoft.com/office/drawing/2014/main" id="{697980E9-FB3E-48E0-AA8B-4F3414D83793}"/>
              </a:ext>
            </a:extLst>
          </p:cNvPr>
          <p:cNvSpPr txBox="1"/>
          <p:nvPr/>
        </p:nvSpPr>
        <p:spPr>
          <a:xfrm>
            <a:off x="151638" y="5042512"/>
            <a:ext cx="6101254" cy="461665"/>
          </a:xfrm>
          <a:prstGeom prst="rect">
            <a:avLst/>
          </a:prstGeom>
          <a:noFill/>
        </p:spPr>
        <p:txBody>
          <a:bodyPr wrap="square">
            <a:spAutoFit/>
          </a:bodyPr>
          <a:lstStyle/>
          <a:p>
            <a:r>
              <a:rPr lang="en-US" sz="2400" b="1" dirty="0">
                <a:solidFill>
                  <a:srgbClr val="000000"/>
                </a:solidFill>
                <a:latin typeface="Abadi" panose="020B0604020104020204" pitchFamily="34" charset="0"/>
              </a:rPr>
              <a:t>Jesus</a:t>
            </a:r>
            <a:r>
              <a:rPr lang="en-US" sz="2400" b="1" i="0" dirty="0">
                <a:solidFill>
                  <a:srgbClr val="000000"/>
                </a:solidFill>
                <a:effectLst/>
                <a:latin typeface="Abadi" panose="020B0604020104020204" pitchFamily="34" charset="0"/>
              </a:rPr>
              <a:t> turned and said to Peter,</a:t>
            </a:r>
            <a:endParaRPr lang="en-GB" sz="2400" b="1" dirty="0">
              <a:latin typeface="Abadi" panose="020B0604020104020204" pitchFamily="34" charset="0"/>
            </a:endParaRPr>
          </a:p>
        </p:txBody>
      </p:sp>
      <p:sp>
        <p:nvSpPr>
          <p:cNvPr id="8" name="Speech Bubble: Oval 7">
            <a:extLst>
              <a:ext uri="{FF2B5EF4-FFF2-40B4-BE49-F238E27FC236}">
                <a16:creationId xmlns:a16="http://schemas.microsoft.com/office/drawing/2014/main" id="{3FC2EF66-DC66-4A69-98D1-E792DBA599C8}"/>
              </a:ext>
            </a:extLst>
          </p:cNvPr>
          <p:cNvSpPr/>
          <p:nvPr/>
        </p:nvSpPr>
        <p:spPr>
          <a:xfrm>
            <a:off x="4020967" y="659770"/>
            <a:ext cx="4042122" cy="2287397"/>
          </a:xfrm>
          <a:prstGeom prst="wedgeEllipseCallout">
            <a:avLst>
              <a:gd name="adj1" fmla="val -4050"/>
              <a:gd name="adj2" fmla="val 7713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900" b="1" i="0" dirty="0">
                <a:solidFill>
                  <a:srgbClr val="000000"/>
                </a:solidFill>
                <a:effectLst/>
                <a:latin typeface="Abadi" panose="020B0604020104020204" pitchFamily="34" charset="0"/>
              </a:rPr>
              <a:t>“Get behind me, Satan! You are a stumbling block to me; for you are setting your mind not on divine things but on human things.”</a:t>
            </a:r>
            <a:endParaRPr lang="en-GB" sz="1900" b="1" dirty="0">
              <a:latin typeface="Abadi" panose="020B0604020104020204" pitchFamily="34" charset="0"/>
            </a:endParaRPr>
          </a:p>
        </p:txBody>
      </p:sp>
      <p:sp>
        <p:nvSpPr>
          <p:cNvPr id="44" name="TextBox 43">
            <a:extLst>
              <a:ext uri="{FF2B5EF4-FFF2-40B4-BE49-F238E27FC236}">
                <a16:creationId xmlns:a16="http://schemas.microsoft.com/office/drawing/2014/main" id="{BF0BF5BE-6938-4333-874C-738A4FE91936}"/>
              </a:ext>
            </a:extLst>
          </p:cNvPr>
          <p:cNvSpPr txBox="1"/>
          <p:nvPr/>
        </p:nvSpPr>
        <p:spPr>
          <a:xfrm>
            <a:off x="8417421" y="4476889"/>
            <a:ext cx="3539672" cy="1938992"/>
          </a:xfrm>
          <a:prstGeom prst="rect">
            <a:avLst/>
          </a:prstGeom>
          <a:noFill/>
        </p:spPr>
        <p:txBody>
          <a:bodyPr wrap="square">
            <a:spAutoFit/>
          </a:bodyPr>
          <a:lstStyle/>
          <a:p>
            <a:pPr algn="ctr"/>
            <a:r>
              <a:rPr lang="en-US" sz="2400" b="1" i="0" cap="all" spc="-100" dirty="0">
                <a:solidFill>
                  <a:srgbClr val="C00000"/>
                </a:solidFill>
                <a:latin typeface="Abadi" panose="020B0604020104020204" pitchFamily="34" charset="0"/>
              </a:rPr>
              <a:t>Are we becoming stumbling blocks too?</a:t>
            </a:r>
          </a:p>
          <a:p>
            <a:pPr algn="ctr"/>
            <a:endParaRPr lang="en-US" sz="2400" b="1" i="0" cap="all" spc="-100" dirty="0">
              <a:solidFill>
                <a:srgbClr val="C00000"/>
              </a:solidFill>
              <a:latin typeface="Abadi" panose="020B0604020104020204" pitchFamily="34" charset="0"/>
            </a:endParaRPr>
          </a:p>
          <a:p>
            <a:pPr algn="ctr"/>
            <a:r>
              <a:rPr lang="en-US" sz="2400" b="1" cap="all" spc="-100" dirty="0">
                <a:solidFill>
                  <a:srgbClr val="C00000"/>
                </a:solidFill>
                <a:latin typeface="Abadi" panose="020B0604020104020204" pitchFamily="34" charset="0"/>
              </a:rPr>
              <a:t>What have we set our minds on?</a:t>
            </a:r>
            <a:endParaRPr lang="en-GB" sz="2400" b="1" dirty="0">
              <a:solidFill>
                <a:srgbClr val="C00000"/>
              </a:solidFill>
              <a:latin typeface="Abadi" panose="020B0604020104020204" pitchFamily="34" charset="0"/>
            </a:endParaRPr>
          </a:p>
        </p:txBody>
      </p:sp>
    </p:spTree>
    <p:extLst>
      <p:ext uri="{BB962C8B-B14F-4D97-AF65-F5344CB8AC3E}">
        <p14:creationId xmlns:p14="http://schemas.microsoft.com/office/powerpoint/2010/main" val="4168637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barn(inVertical)">
                                      <p:cBhvr>
                                        <p:cTn id="20" dur="500"/>
                                        <p:tgtEl>
                                          <p:spTgt spid="4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barn(inVertical)">
                                      <p:cBhvr>
                                        <p:cTn id="33"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40" grpId="0"/>
      <p:bldP spid="8" grpId="0" animBg="1"/>
      <p:bldP spid="4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CC129-24F1-4F8E-B072-7EAD8D280643}"/>
              </a:ext>
            </a:extLst>
          </p:cNvPr>
          <p:cNvSpPr>
            <a:spLocks noGrp="1"/>
          </p:cNvSpPr>
          <p:nvPr>
            <p:ph type="title"/>
          </p:nvPr>
        </p:nvSpPr>
        <p:spPr>
          <a:xfrm>
            <a:off x="1066800" y="300738"/>
            <a:ext cx="10058400" cy="1371600"/>
          </a:xfrm>
        </p:spPr>
        <p:txBody>
          <a:bodyPr>
            <a:normAutofit/>
          </a:bodyPr>
          <a:lstStyle/>
          <a:p>
            <a:pPr algn="ctr"/>
            <a:r>
              <a:rPr lang="en-US" sz="2800" b="1" i="0" dirty="0">
                <a:latin typeface="Abadi" panose="020B0604020104020204" pitchFamily="34" charset="0"/>
              </a:rPr>
              <a:t>JESUS TRIES TO MAKE HIS FRIENDS CLEAR OF ‘WHAT IT ACTUALLY MEANS TO BE HIS FOLLOWER’</a:t>
            </a:r>
            <a:endParaRPr lang="en-GB" sz="2800" b="1" i="0" dirty="0">
              <a:latin typeface="Abadi" panose="020B0604020104020204" pitchFamily="34" charset="0"/>
            </a:endParaRPr>
          </a:p>
        </p:txBody>
      </p:sp>
      <p:sp>
        <p:nvSpPr>
          <p:cNvPr id="3" name="Content Placeholder 2">
            <a:extLst>
              <a:ext uri="{FF2B5EF4-FFF2-40B4-BE49-F238E27FC236}">
                <a16:creationId xmlns:a16="http://schemas.microsoft.com/office/drawing/2014/main" id="{0F5437A6-E887-4291-8CB8-5061311B6306}"/>
              </a:ext>
            </a:extLst>
          </p:cNvPr>
          <p:cNvSpPr>
            <a:spLocks noGrp="1"/>
          </p:cNvSpPr>
          <p:nvPr>
            <p:ph idx="1"/>
          </p:nvPr>
        </p:nvSpPr>
        <p:spPr>
          <a:xfrm>
            <a:off x="646386" y="1504188"/>
            <a:ext cx="11290737" cy="3849624"/>
          </a:xfrm>
        </p:spPr>
        <p:txBody>
          <a:bodyPr>
            <a:normAutofit/>
          </a:bodyPr>
          <a:lstStyle/>
          <a:p>
            <a:pPr marL="0" indent="0">
              <a:buNone/>
            </a:pPr>
            <a:r>
              <a:rPr lang="en-US" sz="2400" b="1" i="0" dirty="0">
                <a:solidFill>
                  <a:schemeClr val="accent4">
                    <a:lumMod val="50000"/>
                  </a:schemeClr>
                </a:solidFill>
                <a:effectLst/>
                <a:latin typeface="Abadi" panose="020B0604020104020204" pitchFamily="34" charset="0"/>
              </a:rPr>
              <a:t>JESUS TOLD HIS DISCIPLES THAT, “IF ANY WANT TO BECOME MY FOLLOWERS THEN,</a:t>
            </a:r>
          </a:p>
          <a:p>
            <a:pPr marL="0" indent="0">
              <a:buNone/>
            </a:pPr>
            <a:r>
              <a:rPr lang="en-US" sz="2400" b="1" dirty="0">
                <a:solidFill>
                  <a:schemeClr val="accent4">
                    <a:lumMod val="50000"/>
                  </a:schemeClr>
                </a:solidFill>
                <a:latin typeface="Abadi" panose="020B0604020104020204" pitchFamily="34" charset="0"/>
              </a:rPr>
              <a:t>-&gt; </a:t>
            </a:r>
            <a:r>
              <a:rPr lang="en-GB" sz="2400" b="1" i="0" dirty="0">
                <a:solidFill>
                  <a:schemeClr val="accent4">
                    <a:lumMod val="50000"/>
                  </a:schemeClr>
                </a:solidFill>
                <a:effectLst/>
                <a:latin typeface="Abadi" panose="020B0604020104020204" pitchFamily="34" charset="0"/>
              </a:rPr>
              <a:t>LET THEM DENY THEMSELVES</a:t>
            </a:r>
            <a:endParaRPr lang="en-US" sz="2400" b="1" dirty="0">
              <a:solidFill>
                <a:schemeClr val="accent4">
                  <a:lumMod val="50000"/>
                </a:schemeClr>
              </a:solidFill>
              <a:latin typeface="Abadi" panose="020B0604020104020204" pitchFamily="34" charset="0"/>
            </a:endParaRPr>
          </a:p>
          <a:p>
            <a:pPr marL="0" indent="0">
              <a:buNone/>
            </a:pPr>
            <a:r>
              <a:rPr lang="en-US" sz="2400" b="1" i="0" dirty="0">
                <a:solidFill>
                  <a:schemeClr val="accent4">
                    <a:lumMod val="50000"/>
                  </a:schemeClr>
                </a:solidFill>
                <a:effectLst/>
                <a:latin typeface="Abadi" panose="020B0604020104020204" pitchFamily="34" charset="0"/>
              </a:rPr>
              <a:t>-&gt; </a:t>
            </a:r>
            <a:r>
              <a:rPr lang="en-GB" sz="2400" b="1" i="0" dirty="0">
                <a:solidFill>
                  <a:schemeClr val="accent4">
                    <a:lumMod val="50000"/>
                  </a:schemeClr>
                </a:solidFill>
                <a:effectLst/>
                <a:latin typeface="Abadi" panose="020B0604020104020204" pitchFamily="34" charset="0"/>
              </a:rPr>
              <a:t>TAKE UP THEIR CROSS</a:t>
            </a:r>
            <a:r>
              <a:rPr lang="en-US" sz="2400" b="1" i="0" dirty="0">
                <a:solidFill>
                  <a:schemeClr val="accent4">
                    <a:lumMod val="50000"/>
                  </a:schemeClr>
                </a:solidFill>
                <a:effectLst/>
                <a:latin typeface="Abadi" panose="020B0604020104020204" pitchFamily="34" charset="0"/>
              </a:rPr>
              <a:t> AND</a:t>
            </a:r>
          </a:p>
          <a:p>
            <a:pPr marL="0" indent="0">
              <a:buNone/>
            </a:pPr>
            <a:r>
              <a:rPr lang="en-US" sz="2400" b="1" dirty="0">
                <a:solidFill>
                  <a:schemeClr val="accent4">
                    <a:lumMod val="50000"/>
                  </a:schemeClr>
                </a:solidFill>
                <a:latin typeface="Abadi" panose="020B0604020104020204" pitchFamily="34" charset="0"/>
              </a:rPr>
              <a:t>-&gt; FOLLOW ME.”</a:t>
            </a:r>
          </a:p>
          <a:p>
            <a:pPr marL="0" indent="0">
              <a:buNone/>
            </a:pPr>
            <a:endParaRPr lang="en-US" sz="2400" dirty="0">
              <a:solidFill>
                <a:srgbClr val="000000"/>
              </a:solidFill>
              <a:latin typeface="Helvetica Neue"/>
            </a:endParaRPr>
          </a:p>
          <a:p>
            <a:pPr marL="0" indent="0">
              <a:buNone/>
            </a:pPr>
            <a:endParaRPr lang="en-US" sz="2400" b="0" i="0" dirty="0">
              <a:solidFill>
                <a:srgbClr val="000000"/>
              </a:solidFill>
              <a:effectLst/>
              <a:latin typeface="Helvetica Neue"/>
            </a:endParaRPr>
          </a:p>
          <a:p>
            <a:pPr marL="0" indent="0">
              <a:buNone/>
            </a:pPr>
            <a:endParaRPr lang="en-GB" sz="2400" dirty="0"/>
          </a:p>
        </p:txBody>
      </p:sp>
      <p:sp>
        <p:nvSpPr>
          <p:cNvPr id="4" name="Title 1">
            <a:extLst>
              <a:ext uri="{FF2B5EF4-FFF2-40B4-BE49-F238E27FC236}">
                <a16:creationId xmlns:a16="http://schemas.microsoft.com/office/drawing/2014/main" id="{F9B75629-A157-44FB-9996-EA2C41EC2B61}"/>
              </a:ext>
            </a:extLst>
          </p:cNvPr>
          <p:cNvSpPr txBox="1">
            <a:spLocks/>
          </p:cNvSpPr>
          <p:nvPr/>
        </p:nvSpPr>
        <p:spPr>
          <a:xfrm>
            <a:off x="1262554" y="3485401"/>
            <a:ext cx="10058400" cy="1371600"/>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lang="en-US" sz="4800" i="1" kern="1200" cap="none" spc="-70" baseline="0" dirty="0">
                <a:solidFill>
                  <a:schemeClr val="tx1">
                    <a:lumMod val="85000"/>
                    <a:lumOff val="15000"/>
                  </a:schemeClr>
                </a:solidFill>
                <a:effectLst/>
                <a:latin typeface="+mj-lt"/>
                <a:ea typeface="+mn-ea"/>
                <a:cs typeface="+mn-cs"/>
              </a:defRPr>
            </a:lvl1pPr>
          </a:lstStyle>
          <a:p>
            <a:pPr algn="ctr"/>
            <a:r>
              <a:rPr lang="en-US" dirty="0">
                <a:solidFill>
                  <a:schemeClr val="accent1">
                    <a:lumMod val="50000"/>
                  </a:schemeClr>
                </a:solidFill>
              </a:rPr>
              <a:t>Jesus makes them understand that giving our life to gain the world, comfort and safety is not </a:t>
            </a:r>
            <a:r>
              <a:rPr lang="en-US" b="1" dirty="0">
                <a:solidFill>
                  <a:schemeClr val="accent1">
                    <a:lumMod val="50000"/>
                  </a:schemeClr>
                </a:solidFill>
              </a:rPr>
              <a:t>true</a:t>
            </a:r>
            <a:r>
              <a:rPr lang="en-US" dirty="0">
                <a:solidFill>
                  <a:schemeClr val="accent1">
                    <a:lumMod val="50000"/>
                  </a:schemeClr>
                </a:solidFill>
              </a:rPr>
              <a:t> life..</a:t>
            </a:r>
          </a:p>
        </p:txBody>
      </p:sp>
      <p:sp>
        <p:nvSpPr>
          <p:cNvPr id="6" name="TextBox 5">
            <a:extLst>
              <a:ext uri="{FF2B5EF4-FFF2-40B4-BE49-F238E27FC236}">
                <a16:creationId xmlns:a16="http://schemas.microsoft.com/office/drawing/2014/main" id="{276F862C-EC27-4D3E-BA8F-545599684B94}"/>
              </a:ext>
            </a:extLst>
          </p:cNvPr>
          <p:cNvSpPr txBox="1"/>
          <p:nvPr/>
        </p:nvSpPr>
        <p:spPr>
          <a:xfrm>
            <a:off x="646386" y="4786610"/>
            <a:ext cx="10914992" cy="1631216"/>
          </a:xfrm>
          <a:prstGeom prst="rect">
            <a:avLst/>
          </a:prstGeom>
          <a:noFill/>
        </p:spPr>
        <p:txBody>
          <a:bodyPr wrap="square">
            <a:spAutoFit/>
          </a:bodyPr>
          <a:lstStyle/>
          <a:p>
            <a:pPr marL="0" indent="0" algn="ctr">
              <a:buNone/>
            </a:pPr>
            <a:r>
              <a:rPr lang="en-US" sz="2000" b="1" dirty="0">
                <a:solidFill>
                  <a:srgbClr val="C00000"/>
                </a:solidFill>
                <a:latin typeface="Helvetica Neue"/>
              </a:rPr>
              <a:t>Jesus made them understand how to find </a:t>
            </a:r>
            <a:r>
              <a:rPr lang="en-US" sz="2000" b="1" u="sng" dirty="0">
                <a:solidFill>
                  <a:srgbClr val="C00000"/>
                </a:solidFill>
                <a:latin typeface="Helvetica Neue"/>
              </a:rPr>
              <a:t>true</a:t>
            </a:r>
            <a:r>
              <a:rPr lang="en-US" sz="2000" b="1" dirty="0">
                <a:solidFill>
                  <a:srgbClr val="C00000"/>
                </a:solidFill>
                <a:latin typeface="Helvetica Neue"/>
              </a:rPr>
              <a:t> life</a:t>
            </a:r>
            <a:endParaRPr lang="en-US" b="1" dirty="0">
              <a:solidFill>
                <a:srgbClr val="C00000"/>
              </a:solidFill>
              <a:latin typeface="Helvetica Neue"/>
            </a:endParaRPr>
          </a:p>
          <a:p>
            <a:pPr marL="0" indent="0" algn="ctr">
              <a:buNone/>
            </a:pPr>
            <a:r>
              <a:rPr lang="en-US" sz="2000" b="1" dirty="0">
                <a:solidFill>
                  <a:srgbClr val="000000"/>
                </a:solidFill>
                <a:latin typeface="Abadi" panose="020B0604020104020204" pitchFamily="34" charset="0"/>
              </a:rPr>
              <a:t>One who gives his life for Jesus’ sake is the one who is really finding it.</a:t>
            </a:r>
          </a:p>
          <a:p>
            <a:pPr marL="0" indent="0" algn="ctr">
              <a:buNone/>
            </a:pPr>
            <a:r>
              <a:rPr lang="en-US" sz="2000" b="1" i="0" dirty="0">
                <a:solidFill>
                  <a:srgbClr val="000000"/>
                </a:solidFill>
                <a:effectLst/>
                <a:latin typeface="Abadi" panose="020B0604020104020204" pitchFamily="34" charset="0"/>
              </a:rPr>
              <a:t>‘Those who want to save their life will lose it, and those who lose their life for my sake will find it.</a:t>
            </a:r>
          </a:p>
          <a:p>
            <a:pPr marL="0" indent="0" algn="ctr">
              <a:buNone/>
            </a:pPr>
            <a:r>
              <a:rPr lang="en-US" sz="2000" b="1" i="0" dirty="0">
                <a:solidFill>
                  <a:srgbClr val="000000"/>
                </a:solidFill>
                <a:effectLst/>
                <a:latin typeface="Abadi" panose="020B0604020104020204" pitchFamily="34" charset="0"/>
              </a:rPr>
              <a:t>For what will it profit them if they gain the whole world but </a:t>
            </a:r>
            <a:r>
              <a:rPr lang="en-US" sz="2000" b="1" dirty="0">
                <a:solidFill>
                  <a:srgbClr val="000000"/>
                </a:solidFill>
                <a:latin typeface="Abadi" panose="020B0604020104020204" pitchFamily="34" charset="0"/>
              </a:rPr>
              <a:t>lose </a:t>
            </a:r>
            <a:r>
              <a:rPr lang="en-US" sz="2000" b="1" i="0" dirty="0">
                <a:solidFill>
                  <a:srgbClr val="000000"/>
                </a:solidFill>
                <a:effectLst/>
                <a:latin typeface="Abadi" panose="020B0604020104020204" pitchFamily="34" charset="0"/>
              </a:rPr>
              <a:t>their life? Or what will they give in return for their life?’</a:t>
            </a:r>
          </a:p>
        </p:txBody>
      </p:sp>
    </p:spTree>
    <p:extLst>
      <p:ext uri="{BB962C8B-B14F-4D97-AF65-F5344CB8AC3E}">
        <p14:creationId xmlns:p14="http://schemas.microsoft.com/office/powerpoint/2010/main" val="105825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barn(inVertical)">
                                      <p:cBhvr>
                                        <p:cTn id="32" dur="500"/>
                                        <p:tgtEl>
                                          <p:spTgt spid="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fade">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6">
                                            <p:txEl>
                                              <p:pRg st="1" end="1"/>
                                            </p:txEl>
                                          </p:spTgt>
                                        </p:tgtEl>
                                        <p:attrNameLst>
                                          <p:attrName>style.visibility</p:attrName>
                                        </p:attrNameLst>
                                      </p:cBhvr>
                                      <p:to>
                                        <p:strVal val="visible"/>
                                      </p:to>
                                    </p:set>
                                    <p:animEffect transition="in" filter="barn(inVertical)">
                                      <p:cBhvr>
                                        <p:cTn id="42" dur="500"/>
                                        <p:tgtEl>
                                          <p:spTgt spid="6">
                                            <p:txEl>
                                              <p:pRg st="1" end="1"/>
                                            </p:txEl>
                                          </p:spTgt>
                                        </p:tgtEl>
                                      </p:cBhvr>
                                    </p:animEffect>
                                  </p:childTnLst>
                                </p:cTn>
                              </p:par>
                              <p:par>
                                <p:cTn id="43" presetID="16" presetClass="entr" presetSubtype="21" fill="hold" nodeType="withEffect">
                                  <p:stCondLst>
                                    <p:cond delay="0"/>
                                  </p:stCondLst>
                                  <p:childTnLst>
                                    <p:set>
                                      <p:cBhvr>
                                        <p:cTn id="44" dur="1" fill="hold">
                                          <p:stCondLst>
                                            <p:cond delay="0"/>
                                          </p:stCondLst>
                                        </p:cTn>
                                        <p:tgtEl>
                                          <p:spTgt spid="6">
                                            <p:txEl>
                                              <p:pRg st="2" end="2"/>
                                            </p:txEl>
                                          </p:spTgt>
                                        </p:tgtEl>
                                        <p:attrNameLst>
                                          <p:attrName>style.visibility</p:attrName>
                                        </p:attrNameLst>
                                      </p:cBhvr>
                                      <p:to>
                                        <p:strVal val="visible"/>
                                      </p:to>
                                    </p:set>
                                    <p:animEffect transition="in" filter="barn(inVertical)">
                                      <p:cBhvr>
                                        <p:cTn id="45" dur="500"/>
                                        <p:tgtEl>
                                          <p:spTgt spid="6">
                                            <p:txEl>
                                              <p:pRg st="2" end="2"/>
                                            </p:txEl>
                                          </p:spTgt>
                                        </p:tgtEl>
                                      </p:cBhvr>
                                    </p:animEffect>
                                  </p:childTnLst>
                                </p:cTn>
                              </p:par>
                              <p:par>
                                <p:cTn id="46" presetID="16" presetClass="entr" presetSubtype="21" fill="hold" nodeType="withEffect">
                                  <p:stCondLst>
                                    <p:cond delay="0"/>
                                  </p:stCondLst>
                                  <p:childTnLst>
                                    <p:set>
                                      <p:cBhvr>
                                        <p:cTn id="47" dur="1" fill="hold">
                                          <p:stCondLst>
                                            <p:cond delay="0"/>
                                          </p:stCondLst>
                                        </p:cTn>
                                        <p:tgtEl>
                                          <p:spTgt spid="6">
                                            <p:txEl>
                                              <p:pRg st="3" end="3"/>
                                            </p:txEl>
                                          </p:spTgt>
                                        </p:tgtEl>
                                        <p:attrNameLst>
                                          <p:attrName>style.visibility</p:attrName>
                                        </p:attrNameLst>
                                      </p:cBhvr>
                                      <p:to>
                                        <p:strVal val="visible"/>
                                      </p:to>
                                    </p:set>
                                    <p:animEffect transition="in" filter="barn(inVertical)">
                                      <p:cBhvr>
                                        <p:cTn id="48"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92DD1-41DE-403F-8006-179D4FE48DF7}"/>
              </a:ext>
            </a:extLst>
          </p:cNvPr>
          <p:cNvSpPr>
            <a:spLocks noGrp="1"/>
          </p:cNvSpPr>
          <p:nvPr>
            <p:ph type="title"/>
          </p:nvPr>
        </p:nvSpPr>
        <p:spPr>
          <a:xfrm>
            <a:off x="6579450" y="727627"/>
            <a:ext cx="4957553" cy="1645920"/>
          </a:xfrm>
        </p:spPr>
        <p:txBody>
          <a:bodyPr>
            <a:normAutofit/>
          </a:bodyPr>
          <a:lstStyle/>
          <a:p>
            <a:r>
              <a:rPr lang="en-US" sz="3700" b="1" dirty="0">
                <a:solidFill>
                  <a:srgbClr val="002060"/>
                </a:solidFill>
              </a:rPr>
              <a:t>DO WE SOMETIMES THINK LIKE PETER? </a:t>
            </a:r>
            <a:br>
              <a:rPr lang="en-US" sz="3700" b="1" dirty="0"/>
            </a:br>
            <a:endParaRPr lang="en-GB" sz="3700" b="1" dirty="0"/>
          </a:p>
        </p:txBody>
      </p:sp>
      <p:pic>
        <p:nvPicPr>
          <p:cNvPr id="5" name="Picture 4" descr="A person holding a sign&#10;&#10;Description automatically generated">
            <a:extLst>
              <a:ext uri="{FF2B5EF4-FFF2-40B4-BE49-F238E27FC236}">
                <a16:creationId xmlns:a16="http://schemas.microsoft.com/office/drawing/2014/main" id="{40FE6043-5B6A-4500-A84C-AA15CF06EE9E}"/>
              </a:ext>
            </a:extLst>
          </p:cNvPr>
          <p:cNvPicPr>
            <a:picLocks noChangeAspect="1"/>
          </p:cNvPicPr>
          <p:nvPr/>
        </p:nvPicPr>
        <p:blipFill>
          <a:blip r:embed="rId2"/>
          <a:stretch>
            <a:fillRect/>
          </a:stretch>
        </p:blipFill>
        <p:spPr>
          <a:xfrm>
            <a:off x="1205256" y="1402298"/>
            <a:ext cx="4414438" cy="4071569"/>
          </a:xfrm>
          <a:prstGeom prst="rect">
            <a:avLst/>
          </a:prstGeom>
        </p:spPr>
      </p:pic>
      <p:sp>
        <p:nvSpPr>
          <p:cNvPr id="3" name="Content Placeholder 2">
            <a:extLst>
              <a:ext uri="{FF2B5EF4-FFF2-40B4-BE49-F238E27FC236}">
                <a16:creationId xmlns:a16="http://schemas.microsoft.com/office/drawing/2014/main" id="{25336D8A-A2C9-4D87-B372-530AFC889B49}"/>
              </a:ext>
            </a:extLst>
          </p:cNvPr>
          <p:cNvSpPr>
            <a:spLocks noGrp="1"/>
          </p:cNvSpPr>
          <p:nvPr>
            <p:ph idx="1"/>
          </p:nvPr>
        </p:nvSpPr>
        <p:spPr>
          <a:xfrm>
            <a:off x="6096000" y="1997706"/>
            <a:ext cx="5843778" cy="4132667"/>
          </a:xfrm>
        </p:spPr>
        <p:txBody>
          <a:bodyPr>
            <a:normAutofit/>
          </a:bodyPr>
          <a:lstStyle/>
          <a:p>
            <a:pPr marL="0" indent="0">
              <a:lnSpc>
                <a:spcPct val="100000"/>
              </a:lnSpc>
              <a:buNone/>
            </a:pPr>
            <a:r>
              <a:rPr lang="en-US" sz="2000" dirty="0">
                <a:latin typeface="Abadi" panose="020B0604020104020204" pitchFamily="34" charset="0"/>
              </a:rPr>
              <a:t>IN TIMES OF TROUBLES  OR </a:t>
            </a:r>
          </a:p>
          <a:p>
            <a:pPr marL="0" indent="0">
              <a:lnSpc>
                <a:spcPct val="100000"/>
              </a:lnSpc>
              <a:buNone/>
            </a:pPr>
            <a:r>
              <a:rPr lang="en-US" sz="2000" dirty="0">
                <a:latin typeface="Abadi" panose="020B0604020104020204" pitchFamily="34" charset="0"/>
              </a:rPr>
              <a:t>IN TIMES THAT WE NEED TO SACRIFICE OUR WISHES, </a:t>
            </a:r>
          </a:p>
          <a:p>
            <a:pPr marL="0" indent="0">
              <a:lnSpc>
                <a:spcPct val="100000"/>
              </a:lnSpc>
              <a:buNone/>
            </a:pPr>
            <a:r>
              <a:rPr lang="en-US" sz="2000" b="1" dirty="0">
                <a:solidFill>
                  <a:schemeClr val="accent3">
                    <a:lumMod val="75000"/>
                  </a:schemeClr>
                </a:solidFill>
                <a:latin typeface="Abadi" panose="020B0604020104020204" pitchFamily="34" charset="0"/>
              </a:rPr>
              <a:t>ARE WE ABLE TO DENY OUR OWN SELF AND OUR OWN WAYS AND WISHES TO FOLLOW JESUS WAY?</a:t>
            </a:r>
          </a:p>
          <a:p>
            <a:pPr marL="0" indent="0">
              <a:lnSpc>
                <a:spcPct val="100000"/>
              </a:lnSpc>
              <a:buNone/>
            </a:pPr>
            <a:endParaRPr lang="en-US" sz="2000" b="1" dirty="0">
              <a:latin typeface="Abadi" panose="020B0604020104020204" pitchFamily="34" charset="0"/>
            </a:endParaRPr>
          </a:p>
          <a:p>
            <a:pPr marL="0" indent="0">
              <a:lnSpc>
                <a:spcPct val="100000"/>
              </a:lnSpc>
              <a:buNone/>
            </a:pPr>
            <a:r>
              <a:rPr lang="en-US" sz="2000" dirty="0">
                <a:latin typeface="Abadi" panose="020B0604020104020204" pitchFamily="34" charset="0"/>
              </a:rPr>
              <a:t>THIS IS WHAT JESUS TEACHES US TODAY AS HE SAID,</a:t>
            </a:r>
          </a:p>
          <a:p>
            <a:pPr marL="0" indent="0" algn="ctr">
              <a:lnSpc>
                <a:spcPct val="100000"/>
              </a:lnSpc>
              <a:buNone/>
            </a:pPr>
            <a:r>
              <a:rPr lang="en-US" sz="2400" b="1" dirty="0">
                <a:solidFill>
                  <a:srgbClr val="C00000"/>
                </a:solidFill>
                <a:latin typeface="Abadi" panose="020B0604020104020204" pitchFamily="34" charset="0"/>
              </a:rPr>
              <a:t>DENY YOUR SELF, TAKE UP YOUR DAILY CROSS AND FOLLOW JESUS WAY.</a:t>
            </a:r>
          </a:p>
          <a:p>
            <a:pPr marL="0" indent="0">
              <a:lnSpc>
                <a:spcPct val="100000"/>
              </a:lnSpc>
              <a:buNone/>
            </a:pPr>
            <a:endParaRPr lang="en-US" sz="1600" dirty="0">
              <a:latin typeface="Abadi" panose="020B0604020104020204" pitchFamily="34" charset="0"/>
            </a:endParaRPr>
          </a:p>
          <a:p>
            <a:pPr marL="0" indent="0">
              <a:lnSpc>
                <a:spcPct val="100000"/>
              </a:lnSpc>
              <a:buNone/>
            </a:pPr>
            <a:endParaRPr lang="en-GB" sz="1600" dirty="0">
              <a:latin typeface="Abadi" panose="020B0604020104020204" pitchFamily="34" charset="0"/>
            </a:endParaRPr>
          </a:p>
        </p:txBody>
      </p:sp>
    </p:spTree>
    <p:extLst>
      <p:ext uri="{BB962C8B-B14F-4D97-AF65-F5344CB8AC3E}">
        <p14:creationId xmlns:p14="http://schemas.microsoft.com/office/powerpoint/2010/main" val="2089470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par>
                                <p:cTn id="28" presetID="16" presetClass="entr" presetSubtype="21"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barn(inVertical)">
                                      <p:cBhvr>
                                        <p:cTn id="30" dur="500"/>
                                        <p:tgtEl>
                                          <p:spTgt spid="3">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FFB88-AEBA-48AB-9832-66D80D93F732}"/>
              </a:ext>
            </a:extLst>
          </p:cNvPr>
          <p:cNvSpPr>
            <a:spLocks noGrp="1"/>
          </p:cNvSpPr>
          <p:nvPr>
            <p:ph type="title"/>
          </p:nvPr>
        </p:nvSpPr>
        <p:spPr/>
        <p:txBody>
          <a:bodyPr>
            <a:normAutofit fontScale="90000"/>
          </a:bodyPr>
          <a:lstStyle/>
          <a:p>
            <a:pPr algn="ctr"/>
            <a:r>
              <a:rPr lang="en-US" sz="4800" b="1" i="0" dirty="0">
                <a:solidFill>
                  <a:schemeClr val="accent1">
                    <a:lumMod val="50000"/>
                  </a:schemeClr>
                </a:solidFill>
                <a:latin typeface="Abadi" panose="020B0604020104020204" pitchFamily="34" charset="0"/>
              </a:rPr>
              <a:t>WHY JESUS WAY?</a:t>
            </a:r>
            <a:br>
              <a:rPr lang="en-US" sz="4800" b="1" i="0" dirty="0">
                <a:solidFill>
                  <a:schemeClr val="accent1">
                    <a:lumMod val="50000"/>
                  </a:schemeClr>
                </a:solidFill>
                <a:latin typeface="Abadi" panose="020B0604020104020204" pitchFamily="34" charset="0"/>
              </a:rPr>
            </a:br>
            <a:endParaRPr lang="en-GB" i="0" dirty="0"/>
          </a:p>
        </p:txBody>
      </p:sp>
      <p:sp>
        <p:nvSpPr>
          <p:cNvPr id="3" name="Content Placeholder 2">
            <a:extLst>
              <a:ext uri="{FF2B5EF4-FFF2-40B4-BE49-F238E27FC236}">
                <a16:creationId xmlns:a16="http://schemas.microsoft.com/office/drawing/2014/main" id="{9AC14707-9131-47B9-AF77-E13C44DA246D}"/>
              </a:ext>
            </a:extLst>
          </p:cNvPr>
          <p:cNvSpPr>
            <a:spLocks noGrp="1"/>
          </p:cNvSpPr>
          <p:nvPr>
            <p:ph idx="1"/>
          </p:nvPr>
        </p:nvSpPr>
        <p:spPr>
          <a:xfrm>
            <a:off x="802679" y="2001543"/>
            <a:ext cx="7216714" cy="4498426"/>
          </a:xfrm>
        </p:spPr>
        <p:txBody>
          <a:bodyPr/>
          <a:lstStyle/>
          <a:p>
            <a:pPr marL="0" indent="0" algn="ctr">
              <a:buNone/>
            </a:pPr>
            <a:r>
              <a:rPr lang="en-US" sz="2400" dirty="0">
                <a:latin typeface="Abadi" panose="020B0604020104020204" pitchFamily="34" charset="0"/>
              </a:rPr>
              <a:t>* BECAUSE JESUS WALKED THIS WAY AND REACHED HEAVEN. THIS IS WHERE WE MUST REACH TOO.</a:t>
            </a:r>
          </a:p>
          <a:p>
            <a:pPr marL="0" indent="0" algn="ctr">
              <a:buNone/>
            </a:pPr>
            <a:r>
              <a:rPr lang="en-US" sz="2400" dirty="0">
                <a:latin typeface="Abadi" panose="020B0604020104020204" pitchFamily="34" charset="0"/>
              </a:rPr>
              <a:t>* HE DENIED HIS PLEASURES AND TOOK UP THE CROSS FOR SAVING US</a:t>
            </a:r>
          </a:p>
          <a:p>
            <a:pPr algn="ctr"/>
            <a:endParaRPr lang="en-GB" dirty="0"/>
          </a:p>
        </p:txBody>
      </p:sp>
      <p:sp>
        <p:nvSpPr>
          <p:cNvPr id="4" name="Rectangle: Rounded Corners 3">
            <a:extLst>
              <a:ext uri="{FF2B5EF4-FFF2-40B4-BE49-F238E27FC236}">
                <a16:creationId xmlns:a16="http://schemas.microsoft.com/office/drawing/2014/main" id="{6A7E3F58-7F97-4D63-9450-A8ED95AB49B3}"/>
              </a:ext>
            </a:extLst>
          </p:cNvPr>
          <p:cNvSpPr/>
          <p:nvPr/>
        </p:nvSpPr>
        <p:spPr>
          <a:xfrm>
            <a:off x="8019393" y="2701159"/>
            <a:ext cx="3699641" cy="3682413"/>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marL="0" indent="0" algn="ctr">
              <a:buNone/>
            </a:pPr>
            <a:r>
              <a:rPr lang="en-US" sz="1800" b="1" dirty="0">
                <a:latin typeface="Abadi" panose="020B0604020104020204" pitchFamily="34" charset="0"/>
              </a:rPr>
              <a:t>LET US TRY IT THIS WEEK! </a:t>
            </a:r>
          </a:p>
          <a:p>
            <a:pPr marL="0" indent="0" algn="ctr">
              <a:buNone/>
            </a:pPr>
            <a:endParaRPr lang="en-US" sz="1800" dirty="0">
              <a:latin typeface="Abadi" panose="020B0604020104020204" pitchFamily="34" charset="0"/>
            </a:endParaRPr>
          </a:p>
          <a:p>
            <a:pPr marL="0" indent="0" algn="ctr">
              <a:buNone/>
            </a:pPr>
            <a:r>
              <a:rPr lang="en-US" sz="1800" dirty="0">
                <a:latin typeface="Abadi" panose="020B0604020104020204" pitchFamily="34" charset="0"/>
              </a:rPr>
              <a:t>IN ALL THINGS WE DO,</a:t>
            </a:r>
          </a:p>
          <a:p>
            <a:pPr marL="0" indent="0" algn="ctr">
              <a:buNone/>
            </a:pPr>
            <a:r>
              <a:rPr lang="en-US" sz="1800" dirty="0">
                <a:latin typeface="Abadi" panose="020B0604020104020204" pitchFamily="34" charset="0"/>
              </a:rPr>
              <a:t> LET US TRY TO DENY OUR OWN SELFISH DESIRES AND TAKE THE CROSS- </a:t>
            </a:r>
          </a:p>
          <a:p>
            <a:pPr marL="0" indent="0" algn="ctr">
              <a:buNone/>
            </a:pPr>
            <a:r>
              <a:rPr lang="en-US" sz="1800">
                <a:latin typeface="Abadi" panose="020B0604020104020204" pitchFamily="34" charset="0"/>
              </a:rPr>
              <a:t>BY </a:t>
            </a:r>
            <a:r>
              <a:rPr lang="en-US" sz="1800" dirty="0">
                <a:latin typeface="Abadi" panose="020B0604020104020204" pitchFamily="34" charset="0"/>
              </a:rPr>
              <a:t>OFFERING THE PAIN THAT </a:t>
            </a:r>
            <a:r>
              <a:rPr lang="en-US" sz="1800">
                <a:latin typeface="Abadi" panose="020B0604020104020204" pitchFamily="34" charset="0"/>
              </a:rPr>
              <a:t>WE </a:t>
            </a:r>
            <a:r>
              <a:rPr lang="en-US">
                <a:latin typeface="Abadi" panose="020B0604020104020204" pitchFamily="34" charset="0"/>
              </a:rPr>
              <a:t>EXPERIENCE </a:t>
            </a:r>
            <a:r>
              <a:rPr lang="en-US" sz="1800">
                <a:latin typeface="Abadi" panose="020B0604020104020204" pitchFamily="34" charset="0"/>
              </a:rPr>
              <a:t>IN DENYING OURSELVES, </a:t>
            </a:r>
            <a:r>
              <a:rPr lang="en-US" sz="1800" dirty="0">
                <a:latin typeface="Abadi" panose="020B0604020104020204" pitchFamily="34" charset="0"/>
              </a:rPr>
              <a:t>FOR SALVATION OF SOULS AND THEN DO  WHAT JESUS WOULD HAVE DONE .</a:t>
            </a:r>
          </a:p>
        </p:txBody>
      </p:sp>
      <p:pic>
        <p:nvPicPr>
          <p:cNvPr id="5" name="Picture 4">
            <a:extLst>
              <a:ext uri="{FF2B5EF4-FFF2-40B4-BE49-F238E27FC236}">
                <a16:creationId xmlns:a16="http://schemas.microsoft.com/office/drawing/2014/main" id="{3DABFCB9-267C-4E3B-95FD-8511E6CD9DD2}"/>
              </a:ext>
            </a:extLst>
          </p:cNvPr>
          <p:cNvPicPr>
            <a:picLocks noChangeAspect="1"/>
          </p:cNvPicPr>
          <p:nvPr/>
        </p:nvPicPr>
        <p:blipFill>
          <a:blip r:embed="rId2"/>
          <a:stretch>
            <a:fillRect/>
          </a:stretch>
        </p:blipFill>
        <p:spPr>
          <a:xfrm>
            <a:off x="8998219" y="642594"/>
            <a:ext cx="2330570" cy="1847945"/>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55391F96-83CF-4940-8221-6C36AA90496B}"/>
              </a:ext>
            </a:extLst>
          </p:cNvPr>
          <p:cNvPicPr>
            <a:picLocks noChangeAspect="1"/>
          </p:cNvPicPr>
          <p:nvPr/>
        </p:nvPicPr>
        <p:blipFill>
          <a:blip r:embed="rId3"/>
          <a:stretch>
            <a:fillRect/>
          </a:stretch>
        </p:blipFill>
        <p:spPr>
          <a:xfrm>
            <a:off x="599090" y="4250756"/>
            <a:ext cx="2141383" cy="2132816"/>
          </a:xfrm>
          <a:prstGeom prst="rect">
            <a:avLst/>
          </a:prstGeom>
          <a:ln>
            <a:noFill/>
          </a:ln>
          <a:effectLst>
            <a:outerShdw blurRad="190500" algn="tl" rotWithShape="0">
              <a:srgbClr val="000000">
                <a:alpha val="70000"/>
              </a:srgbClr>
            </a:outerShdw>
          </a:effectLst>
        </p:spPr>
      </p:pic>
      <p:sp>
        <p:nvSpPr>
          <p:cNvPr id="9" name="TextBox 8">
            <a:extLst>
              <a:ext uri="{FF2B5EF4-FFF2-40B4-BE49-F238E27FC236}">
                <a16:creationId xmlns:a16="http://schemas.microsoft.com/office/drawing/2014/main" id="{9212971C-6172-4D79-8ADE-697D13881A51}"/>
              </a:ext>
            </a:extLst>
          </p:cNvPr>
          <p:cNvSpPr txBox="1"/>
          <p:nvPr/>
        </p:nvSpPr>
        <p:spPr>
          <a:xfrm>
            <a:off x="2941533" y="4080700"/>
            <a:ext cx="4673211" cy="1839589"/>
          </a:xfrm>
          <a:prstGeom prst="rect">
            <a:avLst/>
          </a:prstGeom>
          <a:noFill/>
        </p:spPr>
        <p:txBody>
          <a:bodyPr wrap="square">
            <a:spAutoFit/>
          </a:bodyPr>
          <a:lstStyle/>
          <a:p>
            <a:pPr marL="0" indent="0" algn="ctr">
              <a:buNone/>
            </a:pPr>
            <a:r>
              <a:rPr lang="en-US" sz="2800" b="1" dirty="0">
                <a:solidFill>
                  <a:srgbClr val="C00000"/>
                </a:solidFill>
                <a:latin typeface="Abadi" panose="020B0604020104020204" pitchFamily="34" charset="0"/>
              </a:rPr>
              <a:t>THOSE WHO BELIEVE IN JESUS WILL NOT PERISH BUT WILL HAVE ETERNAL LIFE.  </a:t>
            </a:r>
          </a:p>
          <a:p>
            <a:pPr marL="0" indent="0" algn="ctr">
              <a:buNone/>
            </a:pPr>
            <a:r>
              <a:rPr lang="en-US" sz="2800" b="1" dirty="0">
                <a:solidFill>
                  <a:srgbClr val="C00000"/>
                </a:solidFill>
                <a:latin typeface="Abadi" panose="020B0604020104020204" pitchFamily="34" charset="0"/>
              </a:rPr>
              <a:t>- (John 3:16)</a:t>
            </a:r>
          </a:p>
        </p:txBody>
      </p:sp>
    </p:spTree>
    <p:extLst>
      <p:ext uri="{BB962C8B-B14F-4D97-AF65-F5344CB8AC3E}">
        <p14:creationId xmlns:p14="http://schemas.microsoft.com/office/powerpoint/2010/main" val="4152531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fade">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Effect transition="in" filter="barn(inVertical)">
                                      <p:cBhvr>
                                        <p:cTn id="25" dur="500"/>
                                        <p:tgtEl>
                                          <p:spTgt spid="9">
                                            <p:txEl>
                                              <p:pRg st="0" end="0"/>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9">
                                            <p:txEl>
                                              <p:pRg st="1" end="1"/>
                                            </p:txEl>
                                          </p:spTgt>
                                        </p:tgtEl>
                                        <p:attrNameLst>
                                          <p:attrName>style.visibility</p:attrName>
                                        </p:attrNameLst>
                                      </p:cBhvr>
                                      <p:to>
                                        <p:strVal val="visible"/>
                                      </p:to>
                                    </p:set>
                                    <p:animEffect transition="in" filter="barn(inVertical)">
                                      <p:cBhvr>
                                        <p:cTn id="28" dur="500"/>
                                        <p:tgtEl>
                                          <p:spTgt spid="9">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arn(inVertical)">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barn(inVertical)">
                                      <p:cBhvr>
                                        <p:cTn id="3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10872-9DC5-449C-A74E-B7FE68D0B48C}"/>
              </a:ext>
            </a:extLst>
          </p:cNvPr>
          <p:cNvSpPr>
            <a:spLocks noGrp="1"/>
          </p:cNvSpPr>
          <p:nvPr>
            <p:ph type="title"/>
          </p:nvPr>
        </p:nvSpPr>
        <p:spPr>
          <a:xfrm>
            <a:off x="1066800" y="333590"/>
            <a:ext cx="10058400" cy="1371600"/>
          </a:xfrm>
        </p:spPr>
        <p:txBody>
          <a:bodyPr/>
          <a:lstStyle/>
          <a:p>
            <a:r>
              <a:rPr lang="en-US" b="1" i="0" dirty="0">
                <a:solidFill>
                  <a:schemeClr val="accent1">
                    <a:lumMod val="50000"/>
                  </a:schemeClr>
                </a:solidFill>
              </a:rPr>
              <a:t>LET US PRAY</a:t>
            </a:r>
            <a:endParaRPr lang="en-GB" b="1" i="0" dirty="0">
              <a:solidFill>
                <a:schemeClr val="accent1">
                  <a:lumMod val="50000"/>
                </a:schemeClr>
              </a:solidFill>
            </a:endParaRPr>
          </a:p>
        </p:txBody>
      </p:sp>
      <p:sp>
        <p:nvSpPr>
          <p:cNvPr id="3" name="Content Placeholder 2">
            <a:extLst>
              <a:ext uri="{FF2B5EF4-FFF2-40B4-BE49-F238E27FC236}">
                <a16:creationId xmlns:a16="http://schemas.microsoft.com/office/drawing/2014/main" id="{40350CC1-DA9F-4333-A606-D3C2D79F97DD}"/>
              </a:ext>
            </a:extLst>
          </p:cNvPr>
          <p:cNvSpPr>
            <a:spLocks noGrp="1"/>
          </p:cNvSpPr>
          <p:nvPr>
            <p:ph idx="1"/>
          </p:nvPr>
        </p:nvSpPr>
        <p:spPr>
          <a:xfrm>
            <a:off x="1066800" y="1651175"/>
            <a:ext cx="10058400" cy="3849624"/>
          </a:xfrm>
        </p:spPr>
        <p:txBody>
          <a:bodyPr>
            <a:normAutofit/>
          </a:bodyPr>
          <a:lstStyle/>
          <a:p>
            <a:pPr marL="0" indent="0" algn="ctr">
              <a:buNone/>
            </a:pPr>
            <a:r>
              <a:rPr lang="en-GB" sz="2000" b="1" dirty="0">
                <a:solidFill>
                  <a:schemeClr val="accent1">
                    <a:lumMod val="50000"/>
                  </a:schemeClr>
                </a:solidFill>
              </a:rPr>
              <a:t>DEAR JESUS, WE KNOW YOU ARE THE FULLNESS OF OUR LIFE. THANK YOU FOR SHOWING US THE WAY TO HEAVEN. GIVE US THE GRACE TO DENY OUR SELF, TAKE OUR CROSS AND FOLLOW YOU, TO REACH WHERE YOU ARE. WE ARE SORRY FOR ALL THE TIMES WE WERE SELFISH AND DENIED THE CROSS. WE PROMISE BY YOUR GRACE TO OFFER ALL OUR PAINS FOR THE SALVATION OF  SOULS, FOR THE SAKE OF YOUR SORROWFUL PASSION. </a:t>
            </a:r>
            <a:r>
              <a:rPr lang="en-GB" sz="2000" b="1">
                <a:solidFill>
                  <a:schemeClr val="accent1">
                    <a:lumMod val="50000"/>
                  </a:schemeClr>
                </a:solidFill>
              </a:rPr>
              <a:t>AMEN</a:t>
            </a:r>
            <a:endParaRPr lang="en-GB" sz="2000" b="1" dirty="0">
              <a:solidFill>
                <a:schemeClr val="accent1">
                  <a:lumMod val="50000"/>
                </a:schemeClr>
              </a:solidFill>
            </a:endParaRPr>
          </a:p>
          <a:p>
            <a:pPr algn="ctr"/>
            <a:endParaRPr lang="en-GB" sz="2000" b="1" dirty="0">
              <a:solidFill>
                <a:schemeClr val="accent1">
                  <a:lumMod val="50000"/>
                </a:schemeClr>
              </a:solidFill>
            </a:endParaRPr>
          </a:p>
        </p:txBody>
      </p:sp>
      <p:sp>
        <p:nvSpPr>
          <p:cNvPr id="4" name="Flowchart: Alternate Process 3">
            <a:extLst>
              <a:ext uri="{FF2B5EF4-FFF2-40B4-BE49-F238E27FC236}">
                <a16:creationId xmlns:a16="http://schemas.microsoft.com/office/drawing/2014/main" id="{345EAE07-DB7E-41BB-8103-CB4C65DDD14F}"/>
              </a:ext>
            </a:extLst>
          </p:cNvPr>
          <p:cNvSpPr/>
          <p:nvPr/>
        </p:nvSpPr>
        <p:spPr>
          <a:xfrm>
            <a:off x="777765" y="4162096"/>
            <a:ext cx="3216166" cy="1966279"/>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6">
                    <a:lumMod val="50000"/>
                  </a:schemeClr>
                </a:solidFill>
                <a:latin typeface="Abadi" panose="020B0604020104020204" pitchFamily="34" charset="0"/>
              </a:rPr>
              <a:t>CAN YOU FIND OUT ???</a:t>
            </a:r>
          </a:p>
          <a:p>
            <a:pPr algn="ctr"/>
            <a:r>
              <a:rPr lang="en-US" b="1" dirty="0">
                <a:latin typeface="Abadi" panose="020B0604020104020204" pitchFamily="34" charset="0"/>
              </a:rPr>
              <a:t> WHAT DID JESUS GAIN WHEN HE DENIED HIMSELF, TOOK UP THE CROSS AND FOLLOWED WHAT HIS FATHER SAID?</a:t>
            </a:r>
            <a:endParaRPr lang="en-GB" b="1" dirty="0">
              <a:latin typeface="Abadi" panose="020B0604020104020204" pitchFamily="34" charset="0"/>
            </a:endParaRPr>
          </a:p>
        </p:txBody>
      </p:sp>
      <p:sp>
        <p:nvSpPr>
          <p:cNvPr id="5" name="Oval 4">
            <a:extLst>
              <a:ext uri="{FF2B5EF4-FFF2-40B4-BE49-F238E27FC236}">
                <a16:creationId xmlns:a16="http://schemas.microsoft.com/office/drawing/2014/main" id="{C43D335E-71E0-4D96-8FF5-A015A0E63B5B}"/>
              </a:ext>
            </a:extLst>
          </p:cNvPr>
          <p:cNvSpPr/>
          <p:nvPr/>
        </p:nvSpPr>
        <p:spPr>
          <a:xfrm>
            <a:off x="7294179" y="3856245"/>
            <a:ext cx="4120055" cy="2385849"/>
          </a:xfrm>
          <a:prstGeom prst="ellipse">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1600" b="1" dirty="0">
                <a:solidFill>
                  <a:schemeClr val="tx2"/>
                </a:solidFill>
                <a:latin typeface="Abadi" panose="020B0604020104020204" pitchFamily="34" charset="0"/>
              </a:rPr>
              <a:t>NEVER MISS ANY OF YOUR CHANCES TO DENY YOURSELF. TAKE UP THE CROSS,</a:t>
            </a:r>
          </a:p>
          <a:p>
            <a:pPr algn="ctr"/>
            <a:r>
              <a:rPr lang="en-US" sz="1600" b="1" dirty="0">
                <a:solidFill>
                  <a:schemeClr val="tx2"/>
                </a:solidFill>
                <a:latin typeface="Abadi" panose="020B0604020104020204" pitchFamily="34" charset="0"/>
              </a:rPr>
              <a:t>OFFER ALL YOUR PAINS AND STURGGLES FOR THE SAKE OF JESUS PASSION TO GAIN SOULS FOR HEAVEN</a:t>
            </a:r>
            <a:endParaRPr lang="en-GB" sz="1600" b="1" dirty="0">
              <a:solidFill>
                <a:schemeClr val="tx2"/>
              </a:solidFill>
              <a:latin typeface="Abadi" panose="020B0604020104020204" pitchFamily="34" charset="0"/>
            </a:endParaRPr>
          </a:p>
        </p:txBody>
      </p:sp>
      <p:pic>
        <p:nvPicPr>
          <p:cNvPr id="6" name="Picture 5">
            <a:extLst>
              <a:ext uri="{FF2B5EF4-FFF2-40B4-BE49-F238E27FC236}">
                <a16:creationId xmlns:a16="http://schemas.microsoft.com/office/drawing/2014/main" id="{0044E573-3D33-45B7-ABB0-47BDCEBE2254}"/>
              </a:ext>
            </a:extLst>
          </p:cNvPr>
          <p:cNvPicPr>
            <a:picLocks noChangeAspect="1"/>
          </p:cNvPicPr>
          <p:nvPr/>
        </p:nvPicPr>
        <p:blipFill>
          <a:blip r:embed="rId2"/>
          <a:stretch>
            <a:fillRect/>
          </a:stretch>
        </p:blipFill>
        <p:spPr>
          <a:xfrm>
            <a:off x="4968455" y="435874"/>
            <a:ext cx="1127545" cy="1185233"/>
          </a:xfrm>
          <a:prstGeom prst="rect">
            <a:avLst/>
          </a:prstGeom>
          <a:ln>
            <a:noFill/>
          </a:ln>
          <a:effectLst>
            <a:softEdge rad="112500"/>
          </a:effectLst>
        </p:spPr>
      </p:pic>
    </p:spTree>
    <p:extLst>
      <p:ext uri="{BB962C8B-B14F-4D97-AF65-F5344CB8AC3E}">
        <p14:creationId xmlns:p14="http://schemas.microsoft.com/office/powerpoint/2010/main" val="483812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arn(inVertical)">
                                      <p:cBhvr>
                                        <p:cTn id="15" dur="5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5F355-80C9-4F96-843C-297693BF0A6E}"/>
              </a:ext>
            </a:extLst>
          </p:cNvPr>
          <p:cNvSpPr>
            <a:spLocks noGrp="1"/>
          </p:cNvSpPr>
          <p:nvPr>
            <p:ph type="title"/>
          </p:nvPr>
        </p:nvSpPr>
        <p:spPr/>
        <p:txBody>
          <a:bodyPr/>
          <a:lstStyle/>
          <a:p>
            <a:pPr algn="ctr"/>
            <a:r>
              <a:rPr lang="en-US" b="1" dirty="0"/>
              <a:t>VERSES FOR THIS WEEK</a:t>
            </a:r>
            <a:endParaRPr lang="en-GB" b="1" dirty="0"/>
          </a:p>
        </p:txBody>
      </p:sp>
      <p:sp>
        <p:nvSpPr>
          <p:cNvPr id="3" name="Content Placeholder 2">
            <a:extLst>
              <a:ext uri="{FF2B5EF4-FFF2-40B4-BE49-F238E27FC236}">
                <a16:creationId xmlns:a16="http://schemas.microsoft.com/office/drawing/2014/main" id="{28E68835-5A3B-40F6-9748-B92ECB6631B2}"/>
              </a:ext>
            </a:extLst>
          </p:cNvPr>
          <p:cNvSpPr>
            <a:spLocks noGrp="1"/>
          </p:cNvSpPr>
          <p:nvPr>
            <p:ph idx="1"/>
          </p:nvPr>
        </p:nvSpPr>
        <p:spPr>
          <a:xfrm>
            <a:off x="383628" y="2166182"/>
            <a:ext cx="11251324" cy="3849624"/>
          </a:xfrm>
        </p:spPr>
        <p:txBody>
          <a:bodyPr>
            <a:normAutofit/>
          </a:bodyPr>
          <a:lstStyle/>
          <a:p>
            <a:pPr marL="0" indent="0" algn="ctr">
              <a:lnSpc>
                <a:spcPct val="150000"/>
              </a:lnSpc>
              <a:buNone/>
            </a:pPr>
            <a:r>
              <a:rPr lang="en-US" sz="3200" b="1" i="0" dirty="0">
                <a:solidFill>
                  <a:schemeClr val="accent4">
                    <a:lumMod val="50000"/>
                  </a:schemeClr>
                </a:solidFill>
                <a:effectLst/>
                <a:latin typeface="Abadi" panose="020B0604020104020204" pitchFamily="34" charset="0"/>
              </a:rPr>
              <a:t>“IF ANY WANT TO BECOME MY FOLLOWERS, LET THEM DENY THEMSELVES AND TAKE UP THEIR CROSS AND FOLLOW ME.” </a:t>
            </a:r>
          </a:p>
          <a:p>
            <a:pPr marL="0" indent="0" algn="ctr">
              <a:lnSpc>
                <a:spcPct val="150000"/>
              </a:lnSpc>
              <a:buNone/>
            </a:pPr>
            <a:r>
              <a:rPr lang="en-US" sz="3200" b="1" i="0" dirty="0">
                <a:solidFill>
                  <a:schemeClr val="accent4">
                    <a:lumMod val="50000"/>
                  </a:schemeClr>
                </a:solidFill>
                <a:effectLst/>
                <a:latin typeface="Abadi" panose="020B0604020104020204" pitchFamily="34" charset="0"/>
              </a:rPr>
              <a:t>- MATTHEW 16:24</a:t>
            </a:r>
            <a:endParaRPr lang="en-GB" sz="3200" b="1" dirty="0">
              <a:solidFill>
                <a:schemeClr val="accent4">
                  <a:lumMod val="50000"/>
                </a:schemeClr>
              </a:solidFill>
              <a:latin typeface="Abadi" panose="020B0604020104020204" pitchFamily="34" charset="0"/>
            </a:endParaRPr>
          </a:p>
        </p:txBody>
      </p:sp>
      <p:pic>
        <p:nvPicPr>
          <p:cNvPr id="5" name="Picture 4">
            <a:extLst>
              <a:ext uri="{FF2B5EF4-FFF2-40B4-BE49-F238E27FC236}">
                <a16:creationId xmlns:a16="http://schemas.microsoft.com/office/drawing/2014/main" id="{FD8AC0F6-C25A-42DE-B17D-2460240C9BA7}"/>
              </a:ext>
            </a:extLst>
          </p:cNvPr>
          <p:cNvPicPr>
            <a:picLocks noChangeAspect="1"/>
          </p:cNvPicPr>
          <p:nvPr/>
        </p:nvPicPr>
        <p:blipFill>
          <a:blip r:embed="rId2"/>
          <a:stretch>
            <a:fillRect/>
          </a:stretch>
        </p:blipFill>
        <p:spPr>
          <a:xfrm>
            <a:off x="9070427" y="3704012"/>
            <a:ext cx="2186810" cy="2626922"/>
          </a:xfrm>
          <a:prstGeom prst="rect">
            <a:avLst/>
          </a:prstGeom>
        </p:spPr>
      </p:pic>
    </p:spTree>
    <p:extLst>
      <p:ext uri="{BB962C8B-B14F-4D97-AF65-F5344CB8AC3E}">
        <p14:creationId xmlns:p14="http://schemas.microsoft.com/office/powerpoint/2010/main" val="219773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1|2.8|12.7|6.8|3.1|3.4|4.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AnalogousFromLightSeedRightStep">
      <a:dk1>
        <a:srgbClr val="000000"/>
      </a:dk1>
      <a:lt1>
        <a:srgbClr val="FFFFFF"/>
      </a:lt1>
      <a:dk2>
        <a:srgbClr val="413324"/>
      </a:dk2>
      <a:lt2>
        <a:srgbClr val="E2E8E4"/>
      </a:lt2>
      <a:accent1>
        <a:srgbClr val="D389BD"/>
      </a:accent1>
      <a:accent2>
        <a:srgbClr val="C96F89"/>
      </a:accent2>
      <a:accent3>
        <a:srgbClr val="D39389"/>
      </a:accent3>
      <a:accent4>
        <a:srgbClr val="C69B66"/>
      </a:accent4>
      <a:accent5>
        <a:srgbClr val="A8A66D"/>
      </a:accent5>
      <a:accent6>
        <a:srgbClr val="8EAC5F"/>
      </a:accent6>
      <a:hlink>
        <a:srgbClr val="568E67"/>
      </a:hlink>
      <a:folHlink>
        <a:srgbClr val="7F7F7F"/>
      </a:folHlink>
    </a:clrScheme>
    <a:fontScheme name="Savon">
      <a:majorFont>
        <a:latin typeface="Goudy Old Style"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oudy Old Style"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Glow Edge">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docProps/app.xml><?xml version="1.0" encoding="utf-8"?>
<Properties xmlns="http://schemas.openxmlformats.org/officeDocument/2006/extended-properties" xmlns:vt="http://schemas.openxmlformats.org/officeDocument/2006/docPropsVTypes">
  <TotalTime>234</TotalTime>
  <Words>799</Words>
  <Application>Microsoft Office PowerPoint</Application>
  <PresentationFormat>Widescreen</PresentationFormat>
  <Paragraphs>63</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Abadi</vt:lpstr>
      <vt:lpstr>Arial</vt:lpstr>
      <vt:lpstr>Garamond</vt:lpstr>
      <vt:lpstr>Goudy Old Style</vt:lpstr>
      <vt:lpstr>Helvetica Neue</vt:lpstr>
      <vt:lpstr>SavonVTI</vt:lpstr>
      <vt:lpstr>TAKE UP YOUR CROSS,  AND FOLLOW JESUS. </vt:lpstr>
      <vt:lpstr>IN THE GOSPEL LAST WEEK,</vt:lpstr>
      <vt:lpstr>AS THE GREAT MISSION WAS REAVEALED, JESUS BEGAN TO SPEAK ABOUT ‘HOW HE WAS GOING ACCOMPLISH IT’</vt:lpstr>
      <vt:lpstr>WHEN Peter HEARD ABOUT THE HARDSHIPS, HE took Jesus aside and began to rebuke him.</vt:lpstr>
      <vt:lpstr>JESUS TRIES TO MAKE HIS FRIENDS CLEAR OF ‘WHAT IT ACTUALLY MEANS TO BE HIS FOLLOWER’</vt:lpstr>
      <vt:lpstr>DO WE SOMETIMES THINK LIKE PETER?  </vt:lpstr>
      <vt:lpstr>WHY JESUS WAY? </vt:lpstr>
      <vt:lpstr>LET US PRAY</vt:lpstr>
      <vt:lpstr>VERSES FOR THIS WEEK</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TAKE UP YOUR CROSS,  AND FOLLOW JESUS.</dc:title>
  <dc:creator>Sajin Cheruvathoor</dc:creator>
  <cp:lastModifiedBy>Sajin Cheruvathoor</cp:lastModifiedBy>
  <cp:revision>127</cp:revision>
  <dcterms:created xsi:type="dcterms:W3CDTF">2020-08-28T14:22:52Z</dcterms:created>
  <dcterms:modified xsi:type="dcterms:W3CDTF">2020-08-29T22:37:57Z</dcterms:modified>
</cp:coreProperties>
</file>