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5" r:id="rId10"/>
    <p:sldId id="266" r:id="rId11"/>
    <p:sldId id="269" r:id="rId12"/>
    <p:sldId id="267" r:id="rId13"/>
    <p:sldId id="26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jin Cheruvathoor" initials="SC" lastIdx="1" clrIdx="0">
    <p:extLst>
      <p:ext uri="{19B8F6BF-5375-455C-9EA6-DF929625EA0E}">
        <p15:presenceInfo xmlns:p15="http://schemas.microsoft.com/office/powerpoint/2012/main" userId="6a47e243c294e3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2001-B984-4780-A3E7-C4BB06A750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8A1397-95E2-4393-ACA4-812FA9B41F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219C12-90E6-45A9-84D2-09F6393FB368}"/>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5" name="Footer Placeholder 4">
            <a:extLst>
              <a:ext uri="{FF2B5EF4-FFF2-40B4-BE49-F238E27FC236}">
                <a16:creationId xmlns:a16="http://schemas.microsoft.com/office/drawing/2014/main" id="{82C9FEF7-54D8-456C-AF97-6EAB560D7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87270-0EB4-473B-BE01-F2A2F5E57BC0}"/>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201992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0FC0-F440-48D8-9DC6-996018C52E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4F62FF-D2D7-4FF0-BECE-B4C843143F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B14415-1AFC-4B83-8970-7D8E58ADE60E}"/>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5" name="Footer Placeholder 4">
            <a:extLst>
              <a:ext uri="{FF2B5EF4-FFF2-40B4-BE49-F238E27FC236}">
                <a16:creationId xmlns:a16="http://schemas.microsoft.com/office/drawing/2014/main" id="{A5ED6479-7DA5-4B77-9FE9-960B9647E7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152A2-CA89-40E8-819E-D564AB6AC94E}"/>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148382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6E770-533E-4861-B75C-0EC1DEB2A2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F36E9E-EA43-4D38-9E91-770F9B704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148A71-7C9C-4ABF-845B-7416044D2E99}"/>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5" name="Footer Placeholder 4">
            <a:extLst>
              <a:ext uri="{FF2B5EF4-FFF2-40B4-BE49-F238E27FC236}">
                <a16:creationId xmlns:a16="http://schemas.microsoft.com/office/drawing/2014/main" id="{A0ADA09D-501C-49B2-A9D1-204129CA42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675C3A-6552-40EB-AF80-1D1944804BE1}"/>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106393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6A58-96B6-4048-BC42-BCF44CC5A7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A8FE50-EDC6-4B17-80CC-1BB6D4E2B4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EEC88-BA1B-49DD-B1CB-A6B703C60D3B}"/>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5" name="Footer Placeholder 4">
            <a:extLst>
              <a:ext uri="{FF2B5EF4-FFF2-40B4-BE49-F238E27FC236}">
                <a16:creationId xmlns:a16="http://schemas.microsoft.com/office/drawing/2014/main" id="{2F4E5F83-F719-4B8F-8C96-0814AA0294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DA64A7-04B8-4E57-A840-D5E992978851}"/>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164241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08FE-D98A-44B8-BA81-E474BE7554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94809E-A9A7-4282-BCBC-9EEC9D8496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6F66B9-2CF8-4F92-B44E-3877FBE469F8}"/>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5" name="Footer Placeholder 4">
            <a:extLst>
              <a:ext uri="{FF2B5EF4-FFF2-40B4-BE49-F238E27FC236}">
                <a16:creationId xmlns:a16="http://schemas.microsoft.com/office/drawing/2014/main" id="{BF8F89C4-8D0E-4777-BEFC-8E1F199355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33DC1-CB51-42D9-9E67-9FFAE3120D9E}"/>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106965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ABC8-AD22-4CDA-88F6-A1EDEB07E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E2F662-F81C-407F-A1DE-AD6A219759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9F26E2-7279-4900-8ED5-3FF8630F5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9453D8-7DFF-4B7F-8342-72F97607B31A}"/>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6" name="Footer Placeholder 5">
            <a:extLst>
              <a:ext uri="{FF2B5EF4-FFF2-40B4-BE49-F238E27FC236}">
                <a16:creationId xmlns:a16="http://schemas.microsoft.com/office/drawing/2014/main" id="{378DB3CA-3564-48E2-A01E-29810A2974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06DFD1-0CF8-49A4-A8D5-51BE7829E3D0}"/>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75111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2A2B-E127-4281-BCE9-A30CA2D480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60D752-FEFD-4CCE-8A67-CAB61B0ED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F222C-7593-4A3F-B896-3C7345FB6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35E71D-39AD-4ACB-818F-BC5B61742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01B35-AFDF-4AFF-A508-CDAB475FBE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4F8EF1-DE72-4289-BE77-884D8C68F143}"/>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8" name="Footer Placeholder 7">
            <a:extLst>
              <a:ext uri="{FF2B5EF4-FFF2-40B4-BE49-F238E27FC236}">
                <a16:creationId xmlns:a16="http://schemas.microsoft.com/office/drawing/2014/main" id="{C908F207-40BA-45AE-ABCD-A56B5EBD61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7483FA-2A5F-437D-98D1-1C55B2BDE246}"/>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94779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9DBC-F330-4FF1-AC36-BE8359AE46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1C9022-9BD8-4521-9248-4E41D797AAF7}"/>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4" name="Footer Placeholder 3">
            <a:extLst>
              <a:ext uri="{FF2B5EF4-FFF2-40B4-BE49-F238E27FC236}">
                <a16:creationId xmlns:a16="http://schemas.microsoft.com/office/drawing/2014/main" id="{185E169A-73CE-458C-B425-28977904D0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007F01-DC8D-4E64-A088-11553B8F21BC}"/>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63492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298054-3C54-49B5-99E3-8CAC5E57D6F5}"/>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3" name="Footer Placeholder 2">
            <a:extLst>
              <a:ext uri="{FF2B5EF4-FFF2-40B4-BE49-F238E27FC236}">
                <a16:creationId xmlns:a16="http://schemas.microsoft.com/office/drawing/2014/main" id="{85D3391B-6E4D-4816-BD06-6AD05F1967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3007ED-6018-47A4-AA9F-4A8E3866338A}"/>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81727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E281-21AC-4BB8-82C3-57945AE79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7C3AF6-F079-4EB5-8FE9-670202343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8DEBA1-29F3-4DE6-85A4-1868DDD3D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7D30A-92F6-4DED-8789-7646CF6D8F0F}"/>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6" name="Footer Placeholder 5">
            <a:extLst>
              <a:ext uri="{FF2B5EF4-FFF2-40B4-BE49-F238E27FC236}">
                <a16:creationId xmlns:a16="http://schemas.microsoft.com/office/drawing/2014/main" id="{A5EBC275-55BA-4E8E-8F0B-7A37B093D9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3D4BF6-6D0A-4962-BEF2-A136168C3004}"/>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193301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4D0A-361D-478A-80A0-BAFE655B4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2931A7-8AE1-4379-B51E-A8DA4A74D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678DF3-FDBC-41C1-878B-AF4E5ACA9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A8D99-4925-464C-A79B-25618F9B3534}"/>
              </a:ext>
            </a:extLst>
          </p:cNvPr>
          <p:cNvSpPr>
            <a:spLocks noGrp="1"/>
          </p:cNvSpPr>
          <p:nvPr>
            <p:ph type="dt" sz="half" idx="10"/>
          </p:nvPr>
        </p:nvSpPr>
        <p:spPr/>
        <p:txBody>
          <a:bodyPr/>
          <a:lstStyle/>
          <a:p>
            <a:fld id="{33AA0E8F-5D69-4758-BE20-06B55B05069E}" type="datetimeFigureOut">
              <a:rPr lang="en-GB" smtClean="0"/>
              <a:t>06/03/2021</a:t>
            </a:fld>
            <a:endParaRPr lang="en-GB"/>
          </a:p>
        </p:txBody>
      </p:sp>
      <p:sp>
        <p:nvSpPr>
          <p:cNvPr id="6" name="Footer Placeholder 5">
            <a:extLst>
              <a:ext uri="{FF2B5EF4-FFF2-40B4-BE49-F238E27FC236}">
                <a16:creationId xmlns:a16="http://schemas.microsoft.com/office/drawing/2014/main" id="{E7DF4998-581C-4797-95FB-EB8D3F91B4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376744-793C-4383-BE6F-687D27C87C2A}"/>
              </a:ext>
            </a:extLst>
          </p:cNvPr>
          <p:cNvSpPr>
            <a:spLocks noGrp="1"/>
          </p:cNvSpPr>
          <p:nvPr>
            <p:ph type="sldNum" sz="quarter" idx="12"/>
          </p:nvPr>
        </p:nvSpPr>
        <p:spPr/>
        <p:txBody>
          <a:bodyPr/>
          <a:lstStyle/>
          <a:p>
            <a:fld id="{25104D2D-8CA6-4B1E-B8EC-AC712018E6BA}" type="slidenum">
              <a:rPr lang="en-GB" smtClean="0"/>
              <a:t>‹#›</a:t>
            </a:fld>
            <a:endParaRPr lang="en-GB"/>
          </a:p>
        </p:txBody>
      </p:sp>
    </p:spTree>
    <p:extLst>
      <p:ext uri="{BB962C8B-B14F-4D97-AF65-F5344CB8AC3E}">
        <p14:creationId xmlns:p14="http://schemas.microsoft.com/office/powerpoint/2010/main" val="3885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9ADC3-2190-4034-8C63-78B4018EB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3915F3-F38E-44BB-838D-865E7BF1A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8E909F-9C6E-4688-9E77-65CF3DEC60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A0E8F-5D69-4758-BE20-06B55B05069E}" type="datetimeFigureOut">
              <a:rPr lang="en-GB" smtClean="0"/>
              <a:t>06/03/2021</a:t>
            </a:fld>
            <a:endParaRPr lang="en-GB"/>
          </a:p>
        </p:txBody>
      </p:sp>
      <p:sp>
        <p:nvSpPr>
          <p:cNvPr id="5" name="Footer Placeholder 4">
            <a:extLst>
              <a:ext uri="{FF2B5EF4-FFF2-40B4-BE49-F238E27FC236}">
                <a16:creationId xmlns:a16="http://schemas.microsoft.com/office/drawing/2014/main" id="{33E934B0-F9BA-4A96-A69B-C82990F0A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BD5774-3246-464B-A3C8-F1EE0802E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04D2D-8CA6-4B1E-B8EC-AC712018E6BA}" type="slidenum">
              <a:rPr lang="en-GB" smtClean="0"/>
              <a:t>‹#›</a:t>
            </a:fld>
            <a:endParaRPr lang="en-GB"/>
          </a:p>
        </p:txBody>
      </p:sp>
    </p:spTree>
    <p:extLst>
      <p:ext uri="{BB962C8B-B14F-4D97-AF65-F5344CB8AC3E}">
        <p14:creationId xmlns:p14="http://schemas.microsoft.com/office/powerpoint/2010/main" val="3492203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s://www.youtube.com/channel/UCndM2GK0dnpWg5ECUscdDcA" TargetMode="External"/><Relationship Id="rId4" Type="http://schemas.openxmlformats.org/officeDocument/2006/relationships/hyperlink" Target="http://littleevangelist.com/childrens_liturgy.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0FAE-7260-462A-A397-8089E41CB296}"/>
              </a:ext>
            </a:extLst>
          </p:cNvPr>
          <p:cNvSpPr>
            <a:spLocks noGrp="1"/>
          </p:cNvSpPr>
          <p:nvPr>
            <p:ph type="ctrTitle"/>
          </p:nvPr>
        </p:nvSpPr>
        <p:spPr>
          <a:xfrm>
            <a:off x="1524000" y="1122363"/>
            <a:ext cx="9144000" cy="2387600"/>
          </a:xfrm>
        </p:spPr>
        <p:txBody>
          <a:bodyPr>
            <a:normAutofit/>
          </a:bodyPr>
          <a:lstStyle/>
          <a:p>
            <a:r>
              <a:rPr lang="en-US" sz="6600" b="1" dirty="0">
                <a:solidFill>
                  <a:schemeClr val="accent4">
                    <a:lumMod val="50000"/>
                  </a:schemeClr>
                </a:solidFill>
                <a:effectLst>
                  <a:outerShdw blurRad="38100" dist="38100" dir="2700000" algn="tl">
                    <a:srgbClr val="000000">
                      <a:alpha val="43137"/>
                    </a:srgbClr>
                  </a:outerShdw>
                </a:effectLst>
              </a:rPr>
              <a:t>‘The zeal for your house consumes me’.</a:t>
            </a:r>
            <a:endParaRPr lang="en-GB" sz="6600" b="1" dirty="0">
              <a:solidFill>
                <a:schemeClr val="accent4">
                  <a:lumMod val="50000"/>
                </a:schemeClr>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E8C70572-1A6A-4FBC-9294-BD128D905C6B}"/>
              </a:ext>
            </a:extLst>
          </p:cNvPr>
          <p:cNvSpPr>
            <a:spLocks noGrp="1"/>
          </p:cNvSpPr>
          <p:nvPr>
            <p:ph type="subTitle" idx="1"/>
          </p:nvPr>
        </p:nvSpPr>
        <p:spPr>
          <a:xfrm>
            <a:off x="1524000" y="3602038"/>
            <a:ext cx="9144000" cy="602100"/>
          </a:xfrm>
        </p:spPr>
        <p:txBody>
          <a:bodyPr>
            <a:normAutofit/>
          </a:bodyPr>
          <a:lstStyle/>
          <a:p>
            <a:r>
              <a:rPr lang="en-US" sz="3600" b="1" dirty="0"/>
              <a:t>Children’s</a:t>
            </a:r>
            <a:r>
              <a:rPr lang="en-US" sz="3200" b="1" dirty="0"/>
              <a:t> Liturgy March 7</a:t>
            </a:r>
            <a:r>
              <a:rPr lang="en-US" sz="3200" b="1" baseline="30000" dirty="0"/>
              <a:t>th</a:t>
            </a:r>
            <a:r>
              <a:rPr lang="en-US" sz="3200" b="1" dirty="0"/>
              <a:t> ,2021</a:t>
            </a:r>
            <a:endParaRPr lang="en-GB" sz="3200" b="1" dirty="0"/>
          </a:p>
        </p:txBody>
      </p:sp>
      <p:sp>
        <p:nvSpPr>
          <p:cNvPr id="5" name="TextBox 4">
            <a:extLst>
              <a:ext uri="{FF2B5EF4-FFF2-40B4-BE49-F238E27FC236}">
                <a16:creationId xmlns:a16="http://schemas.microsoft.com/office/drawing/2014/main" id="{22CC0146-20FE-4DD9-9B97-BDF29D2BEE3A}"/>
              </a:ext>
            </a:extLst>
          </p:cNvPr>
          <p:cNvSpPr txBox="1"/>
          <p:nvPr/>
        </p:nvSpPr>
        <p:spPr>
          <a:xfrm>
            <a:off x="3048000" y="4296213"/>
            <a:ext cx="6096000" cy="584775"/>
          </a:xfrm>
          <a:prstGeom prst="rect">
            <a:avLst/>
          </a:prstGeom>
          <a:noFill/>
        </p:spPr>
        <p:txBody>
          <a:bodyPr wrap="square">
            <a:spAutoFit/>
          </a:bodyPr>
          <a:lstStyle/>
          <a:p>
            <a:pPr algn="ctr"/>
            <a:r>
              <a:rPr lang="en-US" sz="3200" b="1" dirty="0">
                <a:solidFill>
                  <a:schemeClr val="accent2">
                    <a:lumMod val="75000"/>
                  </a:schemeClr>
                </a:solidFill>
              </a:rPr>
              <a:t>Gospel : John 2:13-25</a:t>
            </a:r>
            <a:endParaRPr lang="en-GB" sz="3200" b="1" dirty="0">
              <a:solidFill>
                <a:schemeClr val="accent2">
                  <a:lumMod val="75000"/>
                </a:schemeClr>
              </a:solidFill>
            </a:endParaRPr>
          </a:p>
        </p:txBody>
      </p:sp>
    </p:spTree>
    <p:extLst>
      <p:ext uri="{BB962C8B-B14F-4D97-AF65-F5344CB8AC3E}">
        <p14:creationId xmlns:p14="http://schemas.microsoft.com/office/powerpoint/2010/main" val="1317639522"/>
      </p:ext>
    </p:extLst>
  </p:cSld>
  <p:clrMapOvr>
    <a:masterClrMapping/>
  </p:clrMapOvr>
  <mc:AlternateContent xmlns:mc="http://schemas.openxmlformats.org/markup-compatibility/2006" xmlns:p14="http://schemas.microsoft.com/office/powerpoint/2010/main">
    <mc:Choice Requires="p14">
      <p:transition spd="slow" p14:dur="2000" advTm="11754"/>
    </mc:Choice>
    <mc:Fallback xmlns="">
      <p:transition spd="slow" advTm="11754"/>
    </mc:Fallback>
  </mc:AlternateContent>
  <p:extLst>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BAA9E18-92AD-44CB-9548-C5A0B708630D}"/>
              </a:ext>
            </a:extLst>
          </p:cNvPr>
          <p:cNvSpPr txBox="1"/>
          <p:nvPr/>
        </p:nvSpPr>
        <p:spPr>
          <a:xfrm>
            <a:off x="615305" y="2933308"/>
            <a:ext cx="8471337" cy="523220"/>
          </a:xfrm>
          <a:prstGeom prst="rect">
            <a:avLst/>
          </a:prstGeom>
          <a:noFill/>
        </p:spPr>
        <p:txBody>
          <a:bodyPr wrap="square">
            <a:spAutoFit/>
          </a:bodyPr>
          <a:lstStyle/>
          <a:p>
            <a:r>
              <a:rPr lang="en-GB" sz="2800" b="1" dirty="0"/>
              <a:t>Let us check the intentions and priorities of our heart?</a:t>
            </a:r>
          </a:p>
        </p:txBody>
      </p:sp>
      <p:sp>
        <p:nvSpPr>
          <p:cNvPr id="18" name="TextBox 17">
            <a:extLst>
              <a:ext uri="{FF2B5EF4-FFF2-40B4-BE49-F238E27FC236}">
                <a16:creationId xmlns:a16="http://schemas.microsoft.com/office/drawing/2014/main" id="{5FCA67E2-89E0-4F23-8EF9-001FD93C8DC5}"/>
              </a:ext>
            </a:extLst>
          </p:cNvPr>
          <p:cNvSpPr txBox="1"/>
          <p:nvPr/>
        </p:nvSpPr>
        <p:spPr>
          <a:xfrm>
            <a:off x="914400" y="5071410"/>
            <a:ext cx="9509683" cy="830997"/>
          </a:xfrm>
          <a:prstGeom prst="rect">
            <a:avLst/>
          </a:prstGeom>
          <a:noFill/>
        </p:spPr>
        <p:txBody>
          <a:bodyPr wrap="square">
            <a:spAutoFit/>
          </a:bodyPr>
          <a:lstStyle/>
          <a:p>
            <a:pPr algn="ctr"/>
            <a:r>
              <a:rPr lang="en-GB" sz="2400" b="1" dirty="0">
                <a:solidFill>
                  <a:schemeClr val="accent2">
                    <a:lumMod val="50000"/>
                  </a:schemeClr>
                </a:solidFill>
              </a:rPr>
              <a:t>Through the Gospel, Jesus wants to challenge our disrespectful actions arising out of the disrespectful use of our body.</a:t>
            </a:r>
          </a:p>
        </p:txBody>
      </p:sp>
      <p:sp>
        <p:nvSpPr>
          <p:cNvPr id="9" name="TextBox 8">
            <a:extLst>
              <a:ext uri="{FF2B5EF4-FFF2-40B4-BE49-F238E27FC236}">
                <a16:creationId xmlns:a16="http://schemas.microsoft.com/office/drawing/2014/main" id="{8FEB91D8-F94E-49B1-9721-072C99A9FBBE}"/>
              </a:ext>
            </a:extLst>
          </p:cNvPr>
          <p:cNvSpPr txBox="1"/>
          <p:nvPr/>
        </p:nvSpPr>
        <p:spPr>
          <a:xfrm>
            <a:off x="1493292" y="423179"/>
            <a:ext cx="11298772" cy="954107"/>
          </a:xfrm>
          <a:prstGeom prst="rect">
            <a:avLst/>
          </a:prstGeom>
          <a:noFill/>
        </p:spPr>
        <p:txBody>
          <a:bodyPr wrap="square">
            <a:spAutoFit/>
          </a:bodyPr>
          <a:lstStyle/>
          <a:p>
            <a:pPr algn="ctr"/>
            <a:r>
              <a:rPr lang="en-GB" sz="2800" b="1" dirty="0">
                <a:solidFill>
                  <a:schemeClr val="accent1"/>
                </a:solidFill>
                <a:latin typeface="Abadi" panose="020B0604020104020204" pitchFamily="34" charset="0"/>
              </a:rPr>
              <a:t>Jesus transformed Our Body as the Temple of God </a:t>
            </a:r>
          </a:p>
          <a:p>
            <a:pPr algn="ctr"/>
            <a:r>
              <a:rPr lang="en-GB" sz="2800" b="1" dirty="0">
                <a:solidFill>
                  <a:schemeClr val="accent1"/>
                </a:solidFill>
                <a:latin typeface="Abadi" panose="020B0604020104020204" pitchFamily="34" charset="0"/>
              </a:rPr>
              <a:t>by sending down the holy spirit upon us. </a:t>
            </a:r>
          </a:p>
        </p:txBody>
      </p:sp>
      <p:pic>
        <p:nvPicPr>
          <p:cNvPr id="3" name="Picture 2">
            <a:extLst>
              <a:ext uri="{FF2B5EF4-FFF2-40B4-BE49-F238E27FC236}">
                <a16:creationId xmlns:a16="http://schemas.microsoft.com/office/drawing/2014/main" id="{7D5253B6-8D09-4A86-8974-2760083602AB}"/>
              </a:ext>
            </a:extLst>
          </p:cNvPr>
          <p:cNvPicPr>
            <a:picLocks noChangeAspect="1"/>
          </p:cNvPicPr>
          <p:nvPr/>
        </p:nvPicPr>
        <p:blipFill rotWithShape="1">
          <a:blip r:embed="rId3"/>
          <a:srcRect l="8495" t="6645" r="7696" b="6621"/>
          <a:stretch/>
        </p:blipFill>
        <p:spPr>
          <a:xfrm>
            <a:off x="8860693" y="1870047"/>
            <a:ext cx="3126780" cy="2812683"/>
          </a:xfrm>
          <a:prstGeom prst="rect">
            <a:avLst/>
          </a:prstGeom>
        </p:spPr>
      </p:pic>
      <p:sp>
        <p:nvSpPr>
          <p:cNvPr id="20" name="TextBox 19">
            <a:extLst>
              <a:ext uri="{FF2B5EF4-FFF2-40B4-BE49-F238E27FC236}">
                <a16:creationId xmlns:a16="http://schemas.microsoft.com/office/drawing/2014/main" id="{216761EF-7FFF-43E0-B97B-4037FBB0A6B0}"/>
              </a:ext>
            </a:extLst>
          </p:cNvPr>
          <p:cNvSpPr txBox="1"/>
          <p:nvPr/>
        </p:nvSpPr>
        <p:spPr>
          <a:xfrm>
            <a:off x="1556804" y="1717868"/>
            <a:ext cx="9091448" cy="954107"/>
          </a:xfrm>
          <a:prstGeom prst="rect">
            <a:avLst/>
          </a:prstGeom>
          <a:noFill/>
        </p:spPr>
        <p:txBody>
          <a:bodyPr wrap="square">
            <a:spAutoFit/>
          </a:bodyPr>
          <a:lstStyle/>
          <a:p>
            <a:pPr algn="ctr"/>
            <a:r>
              <a:rPr lang="en-GB" sz="2800" b="1" dirty="0">
                <a:solidFill>
                  <a:srgbClr val="C00000"/>
                </a:solidFill>
              </a:rPr>
              <a:t>Are we having the zeal like Jesus </a:t>
            </a:r>
          </a:p>
          <a:p>
            <a:pPr algn="ctr"/>
            <a:r>
              <a:rPr lang="en-GB" sz="2800" b="1" dirty="0">
                <a:solidFill>
                  <a:srgbClr val="C00000"/>
                </a:solidFill>
              </a:rPr>
              <a:t>to keep lords house holy ?</a:t>
            </a:r>
          </a:p>
        </p:txBody>
      </p:sp>
      <p:sp>
        <p:nvSpPr>
          <p:cNvPr id="13" name="TextBox 12">
            <a:extLst>
              <a:ext uri="{FF2B5EF4-FFF2-40B4-BE49-F238E27FC236}">
                <a16:creationId xmlns:a16="http://schemas.microsoft.com/office/drawing/2014/main" id="{BB8B6887-055F-468E-AB5F-D27004FB0980}"/>
              </a:ext>
            </a:extLst>
          </p:cNvPr>
          <p:cNvSpPr txBox="1"/>
          <p:nvPr/>
        </p:nvSpPr>
        <p:spPr>
          <a:xfrm>
            <a:off x="2580740" y="3574122"/>
            <a:ext cx="6505902" cy="584775"/>
          </a:xfrm>
          <a:prstGeom prst="rect">
            <a:avLst/>
          </a:prstGeom>
          <a:noFill/>
        </p:spPr>
        <p:txBody>
          <a:bodyPr wrap="square">
            <a:spAutoFit/>
          </a:bodyPr>
          <a:lstStyle/>
          <a:p>
            <a:pPr algn="ctr"/>
            <a:r>
              <a:rPr lang="en-GB" sz="3200" b="1" dirty="0">
                <a:solidFill>
                  <a:srgbClr val="7030A0"/>
                </a:solidFill>
              </a:rPr>
              <a:t>What is filling in our heart?</a:t>
            </a:r>
          </a:p>
        </p:txBody>
      </p:sp>
      <p:pic>
        <p:nvPicPr>
          <p:cNvPr id="8" name="Picture 7">
            <a:extLst>
              <a:ext uri="{FF2B5EF4-FFF2-40B4-BE49-F238E27FC236}">
                <a16:creationId xmlns:a16="http://schemas.microsoft.com/office/drawing/2014/main" id="{4E8271F2-5929-41A0-80C7-372E93D1335C}"/>
              </a:ext>
            </a:extLst>
          </p:cNvPr>
          <p:cNvPicPr>
            <a:picLocks noChangeAspect="1"/>
          </p:cNvPicPr>
          <p:nvPr/>
        </p:nvPicPr>
        <p:blipFill>
          <a:blip r:embed="rId4"/>
          <a:stretch>
            <a:fillRect/>
          </a:stretch>
        </p:blipFill>
        <p:spPr>
          <a:xfrm>
            <a:off x="285528" y="42167"/>
            <a:ext cx="2789019" cy="2832344"/>
          </a:xfrm>
          <a:prstGeom prst="rect">
            <a:avLst/>
          </a:prstGeom>
        </p:spPr>
      </p:pic>
      <p:sp>
        <p:nvSpPr>
          <p:cNvPr id="16" name="TextBox 15">
            <a:extLst>
              <a:ext uri="{FF2B5EF4-FFF2-40B4-BE49-F238E27FC236}">
                <a16:creationId xmlns:a16="http://schemas.microsoft.com/office/drawing/2014/main" id="{64540A26-A93E-4F9A-AEA0-DDFD9C67103D}"/>
              </a:ext>
            </a:extLst>
          </p:cNvPr>
          <p:cNvSpPr txBox="1"/>
          <p:nvPr/>
        </p:nvSpPr>
        <p:spPr>
          <a:xfrm>
            <a:off x="-750751" y="3844111"/>
            <a:ext cx="11582400" cy="954107"/>
          </a:xfrm>
          <a:prstGeom prst="rect">
            <a:avLst/>
          </a:prstGeom>
          <a:noFill/>
        </p:spPr>
        <p:txBody>
          <a:bodyPr wrap="square">
            <a:spAutoFit/>
          </a:bodyPr>
          <a:lstStyle/>
          <a:p>
            <a:pPr algn="ctr"/>
            <a:r>
              <a:rPr lang="en-GB" sz="2800" b="1" dirty="0">
                <a:solidFill>
                  <a:schemeClr val="accent6">
                    <a:lumMod val="50000"/>
                  </a:schemeClr>
                </a:solidFill>
              </a:rPr>
              <a:t> </a:t>
            </a:r>
          </a:p>
          <a:p>
            <a:pPr algn="ctr"/>
            <a:r>
              <a:rPr lang="en-GB" sz="2800" b="1" dirty="0">
                <a:solidFill>
                  <a:schemeClr val="accent6">
                    <a:lumMod val="50000"/>
                  </a:schemeClr>
                </a:solidFill>
              </a:rPr>
              <a:t>Are we getting distracted by giving importance to material things?</a:t>
            </a:r>
          </a:p>
        </p:txBody>
      </p:sp>
      <p:sp>
        <p:nvSpPr>
          <p:cNvPr id="19" name="TextBox 18">
            <a:extLst>
              <a:ext uri="{FF2B5EF4-FFF2-40B4-BE49-F238E27FC236}">
                <a16:creationId xmlns:a16="http://schemas.microsoft.com/office/drawing/2014/main" id="{5B7FEFB4-7984-43B5-BAB6-B34D84E861B8}"/>
              </a:ext>
            </a:extLst>
          </p:cNvPr>
          <p:cNvSpPr txBox="1"/>
          <p:nvPr/>
        </p:nvSpPr>
        <p:spPr>
          <a:xfrm>
            <a:off x="1413002" y="6020001"/>
            <a:ext cx="8841378" cy="523220"/>
          </a:xfrm>
          <a:prstGeom prst="rect">
            <a:avLst/>
          </a:prstGeom>
          <a:noFill/>
        </p:spPr>
        <p:txBody>
          <a:bodyPr wrap="square">
            <a:spAutoFit/>
          </a:bodyPr>
          <a:lstStyle/>
          <a:p>
            <a:pPr algn="ctr"/>
            <a:r>
              <a:rPr lang="en-US" sz="2800" b="1" dirty="0">
                <a:solidFill>
                  <a:srgbClr val="C00000"/>
                </a:solidFill>
                <a:latin typeface="Abadi" panose="020B0604020104020204" pitchFamily="34" charset="0"/>
              </a:rPr>
              <a:t>Jesus is zealous to cleanse our body- we are His temple.</a:t>
            </a:r>
            <a:endParaRPr lang="en-GB" sz="2800" b="1" dirty="0">
              <a:solidFill>
                <a:srgbClr val="C00000"/>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1281464026"/>
      </p:ext>
    </p:extLst>
  </p:cSld>
  <p:clrMapOvr>
    <a:masterClrMapping/>
  </p:clrMapOvr>
  <mc:AlternateContent xmlns:mc="http://schemas.openxmlformats.org/markup-compatibility/2006" xmlns:p14="http://schemas.microsoft.com/office/powerpoint/2010/main">
    <mc:Choice Requires="p14">
      <p:transition spd="slow" p14:dur="2000" advTm="50525"/>
    </mc:Choice>
    <mc:Fallback xmlns="">
      <p:transition spd="slow" advTm="505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9" grpId="0"/>
      <p:bldP spid="20" grpId="0"/>
      <p:bldP spid="13"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49F38-C9B0-4404-B829-23014BC07A14}"/>
              </a:ext>
            </a:extLst>
          </p:cNvPr>
          <p:cNvSpPr txBox="1"/>
          <p:nvPr/>
        </p:nvSpPr>
        <p:spPr>
          <a:xfrm>
            <a:off x="2501460" y="210930"/>
            <a:ext cx="8786651" cy="584775"/>
          </a:xfrm>
          <a:prstGeom prst="rect">
            <a:avLst/>
          </a:prstGeom>
          <a:noFill/>
        </p:spPr>
        <p:txBody>
          <a:bodyPr wrap="square">
            <a:spAutoFit/>
          </a:bodyPr>
          <a:lstStyle/>
          <a:p>
            <a:pPr algn="ctr"/>
            <a:r>
              <a:rPr lang="en-GB" sz="3200" b="1" dirty="0">
                <a:solidFill>
                  <a:schemeClr val="accent2">
                    <a:lumMod val="75000"/>
                  </a:schemeClr>
                </a:solidFill>
              </a:rPr>
              <a:t>Jesus came to cleanse us and bring us back to God</a:t>
            </a:r>
          </a:p>
        </p:txBody>
      </p:sp>
      <p:sp>
        <p:nvSpPr>
          <p:cNvPr id="6" name="TextBox 5">
            <a:extLst>
              <a:ext uri="{FF2B5EF4-FFF2-40B4-BE49-F238E27FC236}">
                <a16:creationId xmlns:a16="http://schemas.microsoft.com/office/drawing/2014/main" id="{AD99B6D5-BF69-42CD-8824-6D85A4D88175}"/>
              </a:ext>
            </a:extLst>
          </p:cNvPr>
          <p:cNvSpPr txBox="1"/>
          <p:nvPr/>
        </p:nvSpPr>
        <p:spPr>
          <a:xfrm>
            <a:off x="2060028" y="539487"/>
            <a:ext cx="8084895" cy="1815882"/>
          </a:xfrm>
          <a:prstGeom prst="rect">
            <a:avLst/>
          </a:prstGeom>
          <a:noFill/>
        </p:spPr>
        <p:txBody>
          <a:bodyPr wrap="square">
            <a:spAutoFit/>
          </a:bodyPr>
          <a:lstStyle/>
          <a:p>
            <a:pPr algn="ctr"/>
            <a:endParaRPr lang="en-GB" sz="2800" b="1" dirty="0">
              <a:solidFill>
                <a:schemeClr val="accent1">
                  <a:lumMod val="75000"/>
                </a:schemeClr>
              </a:solidFill>
              <a:latin typeface="Abadi" panose="020B0604020104020204" pitchFamily="34" charset="0"/>
            </a:endParaRPr>
          </a:p>
          <a:p>
            <a:pPr algn="ctr"/>
            <a:r>
              <a:rPr lang="en-GB" sz="2800" b="1" dirty="0">
                <a:solidFill>
                  <a:schemeClr val="accent1">
                    <a:lumMod val="75000"/>
                  </a:schemeClr>
                </a:solidFill>
                <a:latin typeface="Abadi" panose="020B0604020104020204" pitchFamily="34" charset="0"/>
              </a:rPr>
              <a:t>In this Lenten time , let us offer ourselves in faith </a:t>
            </a:r>
          </a:p>
          <a:p>
            <a:pPr algn="ctr"/>
            <a:r>
              <a:rPr lang="en-GB" sz="2800" b="1" dirty="0">
                <a:solidFill>
                  <a:schemeClr val="accent1">
                    <a:lumMod val="75000"/>
                  </a:schemeClr>
                </a:solidFill>
                <a:latin typeface="Abadi" panose="020B0604020104020204" pitchFamily="34" charset="0"/>
              </a:rPr>
              <a:t>to the authority and power of Jesus to cleanse us and renew as Lords house. </a:t>
            </a:r>
          </a:p>
        </p:txBody>
      </p:sp>
      <p:sp>
        <p:nvSpPr>
          <p:cNvPr id="7" name="TextBox 6">
            <a:extLst>
              <a:ext uri="{FF2B5EF4-FFF2-40B4-BE49-F238E27FC236}">
                <a16:creationId xmlns:a16="http://schemas.microsoft.com/office/drawing/2014/main" id="{C2EECC19-A942-406D-85F9-125A2364BAF6}"/>
              </a:ext>
            </a:extLst>
          </p:cNvPr>
          <p:cNvSpPr txBox="1"/>
          <p:nvPr/>
        </p:nvSpPr>
        <p:spPr>
          <a:xfrm>
            <a:off x="1157087" y="2506276"/>
            <a:ext cx="7049814" cy="1261884"/>
          </a:xfrm>
          <a:prstGeom prst="rect">
            <a:avLst/>
          </a:prstGeom>
          <a:noFill/>
        </p:spPr>
        <p:txBody>
          <a:bodyPr wrap="square">
            <a:spAutoFit/>
          </a:bodyPr>
          <a:lstStyle/>
          <a:p>
            <a:pPr algn="r"/>
            <a:r>
              <a:rPr lang="en-GB" sz="2800" b="1" dirty="0">
                <a:solidFill>
                  <a:srgbClr val="C00000"/>
                </a:solidFill>
              </a:rPr>
              <a:t>Let us Examine our conscience:</a:t>
            </a:r>
          </a:p>
          <a:p>
            <a:pPr algn="r"/>
            <a:r>
              <a:rPr lang="en-GB" sz="2400" b="1" dirty="0"/>
              <a:t>What are the things Jesus wishes to take away from us to make us his house?</a:t>
            </a:r>
          </a:p>
        </p:txBody>
      </p:sp>
      <p:pic>
        <p:nvPicPr>
          <p:cNvPr id="11" name="Picture 10">
            <a:extLst>
              <a:ext uri="{FF2B5EF4-FFF2-40B4-BE49-F238E27FC236}">
                <a16:creationId xmlns:a16="http://schemas.microsoft.com/office/drawing/2014/main" id="{CC4CE4A9-D6DD-4834-A2D2-67534490AFF9}"/>
              </a:ext>
            </a:extLst>
          </p:cNvPr>
          <p:cNvPicPr>
            <a:picLocks noChangeAspect="1"/>
          </p:cNvPicPr>
          <p:nvPr/>
        </p:nvPicPr>
        <p:blipFill>
          <a:blip r:embed="rId3"/>
          <a:stretch>
            <a:fillRect/>
          </a:stretch>
        </p:blipFill>
        <p:spPr>
          <a:xfrm>
            <a:off x="8515306" y="2552957"/>
            <a:ext cx="1279376" cy="1427174"/>
          </a:xfrm>
          <a:prstGeom prst="rect">
            <a:avLst/>
          </a:prstGeom>
        </p:spPr>
      </p:pic>
      <p:pic>
        <p:nvPicPr>
          <p:cNvPr id="13" name="Picture 12">
            <a:extLst>
              <a:ext uri="{FF2B5EF4-FFF2-40B4-BE49-F238E27FC236}">
                <a16:creationId xmlns:a16="http://schemas.microsoft.com/office/drawing/2014/main" id="{A70BCA2A-70C2-46E0-B0DE-6735D70D190B}"/>
              </a:ext>
            </a:extLst>
          </p:cNvPr>
          <p:cNvPicPr>
            <a:picLocks noChangeAspect="1"/>
          </p:cNvPicPr>
          <p:nvPr/>
        </p:nvPicPr>
        <p:blipFill>
          <a:blip r:embed="rId4"/>
          <a:stretch>
            <a:fillRect/>
          </a:stretch>
        </p:blipFill>
        <p:spPr>
          <a:xfrm>
            <a:off x="-90279" y="3486628"/>
            <a:ext cx="2143125" cy="2143125"/>
          </a:xfrm>
          <a:prstGeom prst="ellipse">
            <a:avLst/>
          </a:prstGeom>
          <a:ln>
            <a:noFill/>
          </a:ln>
          <a:effectLst>
            <a:softEdge rad="112500"/>
          </a:effectLst>
        </p:spPr>
      </p:pic>
      <p:sp>
        <p:nvSpPr>
          <p:cNvPr id="15" name="TextBox 14">
            <a:extLst>
              <a:ext uri="{FF2B5EF4-FFF2-40B4-BE49-F238E27FC236}">
                <a16:creationId xmlns:a16="http://schemas.microsoft.com/office/drawing/2014/main" id="{B445611C-B3F0-4FE5-BA04-E0B7ADF9255B}"/>
              </a:ext>
            </a:extLst>
          </p:cNvPr>
          <p:cNvSpPr txBox="1"/>
          <p:nvPr/>
        </p:nvSpPr>
        <p:spPr>
          <a:xfrm>
            <a:off x="2155827" y="4016300"/>
            <a:ext cx="7893295" cy="954107"/>
          </a:xfrm>
          <a:prstGeom prst="rect">
            <a:avLst/>
          </a:prstGeom>
          <a:noFill/>
        </p:spPr>
        <p:txBody>
          <a:bodyPr wrap="square">
            <a:spAutoFit/>
          </a:bodyPr>
          <a:lstStyle/>
          <a:p>
            <a:r>
              <a:rPr lang="en-GB" sz="2800" b="1" dirty="0">
                <a:solidFill>
                  <a:srgbClr val="C00000"/>
                </a:solidFill>
              </a:rPr>
              <a:t>Let us Confess to our Lord and </a:t>
            </a:r>
          </a:p>
          <a:p>
            <a:r>
              <a:rPr lang="en-GB" sz="2800" b="1" dirty="0">
                <a:solidFill>
                  <a:srgbClr val="C00000"/>
                </a:solidFill>
              </a:rPr>
              <a:t>allow Him to cleanse us. </a:t>
            </a:r>
            <a:endParaRPr lang="en-GB" sz="2800" dirty="0"/>
          </a:p>
        </p:txBody>
      </p:sp>
      <p:sp>
        <p:nvSpPr>
          <p:cNvPr id="10" name="TextBox 9">
            <a:extLst>
              <a:ext uri="{FF2B5EF4-FFF2-40B4-BE49-F238E27FC236}">
                <a16:creationId xmlns:a16="http://schemas.microsoft.com/office/drawing/2014/main" id="{30B5054A-9AF6-4AF9-87E9-222AEC4AD53D}"/>
              </a:ext>
            </a:extLst>
          </p:cNvPr>
          <p:cNvSpPr txBox="1"/>
          <p:nvPr/>
        </p:nvSpPr>
        <p:spPr>
          <a:xfrm>
            <a:off x="2849090" y="5113545"/>
            <a:ext cx="6094428" cy="830997"/>
          </a:xfrm>
          <a:prstGeom prst="rect">
            <a:avLst/>
          </a:prstGeom>
          <a:noFill/>
        </p:spPr>
        <p:txBody>
          <a:bodyPr wrap="square">
            <a:spAutoFit/>
          </a:bodyPr>
          <a:lstStyle/>
          <a:p>
            <a:pPr algn="ctr"/>
            <a:r>
              <a:rPr lang="en-GB" sz="2400" b="1" dirty="0">
                <a:solidFill>
                  <a:schemeClr val="accent6">
                    <a:lumMod val="50000"/>
                  </a:schemeClr>
                </a:solidFill>
              </a:rPr>
              <a:t>JESUS WANTS US TO CONSECRATE OURSELVES </a:t>
            </a:r>
          </a:p>
          <a:p>
            <a:pPr algn="ctr"/>
            <a:r>
              <a:rPr lang="en-GB" sz="2400" b="1" dirty="0">
                <a:solidFill>
                  <a:schemeClr val="accent6">
                    <a:lumMod val="50000"/>
                  </a:schemeClr>
                </a:solidFill>
              </a:rPr>
              <a:t>TO BELONG TO JESUS ONLY.</a:t>
            </a:r>
          </a:p>
        </p:txBody>
      </p:sp>
      <p:pic>
        <p:nvPicPr>
          <p:cNvPr id="3" name="Picture 2">
            <a:extLst>
              <a:ext uri="{FF2B5EF4-FFF2-40B4-BE49-F238E27FC236}">
                <a16:creationId xmlns:a16="http://schemas.microsoft.com/office/drawing/2014/main" id="{88AF678E-35C2-44DA-B4AC-30AEA1AC1313}"/>
              </a:ext>
            </a:extLst>
          </p:cNvPr>
          <p:cNvPicPr>
            <a:picLocks noChangeAspect="1"/>
          </p:cNvPicPr>
          <p:nvPr/>
        </p:nvPicPr>
        <p:blipFill>
          <a:blip r:embed="rId5"/>
          <a:stretch>
            <a:fillRect/>
          </a:stretch>
        </p:blipFill>
        <p:spPr>
          <a:xfrm>
            <a:off x="9154994" y="4394117"/>
            <a:ext cx="2482355" cy="2190027"/>
          </a:xfrm>
          <a:prstGeom prst="rect">
            <a:avLst/>
          </a:prstGeom>
          <a:ln>
            <a:noFill/>
          </a:ln>
          <a:effectLst>
            <a:softEdge rad="112500"/>
          </a:effectLst>
        </p:spPr>
      </p:pic>
      <p:pic>
        <p:nvPicPr>
          <p:cNvPr id="12" name="Picture 11">
            <a:extLst>
              <a:ext uri="{FF2B5EF4-FFF2-40B4-BE49-F238E27FC236}">
                <a16:creationId xmlns:a16="http://schemas.microsoft.com/office/drawing/2014/main" id="{AA8EF8FD-AF86-4EFD-BC32-32F41DBF519A}"/>
              </a:ext>
            </a:extLst>
          </p:cNvPr>
          <p:cNvPicPr>
            <a:picLocks noChangeAspect="1"/>
          </p:cNvPicPr>
          <p:nvPr/>
        </p:nvPicPr>
        <p:blipFill>
          <a:blip r:embed="rId6"/>
          <a:stretch>
            <a:fillRect/>
          </a:stretch>
        </p:blipFill>
        <p:spPr>
          <a:xfrm>
            <a:off x="84577" y="115993"/>
            <a:ext cx="2143125" cy="1662215"/>
          </a:xfrm>
          <a:prstGeom prst="rect">
            <a:avLst/>
          </a:prstGeom>
        </p:spPr>
      </p:pic>
      <p:sp>
        <p:nvSpPr>
          <p:cNvPr id="14" name="Thought Bubble: Cloud 13">
            <a:extLst>
              <a:ext uri="{FF2B5EF4-FFF2-40B4-BE49-F238E27FC236}">
                <a16:creationId xmlns:a16="http://schemas.microsoft.com/office/drawing/2014/main" id="{C6BDF56C-ABFA-4271-894F-466AF04335F3}"/>
              </a:ext>
            </a:extLst>
          </p:cNvPr>
          <p:cNvSpPr/>
          <p:nvPr/>
        </p:nvSpPr>
        <p:spPr>
          <a:xfrm>
            <a:off x="9850752" y="768107"/>
            <a:ext cx="2269622" cy="1896311"/>
          </a:xfrm>
          <a:prstGeom prst="cloudCallout">
            <a:avLst>
              <a:gd name="adj1" fmla="val -52030"/>
              <a:gd name="adj2" fmla="val 8091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SELFISHNESS</a:t>
            </a:r>
          </a:p>
          <a:p>
            <a:pPr algn="ctr"/>
            <a:r>
              <a:rPr lang="en-US" dirty="0"/>
              <a:t>PRIDE </a:t>
            </a:r>
          </a:p>
          <a:p>
            <a:pPr algn="ctr"/>
            <a:r>
              <a:rPr lang="en-US" dirty="0"/>
              <a:t>GREED</a:t>
            </a:r>
          </a:p>
          <a:p>
            <a:pPr algn="ctr"/>
            <a:r>
              <a:rPr lang="en-US" dirty="0"/>
              <a:t>JEALOUSY</a:t>
            </a:r>
          </a:p>
          <a:p>
            <a:pPr algn="ctr"/>
            <a:r>
              <a:rPr lang="en-US" dirty="0"/>
              <a:t>ANGER???</a:t>
            </a:r>
            <a:endParaRPr lang="en-GB" dirty="0"/>
          </a:p>
        </p:txBody>
      </p:sp>
      <p:sp>
        <p:nvSpPr>
          <p:cNvPr id="17" name="TextBox 16">
            <a:extLst>
              <a:ext uri="{FF2B5EF4-FFF2-40B4-BE49-F238E27FC236}">
                <a16:creationId xmlns:a16="http://schemas.microsoft.com/office/drawing/2014/main" id="{CDB1774E-85D4-41EC-A410-520B7CD0C079}"/>
              </a:ext>
            </a:extLst>
          </p:cNvPr>
          <p:cNvSpPr txBox="1"/>
          <p:nvPr/>
        </p:nvSpPr>
        <p:spPr>
          <a:xfrm>
            <a:off x="981283" y="6087680"/>
            <a:ext cx="7294180" cy="461665"/>
          </a:xfrm>
          <a:prstGeom prst="rect">
            <a:avLst/>
          </a:prstGeom>
          <a:noFill/>
        </p:spPr>
        <p:txBody>
          <a:bodyPr wrap="square">
            <a:spAutoFit/>
          </a:bodyPr>
          <a:lstStyle/>
          <a:p>
            <a:pPr algn="ctr"/>
            <a:r>
              <a:rPr lang="en-GB" sz="2400" b="1" dirty="0">
                <a:solidFill>
                  <a:srgbClr val="7030A0"/>
                </a:solidFill>
              </a:rPr>
              <a:t>LET ALL OUR ACTIONS BE OUT OF ZEAL TO OUR LORD.</a:t>
            </a:r>
          </a:p>
        </p:txBody>
      </p:sp>
    </p:spTree>
    <p:custDataLst>
      <p:tags r:id="rId1"/>
    </p:custDataLst>
    <p:extLst>
      <p:ext uri="{BB962C8B-B14F-4D97-AF65-F5344CB8AC3E}">
        <p14:creationId xmlns:p14="http://schemas.microsoft.com/office/powerpoint/2010/main" val="3240677758"/>
      </p:ext>
    </p:extLst>
  </p:cSld>
  <p:clrMapOvr>
    <a:masterClrMapping/>
  </p:clrMapOvr>
  <mc:AlternateContent xmlns:mc="http://schemas.openxmlformats.org/markup-compatibility/2006" xmlns:p14="http://schemas.microsoft.com/office/powerpoint/2010/main">
    <mc:Choice Requires="p14">
      <p:transition spd="slow" p14:dur="2000" advTm="50720"/>
    </mc:Choice>
    <mc:Fallback xmlns="">
      <p:transition spd="slow" advTm="507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randombar(horizont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build="p"/>
      <p:bldP spid="15" grpId="0"/>
      <p:bldP spid="10" grpId="0"/>
      <p:bldP spid="14"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11D8002-15B0-4285-8996-653281E6C03D}"/>
              </a:ext>
            </a:extLst>
          </p:cNvPr>
          <p:cNvSpPr txBox="1"/>
          <p:nvPr/>
        </p:nvSpPr>
        <p:spPr>
          <a:xfrm>
            <a:off x="2060027" y="714143"/>
            <a:ext cx="6096000" cy="707886"/>
          </a:xfrm>
          <a:prstGeom prst="rect">
            <a:avLst/>
          </a:prstGeom>
          <a:noFill/>
        </p:spPr>
        <p:txBody>
          <a:bodyPr wrap="square">
            <a:spAutoFit/>
          </a:bodyPr>
          <a:lstStyle/>
          <a:p>
            <a:r>
              <a:rPr lang="en-GB" sz="4000" b="1" dirty="0">
                <a:solidFill>
                  <a:srgbClr val="7030A0"/>
                </a:solidFill>
              </a:rPr>
              <a:t>Let us pray,</a:t>
            </a:r>
          </a:p>
        </p:txBody>
      </p:sp>
      <p:pic>
        <p:nvPicPr>
          <p:cNvPr id="3" name="Picture 2">
            <a:extLst>
              <a:ext uri="{FF2B5EF4-FFF2-40B4-BE49-F238E27FC236}">
                <a16:creationId xmlns:a16="http://schemas.microsoft.com/office/drawing/2014/main" id="{3D8D5061-2D7B-4175-9440-2147EB7010DC}"/>
              </a:ext>
            </a:extLst>
          </p:cNvPr>
          <p:cNvPicPr>
            <a:picLocks noChangeAspect="1"/>
          </p:cNvPicPr>
          <p:nvPr/>
        </p:nvPicPr>
        <p:blipFill>
          <a:blip r:embed="rId3"/>
          <a:stretch>
            <a:fillRect/>
          </a:stretch>
        </p:blipFill>
        <p:spPr>
          <a:xfrm>
            <a:off x="107400" y="-84083"/>
            <a:ext cx="1834718" cy="2163324"/>
          </a:xfrm>
          <a:prstGeom prst="rect">
            <a:avLst/>
          </a:prstGeom>
        </p:spPr>
      </p:pic>
      <p:sp>
        <p:nvSpPr>
          <p:cNvPr id="9" name="TextBox 8">
            <a:extLst>
              <a:ext uri="{FF2B5EF4-FFF2-40B4-BE49-F238E27FC236}">
                <a16:creationId xmlns:a16="http://schemas.microsoft.com/office/drawing/2014/main" id="{B5396FFE-CED8-4836-A55B-40632F5A97D0}"/>
              </a:ext>
            </a:extLst>
          </p:cNvPr>
          <p:cNvSpPr txBox="1"/>
          <p:nvPr/>
        </p:nvSpPr>
        <p:spPr>
          <a:xfrm>
            <a:off x="1298028" y="1422029"/>
            <a:ext cx="10142482" cy="5016758"/>
          </a:xfrm>
          <a:prstGeom prst="rect">
            <a:avLst/>
          </a:prstGeom>
          <a:noFill/>
        </p:spPr>
        <p:txBody>
          <a:bodyPr wrap="square">
            <a:spAutoFit/>
          </a:bodyPr>
          <a:lstStyle/>
          <a:p>
            <a:pPr algn="ctr"/>
            <a:r>
              <a:rPr lang="en-GB" sz="4000" b="1" dirty="0">
                <a:latin typeface="Abadi" panose="020B0604020104020204" pitchFamily="34" charset="0"/>
              </a:rPr>
              <a:t>Dear Lord, we thank you for your love that  gave Jesus to cleanse us and make us your house. Give us the zeal to love to you and to offer ourselves as your own. Let everything we do be out of love for you. Let your love help us to respect each other and to approach the place of God in reverence. </a:t>
            </a:r>
          </a:p>
          <a:p>
            <a:pPr algn="ctr"/>
            <a:r>
              <a:rPr lang="en-GB" sz="4000" b="1" dirty="0">
                <a:latin typeface="Abadi" panose="020B0604020104020204" pitchFamily="34" charset="0"/>
              </a:rPr>
              <a:t>In Jesus name we pray, amen.</a:t>
            </a:r>
          </a:p>
        </p:txBody>
      </p:sp>
    </p:spTree>
    <p:custDataLst>
      <p:tags r:id="rId1"/>
    </p:custDataLst>
    <p:extLst>
      <p:ext uri="{BB962C8B-B14F-4D97-AF65-F5344CB8AC3E}">
        <p14:creationId xmlns:p14="http://schemas.microsoft.com/office/powerpoint/2010/main" val="2871822916"/>
      </p:ext>
    </p:extLst>
  </p:cSld>
  <p:clrMapOvr>
    <a:masterClrMapping/>
  </p:clrMapOvr>
  <mc:AlternateContent xmlns:mc="http://schemas.openxmlformats.org/markup-compatibility/2006" xmlns:p14="http://schemas.microsoft.com/office/powerpoint/2010/main">
    <mc:Choice Requires="p14">
      <p:transition spd="slow" p14:dur="2000" advTm="42492"/>
    </mc:Choice>
    <mc:Fallback xmlns="">
      <p:transition spd="slow" advTm="424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arn(inVertical)">
                                      <p:cBhvr>
                                        <p:cTn id="2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860E4B-CA37-4A11-AD3F-51C0A905D517}"/>
              </a:ext>
            </a:extLst>
          </p:cNvPr>
          <p:cNvSpPr>
            <a:spLocks noGrp="1"/>
          </p:cNvSpPr>
          <p:nvPr>
            <p:ph type="title"/>
          </p:nvPr>
        </p:nvSpPr>
        <p:spPr>
          <a:xfrm>
            <a:off x="8244047" y="2291902"/>
            <a:ext cx="4191105" cy="2846070"/>
          </a:xfrm>
        </p:spPr>
        <p:txBody>
          <a:bodyPr vert="horz" lIns="91440" tIns="45720" rIns="91440" bIns="45720" rtlCol="0" anchor="ctr">
            <a:normAutofit/>
          </a:bodyPr>
          <a:lstStyle/>
          <a:p>
            <a:pPr algn="ctr"/>
            <a:r>
              <a:rPr lang="en-US" b="1" dirty="0">
                <a:latin typeface="Abadi" panose="020B0604020104020204" pitchFamily="34" charset="0"/>
              </a:rPr>
              <a:t>Verse </a:t>
            </a:r>
            <a:br>
              <a:rPr lang="en-US" b="1" dirty="0">
                <a:latin typeface="Abadi" panose="020B0604020104020204" pitchFamily="34" charset="0"/>
              </a:rPr>
            </a:br>
            <a:r>
              <a:rPr lang="en-US" b="1" dirty="0">
                <a:latin typeface="Abadi" panose="020B0604020104020204" pitchFamily="34" charset="0"/>
              </a:rPr>
              <a:t>of the day</a:t>
            </a:r>
          </a:p>
        </p:txBody>
      </p: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E3D9893-8442-44B0-A9B3-A45885D35A28}"/>
              </a:ext>
            </a:extLst>
          </p:cNvPr>
          <p:cNvPicPr>
            <a:picLocks noChangeAspect="1"/>
          </p:cNvPicPr>
          <p:nvPr/>
        </p:nvPicPr>
        <p:blipFill rotWithShape="1">
          <a:blip r:embed="rId3"/>
          <a:srcRect r="1" b="1436"/>
          <a:stretch/>
        </p:blipFill>
        <p:spPr>
          <a:xfrm>
            <a:off x="545238" y="858525"/>
            <a:ext cx="7608304" cy="5211906"/>
          </a:xfrm>
          <a:prstGeom prst="rect">
            <a:avLst/>
          </a:prstGeom>
        </p:spPr>
      </p:pic>
      <p:sp>
        <p:nvSpPr>
          <p:cNvPr id="18"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01024929"/>
      </p:ext>
    </p:extLst>
  </p:cSld>
  <p:clrMapOvr>
    <a:masterClrMapping/>
  </p:clrMapOvr>
  <mc:AlternateContent xmlns:mc="http://schemas.openxmlformats.org/markup-compatibility/2006" xmlns:p14="http://schemas.microsoft.com/office/powerpoint/2010/main">
    <mc:Choice Requires="p14">
      <p:transition spd="slow" p14:dur="2000" advTm="23349"/>
    </mc:Choice>
    <mc:Fallback xmlns="">
      <p:transition spd="slow" advTm="233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13">
            <a:extLst>
              <a:ext uri="{FF2B5EF4-FFF2-40B4-BE49-F238E27FC236}">
                <a16:creationId xmlns:a16="http://schemas.microsoft.com/office/drawing/2014/main" id="{2D74F73D-CBE0-458E-8DE4-9949A21DD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F43CD-5094-4A94-9858-2552A647F72C}"/>
              </a:ext>
            </a:extLst>
          </p:cNvPr>
          <p:cNvSpPr>
            <a:spLocks noGrp="1"/>
          </p:cNvSpPr>
          <p:nvPr>
            <p:ph type="title"/>
          </p:nvPr>
        </p:nvSpPr>
        <p:spPr>
          <a:xfrm>
            <a:off x="6012747" y="356233"/>
            <a:ext cx="4624550" cy="842337"/>
          </a:xfrm>
        </p:spPr>
        <p:txBody>
          <a:bodyPr vert="horz" lIns="91440" tIns="45720" rIns="91440" bIns="45720" rtlCol="0" anchor="b">
            <a:noAutofit/>
          </a:bodyPr>
          <a:lstStyle/>
          <a:p>
            <a:pPr algn="ctr"/>
            <a:r>
              <a:rPr lang="en-US" sz="5400" b="1" kern="1200" dirty="0">
                <a:solidFill>
                  <a:schemeClr val="tx1"/>
                </a:solidFill>
                <a:latin typeface="+mj-lt"/>
                <a:ea typeface="+mj-ea"/>
                <a:cs typeface="+mj-cs"/>
              </a:rPr>
              <a:t>God Bless you</a:t>
            </a:r>
          </a:p>
        </p:txBody>
      </p:sp>
      <p:pic>
        <p:nvPicPr>
          <p:cNvPr id="5" name="Picture 4">
            <a:extLst>
              <a:ext uri="{FF2B5EF4-FFF2-40B4-BE49-F238E27FC236}">
                <a16:creationId xmlns:a16="http://schemas.microsoft.com/office/drawing/2014/main" id="{D2EAAC28-8990-4DFE-B0E8-1B7E74AF81F8}"/>
              </a:ext>
            </a:extLst>
          </p:cNvPr>
          <p:cNvPicPr>
            <a:picLocks noChangeAspect="1"/>
          </p:cNvPicPr>
          <p:nvPr/>
        </p:nvPicPr>
        <p:blipFill>
          <a:blip r:embed="rId3"/>
          <a:stretch>
            <a:fillRect/>
          </a:stretch>
        </p:blipFill>
        <p:spPr>
          <a:xfrm>
            <a:off x="79777" y="1244165"/>
            <a:ext cx="4958631" cy="3755794"/>
          </a:xfrm>
          <a:prstGeom prst="rect">
            <a:avLst/>
          </a:prstGeom>
        </p:spPr>
      </p:pic>
      <p:sp>
        <p:nvSpPr>
          <p:cNvPr id="16" name="Rectangle 15">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8" name="Straight Connector 17">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44BAEE7-39E8-4645-A204-BD19A83E92E9}"/>
              </a:ext>
            </a:extLst>
          </p:cNvPr>
          <p:cNvSpPr txBox="1"/>
          <p:nvPr/>
        </p:nvSpPr>
        <p:spPr>
          <a:xfrm>
            <a:off x="4899991" y="1367953"/>
            <a:ext cx="6603649" cy="1077218"/>
          </a:xfrm>
          <a:prstGeom prst="rect">
            <a:avLst/>
          </a:prstGeom>
          <a:noFill/>
        </p:spPr>
        <p:txBody>
          <a:bodyPr wrap="square">
            <a:spAutoFit/>
          </a:bodyPr>
          <a:lstStyle/>
          <a:p>
            <a:pPr algn="ctr"/>
            <a:r>
              <a:rPr lang="en-US" sz="3200" b="1" dirty="0">
                <a:solidFill>
                  <a:schemeClr val="accent1">
                    <a:lumMod val="75000"/>
                  </a:schemeClr>
                </a:solidFill>
              </a:rPr>
              <a:t>KEEP LITTLE EVANGELIST </a:t>
            </a:r>
          </a:p>
          <a:p>
            <a:pPr algn="ctr"/>
            <a:r>
              <a:rPr lang="en-US" sz="3200" b="1" dirty="0">
                <a:solidFill>
                  <a:schemeClr val="accent1">
                    <a:lumMod val="75000"/>
                  </a:schemeClr>
                </a:solidFill>
              </a:rPr>
              <a:t>IN YOUR SPECIAL PRAYERS</a:t>
            </a:r>
            <a:endParaRPr lang="en-GB" sz="3200" b="1" dirty="0">
              <a:solidFill>
                <a:schemeClr val="accent1">
                  <a:lumMod val="75000"/>
                </a:schemeClr>
              </a:solidFill>
            </a:endParaRPr>
          </a:p>
        </p:txBody>
      </p:sp>
      <p:sp>
        <p:nvSpPr>
          <p:cNvPr id="22" name="TextBox 21">
            <a:extLst>
              <a:ext uri="{FF2B5EF4-FFF2-40B4-BE49-F238E27FC236}">
                <a16:creationId xmlns:a16="http://schemas.microsoft.com/office/drawing/2014/main" id="{64B88261-4675-44EC-AFE7-A04E0EDD74E0}"/>
              </a:ext>
            </a:extLst>
          </p:cNvPr>
          <p:cNvSpPr txBox="1"/>
          <p:nvPr/>
        </p:nvSpPr>
        <p:spPr>
          <a:xfrm>
            <a:off x="5284821" y="3944704"/>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https://www.youtube.com/channel/UCndM2GK0dnpWg5ECUscdDcA</a:t>
            </a:r>
            <a:endParaRPr lang="en-GB" dirty="0"/>
          </a:p>
        </p:txBody>
      </p:sp>
    </p:spTree>
    <p:custDataLst>
      <p:tags r:id="rId1"/>
    </p:custDataLst>
    <p:extLst>
      <p:ext uri="{BB962C8B-B14F-4D97-AF65-F5344CB8AC3E}">
        <p14:creationId xmlns:p14="http://schemas.microsoft.com/office/powerpoint/2010/main" val="3621001305"/>
      </p:ext>
    </p:extLst>
  </p:cSld>
  <p:clrMapOvr>
    <a:masterClrMapping/>
  </p:clrMapOvr>
  <mc:AlternateContent xmlns:mc="http://schemas.openxmlformats.org/markup-compatibility/2006" xmlns:p14="http://schemas.microsoft.com/office/powerpoint/2010/main">
    <mc:Choice Requires="p14">
      <p:transition spd="slow" p14:dur="2000" advTm="28979"/>
    </mc:Choice>
    <mc:Fallback xmlns="">
      <p:transition spd="slow" advTm="289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fade">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bg/>
                                          </p:spTgt>
                                        </p:tgtEl>
                                        <p:attrNameLst>
                                          <p:attrName>style.visibility</p:attrName>
                                        </p:attrNameLst>
                                      </p:cBhvr>
                                      <p:to>
                                        <p:strVal val="visible"/>
                                      </p:to>
                                    </p:set>
                                    <p:animEffect transition="in" filter="fade">
                                      <p:cBhvr>
                                        <p:cTn id="27" dur="500"/>
                                        <p:tgtEl>
                                          <p:spTgt spid="22">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2" end="2"/>
                                            </p:txEl>
                                          </p:spTgt>
                                        </p:tgtEl>
                                        <p:attrNameLst>
                                          <p:attrName>style.visibility</p:attrName>
                                        </p:attrNameLst>
                                      </p:cBhvr>
                                      <p:to>
                                        <p:strVal val="visible"/>
                                      </p:to>
                                    </p:set>
                                    <p:animEffect transition="in" filter="fade">
                                      <p:cBhvr>
                                        <p:cTn id="32" dur="500"/>
                                        <p:tgtEl>
                                          <p:spTgt spid="22">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animEffect transition="in" filter="fade">
                                      <p:cBhvr>
                                        <p:cTn id="35" dur="500"/>
                                        <p:tgtEl>
                                          <p:spTgt spid="2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xEl>
                                              <p:pRg st="5" end="5"/>
                                            </p:txEl>
                                          </p:spTgt>
                                        </p:tgtEl>
                                        <p:attrNameLst>
                                          <p:attrName>style.visibility</p:attrName>
                                        </p:attrNameLst>
                                      </p:cBhvr>
                                      <p:to>
                                        <p:strVal val="visible"/>
                                      </p:to>
                                    </p:set>
                                    <p:animEffect transition="in" filter="fade">
                                      <p:cBhvr>
                                        <p:cTn id="40" dur="500"/>
                                        <p:tgtEl>
                                          <p:spTgt spid="22">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xEl>
                                              <p:pRg st="6" end="6"/>
                                            </p:txEl>
                                          </p:spTgt>
                                        </p:tgtEl>
                                        <p:attrNameLst>
                                          <p:attrName>style.visibility</p:attrName>
                                        </p:attrNameLst>
                                      </p:cBhvr>
                                      <p:to>
                                        <p:strVal val="visible"/>
                                      </p:to>
                                    </p:set>
                                    <p:animEffect transition="in" filter="fade">
                                      <p:cBhvr>
                                        <p:cTn id="43"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22"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9976FD-54A0-436B-9B4F-CF0300EBCE4E}"/>
              </a:ext>
            </a:extLst>
          </p:cNvPr>
          <p:cNvSpPr txBox="1">
            <a:spLocks/>
          </p:cNvSpPr>
          <p:nvPr/>
        </p:nvSpPr>
        <p:spPr>
          <a:xfrm>
            <a:off x="0" y="18255"/>
            <a:ext cx="7199586" cy="112737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highlight>
                  <a:srgbClr val="C0C0C0"/>
                </a:highlight>
              </a:rPr>
              <a:t>Last week in the Gospel we saw,</a:t>
            </a:r>
            <a:endParaRPr lang="en-GB" dirty="0">
              <a:highlight>
                <a:srgbClr val="C0C0C0"/>
              </a:highlight>
            </a:endParaRPr>
          </a:p>
        </p:txBody>
      </p:sp>
      <p:sp>
        <p:nvSpPr>
          <p:cNvPr id="5" name="TextBox 4">
            <a:extLst>
              <a:ext uri="{FF2B5EF4-FFF2-40B4-BE49-F238E27FC236}">
                <a16:creationId xmlns:a16="http://schemas.microsoft.com/office/drawing/2014/main" id="{CB6EA0F7-433A-45D6-A142-B93B59471487}"/>
              </a:ext>
            </a:extLst>
          </p:cNvPr>
          <p:cNvSpPr txBox="1"/>
          <p:nvPr/>
        </p:nvSpPr>
        <p:spPr>
          <a:xfrm>
            <a:off x="331075" y="1001746"/>
            <a:ext cx="11598166" cy="461665"/>
          </a:xfrm>
          <a:prstGeom prst="rect">
            <a:avLst/>
          </a:prstGeom>
          <a:noFill/>
        </p:spPr>
        <p:txBody>
          <a:bodyPr wrap="square">
            <a:spAutoFit/>
          </a:bodyPr>
          <a:lstStyle/>
          <a:p>
            <a:r>
              <a:rPr lang="en-US" sz="2400" b="1" i="0" dirty="0">
                <a:solidFill>
                  <a:schemeClr val="accent1">
                    <a:lumMod val="75000"/>
                  </a:schemeClr>
                </a:solidFill>
                <a:effectLst/>
                <a:latin typeface="Times New Roman" panose="02020603050405020304" pitchFamily="18" charset="0"/>
              </a:rPr>
              <a:t>Jesus led Peter James and John up a high mountain where they could be alone.</a:t>
            </a:r>
            <a:endParaRPr lang="en-GB" sz="2400" b="1" dirty="0">
              <a:solidFill>
                <a:schemeClr val="accent1">
                  <a:lumMod val="75000"/>
                </a:schemeClr>
              </a:solidFill>
            </a:endParaRPr>
          </a:p>
        </p:txBody>
      </p:sp>
      <p:sp>
        <p:nvSpPr>
          <p:cNvPr id="6" name="TextBox 5">
            <a:extLst>
              <a:ext uri="{FF2B5EF4-FFF2-40B4-BE49-F238E27FC236}">
                <a16:creationId xmlns:a16="http://schemas.microsoft.com/office/drawing/2014/main" id="{D23ACC68-B69B-4A15-8514-E8F393EDC4D7}"/>
              </a:ext>
            </a:extLst>
          </p:cNvPr>
          <p:cNvSpPr txBox="1"/>
          <p:nvPr/>
        </p:nvSpPr>
        <p:spPr>
          <a:xfrm>
            <a:off x="2548759" y="1884002"/>
            <a:ext cx="8650014" cy="461665"/>
          </a:xfrm>
          <a:prstGeom prst="rect">
            <a:avLst/>
          </a:prstGeom>
          <a:noFill/>
        </p:spPr>
        <p:txBody>
          <a:bodyPr wrap="square">
            <a:spAutoFit/>
          </a:bodyPr>
          <a:lstStyle/>
          <a:p>
            <a:pPr algn="ctr"/>
            <a:r>
              <a:rPr lang="en-US" sz="2400" b="1" i="0" dirty="0">
                <a:solidFill>
                  <a:schemeClr val="accent1">
                    <a:lumMod val="75000"/>
                  </a:schemeClr>
                </a:solidFill>
                <a:effectLst/>
                <a:latin typeface="Times New Roman" panose="02020603050405020304" pitchFamily="18" charset="0"/>
              </a:rPr>
              <a:t>He transfigured before them,</a:t>
            </a:r>
            <a:endParaRPr lang="en-GB" sz="2400" b="1" dirty="0">
              <a:solidFill>
                <a:schemeClr val="accent1">
                  <a:lumMod val="75000"/>
                </a:schemeClr>
              </a:solidFill>
            </a:endParaRPr>
          </a:p>
        </p:txBody>
      </p:sp>
      <p:sp>
        <p:nvSpPr>
          <p:cNvPr id="8" name="TextBox 7">
            <a:extLst>
              <a:ext uri="{FF2B5EF4-FFF2-40B4-BE49-F238E27FC236}">
                <a16:creationId xmlns:a16="http://schemas.microsoft.com/office/drawing/2014/main" id="{AEA9F2B0-6A4B-4D50-8378-9810C4C76785}"/>
              </a:ext>
            </a:extLst>
          </p:cNvPr>
          <p:cNvSpPr txBox="1"/>
          <p:nvPr/>
        </p:nvSpPr>
        <p:spPr>
          <a:xfrm>
            <a:off x="4876800" y="2450685"/>
            <a:ext cx="6206358" cy="461665"/>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revealing to them His Divine and Holy nature.</a:t>
            </a:r>
            <a:endParaRPr lang="en-GB" sz="2400" dirty="0"/>
          </a:p>
        </p:txBody>
      </p:sp>
      <p:sp>
        <p:nvSpPr>
          <p:cNvPr id="9" name="TextBox 8">
            <a:extLst>
              <a:ext uri="{FF2B5EF4-FFF2-40B4-BE49-F238E27FC236}">
                <a16:creationId xmlns:a16="http://schemas.microsoft.com/office/drawing/2014/main" id="{38050ABA-2FBA-4E05-98BE-BF73DBE39694}"/>
              </a:ext>
            </a:extLst>
          </p:cNvPr>
          <p:cNvSpPr txBox="1"/>
          <p:nvPr/>
        </p:nvSpPr>
        <p:spPr>
          <a:xfrm>
            <a:off x="-195312" y="4081615"/>
            <a:ext cx="9217571" cy="523220"/>
          </a:xfrm>
          <a:prstGeom prst="rect">
            <a:avLst/>
          </a:prstGeom>
          <a:noFill/>
        </p:spPr>
        <p:txBody>
          <a:bodyPr wrap="square">
            <a:spAutoFit/>
          </a:bodyPr>
          <a:lstStyle/>
          <a:p>
            <a:pPr algn="ctr"/>
            <a:r>
              <a:rPr lang="en-GB" sz="2800" b="1" dirty="0">
                <a:solidFill>
                  <a:schemeClr val="accent4">
                    <a:lumMod val="50000"/>
                  </a:schemeClr>
                </a:solidFill>
                <a:effectLst/>
                <a:highlight>
                  <a:srgbClr val="C0C0C0"/>
                </a:highlight>
                <a:latin typeface="Abadi" panose="020B0604020104020204" pitchFamily="34" charset="0"/>
                <a:ea typeface="Calibri" panose="020F0502020204030204" pitchFamily="34" charset="0"/>
                <a:cs typeface="Times New Roman" panose="02020603050405020304" pitchFamily="18" charset="0"/>
              </a:rPr>
              <a:t>Jesus is inviting us to the high mountains of PRAYER .</a:t>
            </a:r>
            <a:endParaRPr lang="en-GB" sz="2800" dirty="0">
              <a:solidFill>
                <a:schemeClr val="accent4">
                  <a:lumMod val="50000"/>
                </a:schemeClr>
              </a:solidFill>
              <a:highlight>
                <a:srgbClr val="C0C0C0"/>
              </a:highlight>
            </a:endParaRPr>
          </a:p>
        </p:txBody>
      </p:sp>
      <p:sp>
        <p:nvSpPr>
          <p:cNvPr id="10" name="TextBox 9">
            <a:extLst>
              <a:ext uri="{FF2B5EF4-FFF2-40B4-BE49-F238E27FC236}">
                <a16:creationId xmlns:a16="http://schemas.microsoft.com/office/drawing/2014/main" id="{66E54C80-06D9-44F8-90AA-E23BE8F3A1E4}"/>
              </a:ext>
            </a:extLst>
          </p:cNvPr>
          <p:cNvSpPr txBox="1"/>
          <p:nvPr/>
        </p:nvSpPr>
        <p:spPr>
          <a:xfrm>
            <a:off x="269163" y="4649379"/>
            <a:ext cx="8753096" cy="492443"/>
          </a:xfrm>
          <a:prstGeom prst="rect">
            <a:avLst/>
          </a:prstGeom>
          <a:noFill/>
        </p:spPr>
        <p:txBody>
          <a:bodyPr wrap="square">
            <a:spAutoFit/>
          </a:bodyPr>
          <a:lstStyle/>
          <a:p>
            <a:r>
              <a:rPr lang="en-GB" sz="26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In our prayer times, Jesus reveals to us to know Him more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59F89F5-6D68-44C0-8771-5F73740E258E}"/>
              </a:ext>
            </a:extLst>
          </p:cNvPr>
          <p:cNvSpPr txBox="1"/>
          <p:nvPr/>
        </p:nvSpPr>
        <p:spPr>
          <a:xfrm>
            <a:off x="269163" y="5145399"/>
            <a:ext cx="11508828" cy="469744"/>
          </a:xfrm>
          <a:prstGeom prst="rect">
            <a:avLst/>
          </a:prstGeom>
          <a:noFill/>
        </p:spPr>
        <p:txBody>
          <a:bodyPr wrap="square">
            <a:spAutoFit/>
          </a:bodyPr>
          <a:lstStyle/>
          <a:p>
            <a:pPr algn="ctr">
              <a:lnSpc>
                <a:spcPct val="107000"/>
              </a:lnSpc>
              <a:spcAft>
                <a:spcPts val="800"/>
              </a:spcAft>
            </a:pPr>
            <a:r>
              <a:rPr lang="en-GB" sz="2400" b="1" dirty="0">
                <a:solidFill>
                  <a:schemeClr val="accent2">
                    <a:lumMod val="75000"/>
                  </a:schemeClr>
                </a:solidFill>
                <a:effectLst/>
                <a:latin typeface="Abadi" panose="020B0604020104020204" pitchFamily="34" charset="0"/>
                <a:ea typeface="Calibri" panose="020F0502020204030204" pitchFamily="34" charset="0"/>
                <a:cs typeface="Times New Roman" panose="02020603050405020304" pitchFamily="18" charset="0"/>
              </a:rPr>
              <a:t>ARE WE READY TO  FOLLOW JESUS WHEN HE CALLS US TO HIGH PLACES OF PRAYER?</a:t>
            </a:r>
            <a:endParaRPr lang="en-GB"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E72D047-CC0C-48D9-90E3-6D7773067A3C}"/>
              </a:ext>
            </a:extLst>
          </p:cNvPr>
          <p:cNvPicPr>
            <a:picLocks noChangeAspect="1"/>
          </p:cNvPicPr>
          <p:nvPr/>
        </p:nvPicPr>
        <p:blipFill>
          <a:blip r:embed="rId3"/>
          <a:stretch>
            <a:fillRect/>
          </a:stretch>
        </p:blipFill>
        <p:spPr>
          <a:xfrm>
            <a:off x="1439916" y="1594318"/>
            <a:ext cx="2392475" cy="2330867"/>
          </a:xfrm>
          <a:prstGeom prst="rect">
            <a:avLst/>
          </a:prstGeom>
        </p:spPr>
      </p:pic>
      <p:pic>
        <p:nvPicPr>
          <p:cNvPr id="13" name="Picture 12">
            <a:extLst>
              <a:ext uri="{FF2B5EF4-FFF2-40B4-BE49-F238E27FC236}">
                <a16:creationId xmlns:a16="http://schemas.microsoft.com/office/drawing/2014/main" id="{D2C0E0B8-C468-4D49-A9B0-834EA09C9B6C}"/>
              </a:ext>
            </a:extLst>
          </p:cNvPr>
          <p:cNvPicPr>
            <a:picLocks noChangeAspect="1"/>
          </p:cNvPicPr>
          <p:nvPr/>
        </p:nvPicPr>
        <p:blipFill>
          <a:blip r:embed="rId4"/>
          <a:stretch>
            <a:fillRect/>
          </a:stretch>
        </p:blipFill>
        <p:spPr>
          <a:xfrm>
            <a:off x="8359611" y="2833876"/>
            <a:ext cx="3133825" cy="1869954"/>
          </a:xfrm>
          <a:prstGeom prst="rect">
            <a:avLst/>
          </a:prstGeom>
        </p:spPr>
      </p:pic>
      <p:pic>
        <p:nvPicPr>
          <p:cNvPr id="14" name="Picture 13">
            <a:extLst>
              <a:ext uri="{FF2B5EF4-FFF2-40B4-BE49-F238E27FC236}">
                <a16:creationId xmlns:a16="http://schemas.microsoft.com/office/drawing/2014/main" id="{B5149521-0C48-46F4-B40E-67A4055E6706}"/>
              </a:ext>
            </a:extLst>
          </p:cNvPr>
          <p:cNvPicPr>
            <a:picLocks noChangeAspect="1"/>
          </p:cNvPicPr>
          <p:nvPr/>
        </p:nvPicPr>
        <p:blipFill>
          <a:blip r:embed="rId5"/>
          <a:stretch>
            <a:fillRect/>
          </a:stretch>
        </p:blipFill>
        <p:spPr>
          <a:xfrm>
            <a:off x="10394731" y="3778606"/>
            <a:ext cx="924910" cy="1161057"/>
          </a:xfrm>
          <a:prstGeom prst="ellipse">
            <a:avLst/>
          </a:prstGeom>
          <a:ln>
            <a:noFill/>
          </a:ln>
          <a:effectLst>
            <a:softEdge rad="112500"/>
          </a:effectLst>
        </p:spPr>
      </p:pic>
      <p:sp>
        <p:nvSpPr>
          <p:cNvPr id="15" name="TextBox 14">
            <a:extLst>
              <a:ext uri="{FF2B5EF4-FFF2-40B4-BE49-F238E27FC236}">
                <a16:creationId xmlns:a16="http://schemas.microsoft.com/office/drawing/2014/main" id="{0A089A51-21F9-4D6F-BD22-346E3AF9FC07}"/>
              </a:ext>
            </a:extLst>
          </p:cNvPr>
          <p:cNvSpPr txBox="1"/>
          <p:nvPr/>
        </p:nvSpPr>
        <p:spPr>
          <a:xfrm>
            <a:off x="-519780" y="5642072"/>
            <a:ext cx="12711780" cy="461665"/>
          </a:xfrm>
          <a:prstGeom prst="rect">
            <a:avLst/>
          </a:prstGeom>
          <a:noFill/>
        </p:spPr>
        <p:txBody>
          <a:bodyPr wrap="square">
            <a:spAutoFit/>
          </a:bodyPr>
          <a:lstStyle/>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 voice from the cloud- the voice of Father in Heaven-directs each of us,</a:t>
            </a:r>
          </a:p>
        </p:txBody>
      </p:sp>
      <p:sp>
        <p:nvSpPr>
          <p:cNvPr id="16" name="TextBox 15">
            <a:extLst>
              <a:ext uri="{FF2B5EF4-FFF2-40B4-BE49-F238E27FC236}">
                <a16:creationId xmlns:a16="http://schemas.microsoft.com/office/drawing/2014/main" id="{509CDE40-9961-4B7C-B023-EC4CEBF76C63}"/>
              </a:ext>
            </a:extLst>
          </p:cNvPr>
          <p:cNvSpPr txBox="1"/>
          <p:nvPr/>
        </p:nvSpPr>
        <p:spPr>
          <a:xfrm>
            <a:off x="2410996" y="6074295"/>
            <a:ext cx="7714593" cy="584775"/>
          </a:xfrm>
          <a:prstGeom prst="rect">
            <a:avLst/>
          </a:prstGeom>
          <a:noFill/>
        </p:spPr>
        <p:txBody>
          <a:bodyPr wrap="square">
            <a:spAutoFit/>
          </a:bodyPr>
          <a:lstStyle/>
          <a:p>
            <a:pPr algn="ctr"/>
            <a:r>
              <a:rPr lang="en-GB" sz="3200" b="1" dirty="0">
                <a:solidFill>
                  <a:srgbClr val="C00000"/>
                </a:solidFill>
                <a:latin typeface="Abadi" panose="020B0604020104020204" pitchFamily="34" charset="0"/>
                <a:ea typeface="Calibri" panose="020F0502020204030204" pitchFamily="34" charset="0"/>
                <a:cs typeface="Times New Roman" panose="02020603050405020304" pitchFamily="18" charset="0"/>
              </a:rPr>
              <a:t>‘This is my Son, the Beloved. Listen to him.’</a:t>
            </a:r>
            <a:endParaRPr lang="en-GB" sz="3200" dirty="0">
              <a:solidFill>
                <a:srgbClr val="C00000"/>
              </a:solidFill>
            </a:endParaRPr>
          </a:p>
        </p:txBody>
      </p:sp>
    </p:spTree>
    <p:custDataLst>
      <p:tags r:id="rId1"/>
    </p:custDataLst>
    <p:extLst>
      <p:ext uri="{BB962C8B-B14F-4D97-AF65-F5344CB8AC3E}">
        <p14:creationId xmlns:p14="http://schemas.microsoft.com/office/powerpoint/2010/main" val="236567880"/>
      </p:ext>
    </p:extLst>
  </p:cSld>
  <p:clrMapOvr>
    <a:masterClrMapping/>
  </p:clrMapOvr>
  <mc:AlternateContent xmlns:mc="http://schemas.openxmlformats.org/markup-compatibility/2006" xmlns:p14="http://schemas.microsoft.com/office/powerpoint/2010/main">
    <mc:Choice Requires="p14">
      <p:transition spd="slow" p14:dur="2000" advTm="44556"/>
    </mc:Choice>
    <mc:Fallback xmlns="">
      <p:transition spd="slow" advTm="445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outHorizont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69C82D-B8CA-43B2-9E5A-BE5BA092685B}"/>
              </a:ext>
            </a:extLst>
          </p:cNvPr>
          <p:cNvSpPr>
            <a:spLocks noGrp="1"/>
          </p:cNvSpPr>
          <p:nvPr>
            <p:ph type="title"/>
          </p:nvPr>
        </p:nvSpPr>
        <p:spPr>
          <a:xfrm>
            <a:off x="91966" y="92458"/>
            <a:ext cx="3817882" cy="1009651"/>
          </a:xfrm>
        </p:spPr>
        <p:txBody>
          <a:bodyPr>
            <a:normAutofit/>
          </a:bodyPr>
          <a:lstStyle/>
          <a:p>
            <a:r>
              <a:rPr lang="en-US" dirty="0">
                <a:highlight>
                  <a:srgbClr val="C0C0C0"/>
                </a:highlight>
              </a:rPr>
              <a:t>In Gospel Today,</a:t>
            </a:r>
            <a:endParaRPr lang="en-GB" dirty="0">
              <a:highlight>
                <a:srgbClr val="C0C0C0"/>
              </a:highlight>
            </a:endParaRPr>
          </a:p>
        </p:txBody>
      </p:sp>
      <p:sp>
        <p:nvSpPr>
          <p:cNvPr id="5" name="TextBox 4">
            <a:extLst>
              <a:ext uri="{FF2B5EF4-FFF2-40B4-BE49-F238E27FC236}">
                <a16:creationId xmlns:a16="http://schemas.microsoft.com/office/drawing/2014/main" id="{F7568517-3FE0-4AB1-8E05-4CC5393ABBC8}"/>
              </a:ext>
            </a:extLst>
          </p:cNvPr>
          <p:cNvSpPr txBox="1"/>
          <p:nvPr/>
        </p:nvSpPr>
        <p:spPr>
          <a:xfrm>
            <a:off x="3321269" y="274544"/>
            <a:ext cx="8652642" cy="954107"/>
          </a:xfrm>
          <a:prstGeom prst="rect">
            <a:avLst/>
          </a:prstGeom>
          <a:noFill/>
        </p:spPr>
        <p:txBody>
          <a:bodyPr wrap="square">
            <a:spAutoFit/>
          </a:bodyPr>
          <a:lstStyle/>
          <a:p>
            <a:pPr algn="ctr"/>
            <a:r>
              <a:rPr lang="en-US" sz="2800" b="0" i="0" dirty="0">
                <a:solidFill>
                  <a:srgbClr val="C00000"/>
                </a:solidFill>
                <a:effectLst/>
                <a:latin typeface="Times New Roman" panose="02020603050405020304" pitchFamily="18" charset="0"/>
              </a:rPr>
              <a:t>Just before the Jewish Passover Jesus went up to Jerusalem.</a:t>
            </a:r>
            <a:endParaRPr lang="en-GB" sz="2800" dirty="0">
              <a:solidFill>
                <a:srgbClr val="C00000"/>
              </a:solidFill>
            </a:endParaRPr>
          </a:p>
        </p:txBody>
      </p:sp>
      <p:sp>
        <p:nvSpPr>
          <p:cNvPr id="6" name="TextBox 5">
            <a:extLst>
              <a:ext uri="{FF2B5EF4-FFF2-40B4-BE49-F238E27FC236}">
                <a16:creationId xmlns:a16="http://schemas.microsoft.com/office/drawing/2014/main" id="{62A9465B-8509-4C44-A24D-02949991971C}"/>
              </a:ext>
            </a:extLst>
          </p:cNvPr>
          <p:cNvSpPr txBox="1"/>
          <p:nvPr/>
        </p:nvSpPr>
        <p:spPr>
          <a:xfrm>
            <a:off x="0" y="1213343"/>
            <a:ext cx="11490435" cy="523220"/>
          </a:xfrm>
          <a:prstGeom prst="rect">
            <a:avLst/>
          </a:prstGeom>
          <a:noFill/>
        </p:spPr>
        <p:txBody>
          <a:bodyPr wrap="square">
            <a:spAutoFit/>
          </a:bodyPr>
          <a:lstStyle/>
          <a:p>
            <a:pPr algn="ctr"/>
            <a:r>
              <a:rPr lang="en-US" sz="2800" dirty="0">
                <a:solidFill>
                  <a:srgbClr val="000000"/>
                </a:solidFill>
                <a:latin typeface="Times New Roman" panose="02020603050405020304" pitchFamily="18" charset="0"/>
              </a:rPr>
              <a:t>I</a:t>
            </a:r>
            <a:r>
              <a:rPr lang="en-US" sz="2800" b="0" i="0" dirty="0">
                <a:solidFill>
                  <a:srgbClr val="000000"/>
                </a:solidFill>
                <a:effectLst/>
                <a:latin typeface="Times New Roman" panose="02020603050405020304" pitchFamily="18" charset="0"/>
              </a:rPr>
              <a:t>n the Temple he found, </a:t>
            </a:r>
            <a:endParaRPr lang="en-GB" sz="2800" dirty="0"/>
          </a:p>
        </p:txBody>
      </p:sp>
      <p:pic>
        <p:nvPicPr>
          <p:cNvPr id="8" name="Picture 7">
            <a:extLst>
              <a:ext uri="{FF2B5EF4-FFF2-40B4-BE49-F238E27FC236}">
                <a16:creationId xmlns:a16="http://schemas.microsoft.com/office/drawing/2014/main" id="{D6AEB75C-6825-4103-849A-7B9E98E03E16}"/>
              </a:ext>
            </a:extLst>
          </p:cNvPr>
          <p:cNvPicPr>
            <a:picLocks noChangeAspect="1"/>
          </p:cNvPicPr>
          <p:nvPr/>
        </p:nvPicPr>
        <p:blipFill>
          <a:blip r:embed="rId3"/>
          <a:stretch>
            <a:fillRect/>
          </a:stretch>
        </p:blipFill>
        <p:spPr>
          <a:xfrm>
            <a:off x="1310495" y="1993667"/>
            <a:ext cx="3630293" cy="3127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6B6A9EC3-21FF-4F68-A5CA-0547C37C2CCB}"/>
              </a:ext>
            </a:extLst>
          </p:cNvPr>
          <p:cNvPicPr>
            <a:picLocks noChangeAspect="1"/>
          </p:cNvPicPr>
          <p:nvPr/>
        </p:nvPicPr>
        <p:blipFill>
          <a:blip r:embed="rId4"/>
          <a:stretch>
            <a:fillRect/>
          </a:stretch>
        </p:blipFill>
        <p:spPr>
          <a:xfrm>
            <a:off x="6828419" y="1993667"/>
            <a:ext cx="4053086" cy="2997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B7ECC4DA-9679-4E59-8E3A-6619E154F3D6}"/>
              </a:ext>
            </a:extLst>
          </p:cNvPr>
          <p:cNvSpPr txBox="1"/>
          <p:nvPr/>
        </p:nvSpPr>
        <p:spPr>
          <a:xfrm>
            <a:off x="91966" y="5229158"/>
            <a:ext cx="6174826" cy="830997"/>
          </a:xfrm>
          <a:prstGeom prst="rect">
            <a:avLst/>
          </a:prstGeom>
          <a:noFill/>
        </p:spPr>
        <p:txBody>
          <a:bodyPr wrap="square">
            <a:spAutoFit/>
          </a:bodyPr>
          <a:lstStyle/>
          <a:p>
            <a:pPr algn="ctr"/>
            <a:r>
              <a:rPr lang="en-US" sz="2400" b="1" i="0" dirty="0">
                <a:solidFill>
                  <a:srgbClr val="7030A0"/>
                </a:solidFill>
                <a:effectLst/>
                <a:latin typeface="Times New Roman" panose="02020603050405020304" pitchFamily="18" charset="0"/>
              </a:rPr>
              <a:t>people selling </a:t>
            </a:r>
          </a:p>
          <a:p>
            <a:pPr algn="ctr"/>
            <a:r>
              <a:rPr lang="en-US" sz="2400" b="1" i="0" dirty="0">
                <a:solidFill>
                  <a:srgbClr val="7030A0"/>
                </a:solidFill>
                <a:effectLst/>
                <a:latin typeface="Times New Roman" panose="02020603050405020304" pitchFamily="18" charset="0"/>
              </a:rPr>
              <a:t>cattle and sheep and pigeons</a:t>
            </a:r>
            <a:endParaRPr lang="en-GB" sz="2400" b="1" dirty="0">
              <a:solidFill>
                <a:srgbClr val="7030A0"/>
              </a:solidFill>
            </a:endParaRPr>
          </a:p>
        </p:txBody>
      </p:sp>
      <p:sp>
        <p:nvSpPr>
          <p:cNvPr id="11" name="TextBox 10">
            <a:extLst>
              <a:ext uri="{FF2B5EF4-FFF2-40B4-BE49-F238E27FC236}">
                <a16:creationId xmlns:a16="http://schemas.microsoft.com/office/drawing/2014/main" id="{67A20641-5831-46AE-9854-6646B90CCC17}"/>
              </a:ext>
            </a:extLst>
          </p:cNvPr>
          <p:cNvSpPr txBox="1"/>
          <p:nvPr/>
        </p:nvSpPr>
        <p:spPr>
          <a:xfrm>
            <a:off x="7091854" y="5121438"/>
            <a:ext cx="6174826" cy="830997"/>
          </a:xfrm>
          <a:prstGeom prst="rect">
            <a:avLst/>
          </a:prstGeom>
          <a:noFill/>
        </p:spPr>
        <p:txBody>
          <a:bodyPr wrap="square">
            <a:spAutoFit/>
          </a:bodyPr>
          <a:lstStyle/>
          <a:p>
            <a:r>
              <a:rPr lang="en-US" sz="2400" b="1" i="0" dirty="0">
                <a:solidFill>
                  <a:schemeClr val="accent2">
                    <a:lumMod val="75000"/>
                  </a:schemeClr>
                </a:solidFill>
                <a:effectLst/>
                <a:latin typeface="Times New Roman" panose="02020603050405020304" pitchFamily="18" charset="0"/>
              </a:rPr>
              <a:t>and the money-changers </a:t>
            </a:r>
          </a:p>
          <a:p>
            <a:r>
              <a:rPr lang="en-US" sz="2400" b="1" i="0" dirty="0">
                <a:solidFill>
                  <a:schemeClr val="accent2">
                    <a:lumMod val="75000"/>
                  </a:schemeClr>
                </a:solidFill>
                <a:effectLst/>
                <a:latin typeface="Times New Roman" panose="02020603050405020304" pitchFamily="18" charset="0"/>
              </a:rPr>
              <a:t>sitting at their counters there.</a:t>
            </a:r>
            <a:endParaRPr lang="en-GB" sz="2400"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3205756129"/>
      </p:ext>
    </p:extLst>
  </p:cSld>
  <p:clrMapOvr>
    <a:masterClrMapping/>
  </p:clrMapOvr>
  <mc:AlternateContent xmlns:mc="http://schemas.openxmlformats.org/markup-compatibility/2006" xmlns:p14="http://schemas.microsoft.com/office/powerpoint/2010/main">
    <mc:Choice Requires="p14">
      <p:transition spd="slow" p14:dur="2000" advTm="21310"/>
    </mc:Choice>
    <mc:Fallback xmlns="">
      <p:transition spd="slow" advTm="21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EDFFF1-E088-436B-BBFF-DCEA6F8046F1}"/>
              </a:ext>
            </a:extLst>
          </p:cNvPr>
          <p:cNvSpPr txBox="1"/>
          <p:nvPr/>
        </p:nvSpPr>
        <p:spPr>
          <a:xfrm>
            <a:off x="5277670" y="179594"/>
            <a:ext cx="6684416" cy="2246769"/>
          </a:xfrm>
          <a:prstGeom prst="rect">
            <a:avLst/>
          </a:prstGeom>
          <a:noFill/>
        </p:spPr>
        <p:txBody>
          <a:bodyPr wrap="square">
            <a:spAutoFit/>
          </a:bodyPr>
          <a:lstStyle/>
          <a:p>
            <a:pPr algn="ctr"/>
            <a:r>
              <a:rPr lang="en-US" sz="2800" b="0" i="0" dirty="0">
                <a:solidFill>
                  <a:srgbClr val="000000"/>
                </a:solidFill>
                <a:effectLst/>
                <a:latin typeface="Times New Roman" panose="02020603050405020304" pitchFamily="18" charset="0"/>
              </a:rPr>
              <a:t>Making a whip out of some cord, he drove them all out of the Temple, </a:t>
            </a:r>
          </a:p>
          <a:p>
            <a:pPr algn="ctr"/>
            <a:r>
              <a:rPr lang="en-US" sz="2800" b="0" i="0" dirty="0">
                <a:solidFill>
                  <a:srgbClr val="000000"/>
                </a:solidFill>
                <a:effectLst/>
                <a:latin typeface="Times New Roman" panose="02020603050405020304" pitchFamily="18" charset="0"/>
              </a:rPr>
              <a:t>cattle and sheep as well, </a:t>
            </a:r>
          </a:p>
          <a:p>
            <a:pPr algn="ctr"/>
            <a:r>
              <a:rPr lang="en-US" sz="2800" b="0" i="0" dirty="0">
                <a:solidFill>
                  <a:srgbClr val="000000"/>
                </a:solidFill>
                <a:effectLst/>
                <a:latin typeface="Times New Roman" panose="02020603050405020304" pitchFamily="18" charset="0"/>
              </a:rPr>
              <a:t>scattered the money-changers’ coins, </a:t>
            </a:r>
          </a:p>
          <a:p>
            <a:pPr algn="ctr"/>
            <a:r>
              <a:rPr lang="en-US" sz="2800" b="0" i="0" dirty="0">
                <a:solidFill>
                  <a:srgbClr val="000000"/>
                </a:solidFill>
                <a:effectLst/>
                <a:latin typeface="Times New Roman" panose="02020603050405020304" pitchFamily="18" charset="0"/>
              </a:rPr>
              <a:t>knocked their tables over .</a:t>
            </a:r>
            <a:endParaRPr lang="en-GB" sz="2800" dirty="0"/>
          </a:p>
        </p:txBody>
      </p:sp>
      <p:pic>
        <p:nvPicPr>
          <p:cNvPr id="6" name="Picture 5">
            <a:extLst>
              <a:ext uri="{FF2B5EF4-FFF2-40B4-BE49-F238E27FC236}">
                <a16:creationId xmlns:a16="http://schemas.microsoft.com/office/drawing/2014/main" id="{1231C7D1-EB00-4736-868E-734B9F621E07}"/>
              </a:ext>
            </a:extLst>
          </p:cNvPr>
          <p:cNvPicPr>
            <a:picLocks noChangeAspect="1"/>
          </p:cNvPicPr>
          <p:nvPr/>
        </p:nvPicPr>
        <p:blipFill>
          <a:blip r:embed="rId3"/>
          <a:stretch>
            <a:fillRect/>
          </a:stretch>
        </p:blipFill>
        <p:spPr>
          <a:xfrm>
            <a:off x="524123" y="59222"/>
            <a:ext cx="4351310" cy="3238396"/>
          </a:xfrm>
          <a:prstGeom prst="rect">
            <a:avLst/>
          </a:prstGeom>
        </p:spPr>
      </p:pic>
      <p:sp>
        <p:nvSpPr>
          <p:cNvPr id="8" name="TextBox 7">
            <a:extLst>
              <a:ext uri="{FF2B5EF4-FFF2-40B4-BE49-F238E27FC236}">
                <a16:creationId xmlns:a16="http://schemas.microsoft.com/office/drawing/2014/main" id="{A289F950-7DCB-42CD-A4CD-48A577EA4577}"/>
              </a:ext>
            </a:extLst>
          </p:cNvPr>
          <p:cNvSpPr txBox="1"/>
          <p:nvPr/>
        </p:nvSpPr>
        <p:spPr>
          <a:xfrm>
            <a:off x="160982" y="3549826"/>
            <a:ext cx="6096000" cy="461665"/>
          </a:xfrm>
          <a:prstGeom prst="rect">
            <a:avLst/>
          </a:prstGeom>
          <a:noFill/>
        </p:spPr>
        <p:txBody>
          <a:bodyPr wrap="square">
            <a:spAutoFit/>
          </a:bodyPr>
          <a:lstStyle/>
          <a:p>
            <a:r>
              <a:rPr lang="en-US" sz="2400" b="1" i="0" dirty="0">
                <a:solidFill>
                  <a:srgbClr val="C00000"/>
                </a:solidFill>
                <a:effectLst/>
                <a:latin typeface="Times New Roman" panose="02020603050405020304" pitchFamily="18" charset="0"/>
              </a:rPr>
              <a:t>He said to the pigeon-sellers, </a:t>
            </a:r>
            <a:endParaRPr lang="en-GB" sz="2400" b="1" dirty="0">
              <a:solidFill>
                <a:srgbClr val="C00000"/>
              </a:solidFill>
            </a:endParaRPr>
          </a:p>
        </p:txBody>
      </p:sp>
      <p:pic>
        <p:nvPicPr>
          <p:cNvPr id="10" name="Picture 9">
            <a:extLst>
              <a:ext uri="{FF2B5EF4-FFF2-40B4-BE49-F238E27FC236}">
                <a16:creationId xmlns:a16="http://schemas.microsoft.com/office/drawing/2014/main" id="{4F1B7698-DDD4-46B7-98CF-C7BC0D4D9CE5}"/>
              </a:ext>
            </a:extLst>
          </p:cNvPr>
          <p:cNvPicPr>
            <a:picLocks noChangeAspect="1"/>
          </p:cNvPicPr>
          <p:nvPr/>
        </p:nvPicPr>
        <p:blipFill>
          <a:blip r:embed="rId4"/>
          <a:stretch>
            <a:fillRect/>
          </a:stretch>
        </p:blipFill>
        <p:spPr>
          <a:xfrm>
            <a:off x="6256982" y="2799568"/>
            <a:ext cx="3971121" cy="2935176"/>
          </a:xfrm>
          <a:prstGeom prst="rect">
            <a:avLst/>
          </a:prstGeom>
        </p:spPr>
      </p:pic>
      <p:sp>
        <p:nvSpPr>
          <p:cNvPr id="11" name="Speech Bubble: Rectangle 10">
            <a:extLst>
              <a:ext uri="{FF2B5EF4-FFF2-40B4-BE49-F238E27FC236}">
                <a16:creationId xmlns:a16="http://schemas.microsoft.com/office/drawing/2014/main" id="{C043D716-FF9B-4BE5-84D6-F26A164CA221}"/>
              </a:ext>
            </a:extLst>
          </p:cNvPr>
          <p:cNvSpPr/>
          <p:nvPr/>
        </p:nvSpPr>
        <p:spPr>
          <a:xfrm>
            <a:off x="1780476" y="4100384"/>
            <a:ext cx="4154543" cy="1271796"/>
          </a:xfrm>
          <a:prstGeom prst="wedgeRectCallout">
            <a:avLst>
              <a:gd name="adj1" fmla="val 70402"/>
              <a:gd name="adj2" fmla="val -18088"/>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0" i="0" dirty="0">
                <a:solidFill>
                  <a:srgbClr val="000000"/>
                </a:solidFill>
                <a:effectLst/>
                <a:latin typeface="Times New Roman" panose="02020603050405020304" pitchFamily="18" charset="0"/>
              </a:rPr>
              <a:t>‘Take all this out of here and stop turning my Father’s house into a market.’</a:t>
            </a:r>
            <a:endParaRPr lang="en-GB" sz="2400" dirty="0"/>
          </a:p>
        </p:txBody>
      </p:sp>
      <p:sp>
        <p:nvSpPr>
          <p:cNvPr id="13" name="TextBox 12">
            <a:extLst>
              <a:ext uri="{FF2B5EF4-FFF2-40B4-BE49-F238E27FC236}">
                <a16:creationId xmlns:a16="http://schemas.microsoft.com/office/drawing/2014/main" id="{0203637A-CFBA-4D8B-8697-AE47C52478FD}"/>
              </a:ext>
            </a:extLst>
          </p:cNvPr>
          <p:cNvSpPr txBox="1"/>
          <p:nvPr/>
        </p:nvSpPr>
        <p:spPr>
          <a:xfrm>
            <a:off x="14781" y="5934400"/>
            <a:ext cx="11947305" cy="830997"/>
          </a:xfrm>
          <a:prstGeom prst="rect">
            <a:avLst/>
          </a:prstGeom>
          <a:noFill/>
        </p:spPr>
        <p:txBody>
          <a:bodyPr wrap="square">
            <a:spAutoFit/>
          </a:bodyPr>
          <a:lstStyle/>
          <a:p>
            <a:pPr algn="ctr"/>
            <a:r>
              <a:rPr lang="en-US" sz="2400" b="1" i="0" dirty="0">
                <a:solidFill>
                  <a:srgbClr val="000000"/>
                </a:solidFill>
                <a:effectLst/>
                <a:latin typeface="Times New Roman" panose="02020603050405020304" pitchFamily="18" charset="0"/>
              </a:rPr>
              <a:t>Then his disciples remembered the words of scripture:</a:t>
            </a:r>
          </a:p>
          <a:p>
            <a:pPr algn="ctr"/>
            <a:r>
              <a:rPr lang="en-US" sz="2400" b="1" i="0" dirty="0">
                <a:solidFill>
                  <a:srgbClr val="000000"/>
                </a:solidFill>
                <a:effectLst/>
                <a:latin typeface="Times New Roman" panose="02020603050405020304" pitchFamily="18" charset="0"/>
              </a:rPr>
              <a:t> ‘Zeal for your house will devour me’.</a:t>
            </a:r>
            <a:endParaRPr lang="en-GB" sz="2400" b="1" dirty="0"/>
          </a:p>
        </p:txBody>
      </p:sp>
    </p:spTree>
    <p:custDataLst>
      <p:tags r:id="rId1"/>
    </p:custDataLst>
    <p:extLst>
      <p:ext uri="{BB962C8B-B14F-4D97-AF65-F5344CB8AC3E}">
        <p14:creationId xmlns:p14="http://schemas.microsoft.com/office/powerpoint/2010/main" val="755256756"/>
      </p:ext>
    </p:extLst>
  </p:cSld>
  <p:clrMapOvr>
    <a:masterClrMapping/>
  </p:clrMapOvr>
  <mc:AlternateContent xmlns:mc="http://schemas.openxmlformats.org/markup-compatibility/2006" xmlns:p14="http://schemas.microsoft.com/office/powerpoint/2010/main">
    <mc:Choice Requires="p14">
      <p:transition spd="slow" p14:dur="2000" advTm="31503"/>
    </mc:Choice>
    <mc:Fallback xmlns="">
      <p:transition spd="slow" advTm="31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6FC48FD-A29B-45CF-B287-A060C6534AFD}"/>
              </a:ext>
            </a:extLst>
          </p:cNvPr>
          <p:cNvPicPr>
            <a:picLocks noChangeAspect="1"/>
          </p:cNvPicPr>
          <p:nvPr/>
        </p:nvPicPr>
        <p:blipFill rotWithShape="1">
          <a:blip r:embed="rId3"/>
          <a:srcRect l="10770" r="266" b="-2"/>
          <a:stretch/>
        </p:blipFill>
        <p:spPr>
          <a:xfrm flipH="1">
            <a:off x="20" y="431"/>
            <a:ext cx="8115280" cy="6408311"/>
          </a:xfrm>
          <a:prstGeom prst="rect">
            <a:avLst/>
          </a:prstGeom>
        </p:spPr>
      </p:pic>
      <p:sp>
        <p:nvSpPr>
          <p:cNvPr id="10" name="Speech Bubble: Rectangle 9">
            <a:extLst>
              <a:ext uri="{FF2B5EF4-FFF2-40B4-BE49-F238E27FC236}">
                <a16:creationId xmlns:a16="http://schemas.microsoft.com/office/drawing/2014/main" id="{6D0FC65C-BC26-4A7C-BE3A-FE8D3347AD93}"/>
              </a:ext>
            </a:extLst>
          </p:cNvPr>
          <p:cNvSpPr/>
          <p:nvPr/>
        </p:nvSpPr>
        <p:spPr>
          <a:xfrm>
            <a:off x="1695855" y="901637"/>
            <a:ext cx="2942813" cy="1202184"/>
          </a:xfrm>
          <a:prstGeom prst="wedgeRectCallout">
            <a:avLst>
              <a:gd name="adj1" fmla="val -51077"/>
              <a:gd name="adj2" fmla="val 84341"/>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algn="ctr">
              <a:lnSpc>
                <a:spcPct val="90000"/>
              </a:lnSpc>
              <a:spcAft>
                <a:spcPts val="600"/>
              </a:spcAft>
            </a:pPr>
            <a:r>
              <a:rPr lang="en-US" sz="2400" b="0" i="0" dirty="0">
                <a:solidFill>
                  <a:schemeClr val="tx1"/>
                </a:solidFill>
                <a:effectLst/>
              </a:rPr>
              <a:t>What sign can you show us to justify what you have done?’</a:t>
            </a:r>
            <a:endParaRPr lang="en-US" sz="2400" dirty="0">
              <a:solidFill>
                <a:schemeClr val="tx1"/>
              </a:solidFill>
            </a:endParaRPr>
          </a:p>
        </p:txBody>
      </p:sp>
      <p:sp>
        <p:nvSpPr>
          <p:cNvPr id="25" name="Rectangle 2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036703-5227-483D-81DE-B68FBCA5C819}"/>
              </a:ext>
            </a:extLst>
          </p:cNvPr>
          <p:cNvSpPr txBox="1"/>
          <p:nvPr/>
        </p:nvSpPr>
        <p:spPr>
          <a:xfrm>
            <a:off x="77587" y="180859"/>
            <a:ext cx="6775158" cy="558008"/>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3700" b="1" i="0" dirty="0">
                <a:solidFill>
                  <a:schemeClr val="bg1"/>
                </a:solidFill>
                <a:effectLst/>
                <a:highlight>
                  <a:srgbClr val="808080"/>
                </a:highlight>
                <a:latin typeface="+mj-lt"/>
                <a:ea typeface="+mj-ea"/>
                <a:cs typeface="+mj-cs"/>
              </a:rPr>
              <a:t>The Jews intervened and said,</a:t>
            </a:r>
            <a:endParaRPr lang="en-US" sz="3700" b="1" dirty="0">
              <a:solidFill>
                <a:schemeClr val="bg1"/>
              </a:solidFill>
              <a:highlight>
                <a:srgbClr val="808080"/>
              </a:highlight>
              <a:latin typeface="+mj-lt"/>
              <a:ea typeface="+mj-ea"/>
              <a:cs typeface="+mj-cs"/>
            </a:endParaRPr>
          </a:p>
        </p:txBody>
      </p:sp>
      <p:sp>
        <p:nvSpPr>
          <p:cNvPr id="13" name="Speech Bubble: Rectangle 12">
            <a:extLst>
              <a:ext uri="{FF2B5EF4-FFF2-40B4-BE49-F238E27FC236}">
                <a16:creationId xmlns:a16="http://schemas.microsoft.com/office/drawing/2014/main" id="{EAE45C46-20FA-44D1-8D76-8EFFAA6D27A1}"/>
              </a:ext>
            </a:extLst>
          </p:cNvPr>
          <p:cNvSpPr/>
          <p:nvPr/>
        </p:nvSpPr>
        <p:spPr>
          <a:xfrm>
            <a:off x="7915833" y="752152"/>
            <a:ext cx="3124363" cy="1250731"/>
          </a:xfrm>
          <a:prstGeom prst="wedgeRectCallout">
            <a:avLst>
              <a:gd name="adj1" fmla="val -69018"/>
              <a:gd name="adj2" fmla="val -17463"/>
            </a:avLst>
          </a:prstGeom>
          <a:ln w="28575"/>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n-US" sz="2400" b="0" i="0" dirty="0">
                <a:solidFill>
                  <a:srgbClr val="000000"/>
                </a:solidFill>
                <a:effectLst/>
                <a:latin typeface="Times New Roman" panose="02020603050405020304" pitchFamily="18" charset="0"/>
              </a:rPr>
              <a:t>‘Destroy this sanctuary, and in three days I will raise it up.’</a:t>
            </a:r>
            <a:endParaRPr lang="en-GB" sz="2400" dirty="0"/>
          </a:p>
        </p:txBody>
      </p:sp>
      <p:sp>
        <p:nvSpPr>
          <p:cNvPr id="15" name="TextBox 14">
            <a:extLst>
              <a:ext uri="{FF2B5EF4-FFF2-40B4-BE49-F238E27FC236}">
                <a16:creationId xmlns:a16="http://schemas.microsoft.com/office/drawing/2014/main" id="{B7846380-8627-4E4A-8E07-33EF17188A75}"/>
              </a:ext>
            </a:extLst>
          </p:cNvPr>
          <p:cNvSpPr txBox="1"/>
          <p:nvPr/>
        </p:nvSpPr>
        <p:spPr>
          <a:xfrm>
            <a:off x="8421083" y="181483"/>
            <a:ext cx="1618593" cy="461665"/>
          </a:xfrm>
          <a:prstGeom prst="rect">
            <a:avLst/>
          </a:prstGeom>
          <a:noFill/>
        </p:spPr>
        <p:txBody>
          <a:bodyPr wrap="square">
            <a:spAutoFit/>
          </a:bodyPr>
          <a:lstStyle/>
          <a:p>
            <a:pPr>
              <a:spcAft>
                <a:spcPts val="600"/>
              </a:spcAft>
            </a:pPr>
            <a:r>
              <a:rPr lang="en-US" sz="2400" b="1" i="0" dirty="0">
                <a:solidFill>
                  <a:srgbClr val="C00000"/>
                </a:solidFill>
                <a:effectLst/>
                <a:latin typeface="Times New Roman" panose="02020603050405020304" pitchFamily="18" charset="0"/>
              </a:rPr>
              <a:t>Jesus said,</a:t>
            </a:r>
            <a:endParaRPr lang="en-GB" sz="2400" b="1" dirty="0">
              <a:solidFill>
                <a:srgbClr val="C00000"/>
              </a:solidFill>
            </a:endParaRPr>
          </a:p>
        </p:txBody>
      </p:sp>
      <p:sp>
        <p:nvSpPr>
          <p:cNvPr id="17" name="TextBox 16">
            <a:extLst>
              <a:ext uri="{FF2B5EF4-FFF2-40B4-BE49-F238E27FC236}">
                <a16:creationId xmlns:a16="http://schemas.microsoft.com/office/drawing/2014/main" id="{4095C6C1-2A88-4C84-98C2-9C86D72CAE3B}"/>
              </a:ext>
            </a:extLst>
          </p:cNvPr>
          <p:cNvSpPr txBox="1"/>
          <p:nvPr/>
        </p:nvSpPr>
        <p:spPr>
          <a:xfrm>
            <a:off x="1695855" y="4754179"/>
            <a:ext cx="2564528" cy="400110"/>
          </a:xfrm>
          <a:prstGeom prst="rect">
            <a:avLst/>
          </a:prstGeom>
          <a:noFill/>
        </p:spPr>
        <p:txBody>
          <a:bodyPr wrap="square">
            <a:spAutoFit/>
          </a:bodyPr>
          <a:lstStyle/>
          <a:p>
            <a:pPr>
              <a:spcAft>
                <a:spcPts val="600"/>
              </a:spcAft>
            </a:pPr>
            <a:r>
              <a:rPr lang="en-GB" sz="2000" b="0" i="0" dirty="0">
                <a:effectLst/>
                <a:highlight>
                  <a:srgbClr val="FFFF00"/>
                </a:highlight>
                <a:latin typeface="Times New Roman" panose="02020603050405020304" pitchFamily="18" charset="0"/>
              </a:rPr>
              <a:t>The Jews replied,</a:t>
            </a:r>
            <a:endParaRPr lang="en-GB" sz="2000" dirty="0">
              <a:highlight>
                <a:srgbClr val="FFFF00"/>
              </a:highlight>
            </a:endParaRPr>
          </a:p>
        </p:txBody>
      </p:sp>
      <p:sp>
        <p:nvSpPr>
          <p:cNvPr id="18" name="Speech Bubble: Rectangle 17">
            <a:extLst>
              <a:ext uri="{FF2B5EF4-FFF2-40B4-BE49-F238E27FC236}">
                <a16:creationId xmlns:a16="http://schemas.microsoft.com/office/drawing/2014/main" id="{3921A86A-9C3C-44F3-BC7B-100621E0C8EB}"/>
              </a:ext>
            </a:extLst>
          </p:cNvPr>
          <p:cNvSpPr/>
          <p:nvPr/>
        </p:nvSpPr>
        <p:spPr>
          <a:xfrm>
            <a:off x="77587" y="5531385"/>
            <a:ext cx="3952538" cy="1250731"/>
          </a:xfrm>
          <a:prstGeom prst="wedgeRectCallout">
            <a:avLst>
              <a:gd name="adj1" fmla="val -15687"/>
              <a:gd name="adj2" fmla="val -225867"/>
            </a:avLst>
          </a:prstGeom>
          <a:ln w="28575"/>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n-US" sz="2000" b="0" i="0" dirty="0">
                <a:solidFill>
                  <a:srgbClr val="000000"/>
                </a:solidFill>
                <a:effectLst/>
                <a:latin typeface="Times New Roman" panose="02020603050405020304" pitchFamily="18" charset="0"/>
              </a:rPr>
              <a:t>‘It has taken forty-six years to build this sanctuary: are you going to raise it up in three days?’ </a:t>
            </a:r>
            <a:endParaRPr lang="en-GB" sz="2000" dirty="0"/>
          </a:p>
        </p:txBody>
      </p:sp>
      <p:sp>
        <p:nvSpPr>
          <p:cNvPr id="24" name="TextBox 23">
            <a:extLst>
              <a:ext uri="{FF2B5EF4-FFF2-40B4-BE49-F238E27FC236}">
                <a16:creationId xmlns:a16="http://schemas.microsoft.com/office/drawing/2014/main" id="{7BBDAE27-5FF3-47F0-9358-6E0C8F4ED35C}"/>
              </a:ext>
            </a:extLst>
          </p:cNvPr>
          <p:cNvSpPr txBox="1"/>
          <p:nvPr/>
        </p:nvSpPr>
        <p:spPr>
          <a:xfrm>
            <a:off x="8431100" y="2263473"/>
            <a:ext cx="3445096" cy="1384995"/>
          </a:xfrm>
          <a:prstGeom prst="rect">
            <a:avLst/>
          </a:prstGeom>
          <a:noFill/>
        </p:spPr>
        <p:txBody>
          <a:bodyPr wrap="square">
            <a:spAutoFit/>
          </a:bodyPr>
          <a:lstStyle/>
          <a:p>
            <a:pPr algn="ctr"/>
            <a:r>
              <a:rPr lang="en-US" sz="2800" b="1" i="0" dirty="0">
                <a:solidFill>
                  <a:schemeClr val="accent2">
                    <a:lumMod val="75000"/>
                  </a:schemeClr>
                </a:solidFill>
                <a:effectLst/>
                <a:latin typeface="Times New Roman" panose="02020603050405020304" pitchFamily="18" charset="0"/>
              </a:rPr>
              <a:t>But he was speaking of the sanctuary that was his body.</a:t>
            </a:r>
            <a:endParaRPr lang="en-GB" sz="2800" b="1" dirty="0">
              <a:solidFill>
                <a:schemeClr val="accent2">
                  <a:lumMod val="75000"/>
                </a:schemeClr>
              </a:solidFill>
            </a:endParaRPr>
          </a:p>
        </p:txBody>
      </p:sp>
      <p:sp>
        <p:nvSpPr>
          <p:cNvPr id="26" name="TextBox 25">
            <a:extLst>
              <a:ext uri="{FF2B5EF4-FFF2-40B4-BE49-F238E27FC236}">
                <a16:creationId xmlns:a16="http://schemas.microsoft.com/office/drawing/2014/main" id="{7413D618-5D7C-4944-8A04-B2A570DD3396}"/>
              </a:ext>
            </a:extLst>
          </p:cNvPr>
          <p:cNvSpPr txBox="1"/>
          <p:nvPr/>
        </p:nvSpPr>
        <p:spPr>
          <a:xfrm>
            <a:off x="8246737" y="3637014"/>
            <a:ext cx="3848485" cy="1569660"/>
          </a:xfrm>
          <a:prstGeom prst="rect">
            <a:avLst/>
          </a:prstGeom>
          <a:noFill/>
        </p:spPr>
        <p:txBody>
          <a:bodyPr wrap="square">
            <a:spAutoFit/>
          </a:bodyPr>
          <a:lstStyle/>
          <a:p>
            <a:r>
              <a:rPr lang="en-US" sz="2400" b="1" dirty="0">
                <a:solidFill>
                  <a:schemeClr val="accent1">
                    <a:lumMod val="75000"/>
                  </a:schemeClr>
                </a:solidFill>
                <a:latin typeface="Times New Roman" panose="02020603050405020304" pitchFamily="18" charset="0"/>
              </a:rPr>
              <a:t>W</a:t>
            </a:r>
            <a:r>
              <a:rPr lang="en-US" sz="2400" b="1" i="0" dirty="0">
                <a:solidFill>
                  <a:schemeClr val="accent1">
                    <a:lumMod val="75000"/>
                  </a:schemeClr>
                </a:solidFill>
                <a:effectLst/>
                <a:latin typeface="Times New Roman" panose="02020603050405020304" pitchFamily="18" charset="0"/>
              </a:rPr>
              <a:t>hen Jesus rose from the dead, his disciples remembered that he had said this, </a:t>
            </a:r>
            <a:endParaRPr lang="en-GB" sz="2400" b="1" dirty="0">
              <a:solidFill>
                <a:schemeClr val="accent1">
                  <a:lumMod val="75000"/>
                </a:schemeClr>
              </a:solidFill>
            </a:endParaRPr>
          </a:p>
        </p:txBody>
      </p:sp>
      <p:sp>
        <p:nvSpPr>
          <p:cNvPr id="28" name="TextBox 27">
            <a:extLst>
              <a:ext uri="{FF2B5EF4-FFF2-40B4-BE49-F238E27FC236}">
                <a16:creationId xmlns:a16="http://schemas.microsoft.com/office/drawing/2014/main" id="{49B422DA-B50A-4222-A3E2-B90CED835B15}"/>
              </a:ext>
            </a:extLst>
          </p:cNvPr>
          <p:cNvSpPr txBox="1"/>
          <p:nvPr/>
        </p:nvSpPr>
        <p:spPr>
          <a:xfrm>
            <a:off x="8855233" y="5154289"/>
            <a:ext cx="3385156" cy="1200329"/>
          </a:xfrm>
          <a:prstGeom prst="rect">
            <a:avLst/>
          </a:prstGeom>
          <a:noFill/>
        </p:spPr>
        <p:txBody>
          <a:bodyPr wrap="square">
            <a:spAutoFit/>
          </a:bodyPr>
          <a:lstStyle/>
          <a:p>
            <a:r>
              <a:rPr lang="en-US" sz="2400" b="1" i="0" dirty="0">
                <a:solidFill>
                  <a:schemeClr val="accent6">
                    <a:lumMod val="75000"/>
                  </a:schemeClr>
                </a:solidFill>
                <a:effectLst/>
                <a:latin typeface="Times New Roman" panose="02020603050405020304" pitchFamily="18" charset="0"/>
              </a:rPr>
              <a:t>and they believed the scripture and the words he had said.</a:t>
            </a:r>
            <a:endParaRPr lang="en-GB" sz="2400" b="1" dirty="0">
              <a:solidFill>
                <a:schemeClr val="accent6">
                  <a:lumMod val="75000"/>
                </a:schemeClr>
              </a:solidFill>
            </a:endParaRPr>
          </a:p>
        </p:txBody>
      </p:sp>
    </p:spTree>
    <p:custDataLst>
      <p:tags r:id="rId1"/>
    </p:custDataLst>
    <p:extLst>
      <p:ext uri="{BB962C8B-B14F-4D97-AF65-F5344CB8AC3E}">
        <p14:creationId xmlns:p14="http://schemas.microsoft.com/office/powerpoint/2010/main" val="704391124"/>
      </p:ext>
    </p:extLst>
  </p:cSld>
  <p:clrMapOvr>
    <a:masterClrMapping/>
  </p:clrMapOvr>
  <mc:AlternateContent xmlns:mc="http://schemas.openxmlformats.org/markup-compatibility/2006" xmlns:p14="http://schemas.microsoft.com/office/powerpoint/2010/main">
    <mc:Choice Requires="p14">
      <p:transition spd="slow" p14:dur="2000" advTm="56303"/>
    </mc:Choice>
    <mc:Fallback xmlns="">
      <p:transition spd="slow" advTm="563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13" grpId="0" animBg="1"/>
      <p:bldP spid="15" grpId="0"/>
      <p:bldP spid="17" grpId="0"/>
      <p:bldP spid="18" grpId="0" animBg="1"/>
      <p:bldP spid="24" grpId="0"/>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7B1798-646A-4B32-B8F0-75B56618BD67}"/>
              </a:ext>
            </a:extLst>
          </p:cNvPr>
          <p:cNvSpPr txBox="1"/>
          <p:nvPr/>
        </p:nvSpPr>
        <p:spPr>
          <a:xfrm>
            <a:off x="409904" y="134034"/>
            <a:ext cx="11246068" cy="1141146"/>
          </a:xfrm>
          <a:prstGeom prst="rect">
            <a:avLst/>
          </a:prstGeom>
          <a:noFill/>
        </p:spPr>
        <p:txBody>
          <a:bodyPr wrap="square">
            <a:spAutoFit/>
          </a:bodyPr>
          <a:lstStyle/>
          <a:p>
            <a:pPr>
              <a:lnSpc>
                <a:spcPct val="150000"/>
              </a:lnSpc>
            </a:pPr>
            <a:r>
              <a:rPr lang="en-US" sz="2400" b="1" i="0" dirty="0">
                <a:solidFill>
                  <a:srgbClr val="000000"/>
                </a:solidFill>
                <a:effectLst/>
                <a:latin typeface="Times New Roman" panose="02020603050405020304" pitchFamily="18" charset="0"/>
              </a:rPr>
              <a:t> </a:t>
            </a:r>
            <a:r>
              <a:rPr lang="en-US" sz="2400" b="1" i="0" dirty="0">
                <a:solidFill>
                  <a:schemeClr val="accent6">
                    <a:lumMod val="75000"/>
                  </a:schemeClr>
                </a:solidFill>
                <a:effectLst/>
                <a:latin typeface="Times New Roman" panose="02020603050405020304" pitchFamily="18" charset="0"/>
              </a:rPr>
              <a:t>During his stay in Jerusalem for the Passover,</a:t>
            </a:r>
          </a:p>
          <a:p>
            <a:pPr algn="ctr">
              <a:lnSpc>
                <a:spcPct val="150000"/>
              </a:lnSpc>
            </a:pPr>
            <a:r>
              <a:rPr lang="en-US" sz="2400" b="1" i="0" dirty="0">
                <a:solidFill>
                  <a:srgbClr val="000000"/>
                </a:solidFill>
                <a:effectLst/>
                <a:latin typeface="Times New Roman" panose="02020603050405020304" pitchFamily="18" charset="0"/>
              </a:rPr>
              <a:t>         many believed in his name when they saw the signs that he gave.</a:t>
            </a:r>
            <a:endParaRPr lang="en-GB" sz="2400" b="1" dirty="0"/>
          </a:p>
        </p:txBody>
      </p:sp>
      <p:sp>
        <p:nvSpPr>
          <p:cNvPr id="7" name="TextBox 6">
            <a:extLst>
              <a:ext uri="{FF2B5EF4-FFF2-40B4-BE49-F238E27FC236}">
                <a16:creationId xmlns:a16="http://schemas.microsoft.com/office/drawing/2014/main" id="{432B031A-E282-45C0-A94E-82B4666515DD}"/>
              </a:ext>
            </a:extLst>
          </p:cNvPr>
          <p:cNvSpPr txBox="1"/>
          <p:nvPr/>
        </p:nvSpPr>
        <p:spPr>
          <a:xfrm>
            <a:off x="2217683" y="5384192"/>
            <a:ext cx="6926314" cy="400110"/>
          </a:xfrm>
          <a:prstGeom prst="rect">
            <a:avLst/>
          </a:prstGeom>
          <a:noFill/>
        </p:spPr>
        <p:txBody>
          <a:bodyPr wrap="square">
            <a:spAutoFit/>
          </a:bodyPr>
          <a:lstStyle/>
          <a:p>
            <a:pPr algn="ctr"/>
            <a:r>
              <a:rPr lang="en-US" sz="2000" b="1" dirty="0">
                <a:solidFill>
                  <a:srgbClr val="000000"/>
                </a:solidFill>
                <a:latin typeface="Times New Roman" panose="02020603050405020304" pitchFamily="18" charset="0"/>
              </a:rPr>
              <a:t>B</a:t>
            </a:r>
            <a:r>
              <a:rPr lang="en-US" sz="2000" b="1" i="0" dirty="0">
                <a:solidFill>
                  <a:srgbClr val="000000"/>
                </a:solidFill>
                <a:effectLst/>
                <a:latin typeface="Times New Roman" panose="02020603050405020304" pitchFamily="18" charset="0"/>
              </a:rPr>
              <a:t>ut Jesus knew them all and did not trust himself to them;</a:t>
            </a:r>
            <a:endParaRPr lang="en-GB" sz="2000" b="1" dirty="0"/>
          </a:p>
        </p:txBody>
      </p:sp>
      <p:sp>
        <p:nvSpPr>
          <p:cNvPr id="9" name="TextBox 8">
            <a:extLst>
              <a:ext uri="{FF2B5EF4-FFF2-40B4-BE49-F238E27FC236}">
                <a16:creationId xmlns:a16="http://schemas.microsoft.com/office/drawing/2014/main" id="{E3F51E9A-8466-444B-945B-672CEA11B439}"/>
              </a:ext>
            </a:extLst>
          </p:cNvPr>
          <p:cNvSpPr txBox="1"/>
          <p:nvPr/>
        </p:nvSpPr>
        <p:spPr>
          <a:xfrm>
            <a:off x="1355832" y="5808886"/>
            <a:ext cx="9480331" cy="400110"/>
          </a:xfrm>
          <a:prstGeom prst="rect">
            <a:avLst/>
          </a:prstGeom>
          <a:noFill/>
        </p:spPr>
        <p:txBody>
          <a:bodyPr wrap="square">
            <a:spAutoFit/>
          </a:bodyPr>
          <a:lstStyle/>
          <a:p>
            <a:pPr algn="ctr"/>
            <a:r>
              <a:rPr lang="en-US" sz="2000" b="1" dirty="0">
                <a:solidFill>
                  <a:srgbClr val="000000"/>
                </a:solidFill>
                <a:latin typeface="Times New Roman" panose="02020603050405020304" pitchFamily="18" charset="0"/>
              </a:rPr>
              <a:t>H</a:t>
            </a:r>
            <a:r>
              <a:rPr lang="en-US" sz="2000" b="1" i="0" dirty="0">
                <a:solidFill>
                  <a:srgbClr val="000000"/>
                </a:solidFill>
                <a:effectLst/>
                <a:latin typeface="Times New Roman" panose="02020603050405020304" pitchFamily="18" charset="0"/>
              </a:rPr>
              <a:t>e never needed evidence about any man; he could tell what a man had in him.</a:t>
            </a:r>
            <a:endParaRPr lang="en-GB" sz="2000" b="1" dirty="0"/>
          </a:p>
        </p:txBody>
      </p:sp>
      <p:pic>
        <p:nvPicPr>
          <p:cNvPr id="11" name="Picture 10">
            <a:extLst>
              <a:ext uri="{FF2B5EF4-FFF2-40B4-BE49-F238E27FC236}">
                <a16:creationId xmlns:a16="http://schemas.microsoft.com/office/drawing/2014/main" id="{05375B8D-048D-4108-9D3F-28291D5854BB}"/>
              </a:ext>
            </a:extLst>
          </p:cNvPr>
          <p:cNvPicPr>
            <a:picLocks noChangeAspect="1"/>
          </p:cNvPicPr>
          <p:nvPr/>
        </p:nvPicPr>
        <p:blipFill>
          <a:blip r:embed="rId3"/>
          <a:stretch>
            <a:fillRect/>
          </a:stretch>
        </p:blipFill>
        <p:spPr>
          <a:xfrm>
            <a:off x="3499944" y="1275180"/>
            <a:ext cx="5380557" cy="3976934"/>
          </a:xfrm>
          <a:prstGeom prst="rect">
            <a:avLst/>
          </a:prstGeom>
          <a:ln>
            <a:noFill/>
          </a:ln>
          <a:effectLst>
            <a:softEdge rad="112500"/>
          </a:effectLst>
        </p:spPr>
      </p:pic>
      <p:sp>
        <p:nvSpPr>
          <p:cNvPr id="12" name="TextBox 11">
            <a:extLst>
              <a:ext uri="{FF2B5EF4-FFF2-40B4-BE49-F238E27FC236}">
                <a16:creationId xmlns:a16="http://schemas.microsoft.com/office/drawing/2014/main" id="{8041CC5C-F8EB-4030-9036-3B8DAAFEF609}"/>
              </a:ext>
            </a:extLst>
          </p:cNvPr>
          <p:cNvSpPr txBox="1"/>
          <p:nvPr/>
        </p:nvSpPr>
        <p:spPr>
          <a:xfrm>
            <a:off x="378372" y="6413175"/>
            <a:ext cx="3638259" cy="369332"/>
          </a:xfrm>
          <a:prstGeom prst="rect">
            <a:avLst/>
          </a:prstGeom>
          <a:solidFill>
            <a:schemeClr val="bg2"/>
          </a:solidFill>
        </p:spPr>
        <p:txBody>
          <a:bodyPr wrap="square">
            <a:spAutoFit/>
          </a:bodyPr>
          <a:lstStyle/>
          <a:p>
            <a:r>
              <a:rPr lang="en-US" sz="1800" b="1" i="0" dirty="0">
                <a:solidFill>
                  <a:srgbClr val="000000"/>
                </a:solidFill>
                <a:effectLst/>
                <a:latin typeface="Abadi" panose="020B0604020104020204" pitchFamily="34" charset="0"/>
              </a:rPr>
              <a:t>THIS IS THE GOSPEL OF THE LORD.</a:t>
            </a:r>
            <a:endParaRPr lang="en-GB" dirty="0"/>
          </a:p>
        </p:txBody>
      </p:sp>
      <p:sp>
        <p:nvSpPr>
          <p:cNvPr id="14" name="TextBox 13">
            <a:extLst>
              <a:ext uri="{FF2B5EF4-FFF2-40B4-BE49-F238E27FC236}">
                <a16:creationId xmlns:a16="http://schemas.microsoft.com/office/drawing/2014/main" id="{7CB97D95-B086-4609-A8E5-DB418DB0F659}"/>
              </a:ext>
            </a:extLst>
          </p:cNvPr>
          <p:cNvSpPr txBox="1"/>
          <p:nvPr/>
        </p:nvSpPr>
        <p:spPr>
          <a:xfrm>
            <a:off x="6408016" y="6358758"/>
            <a:ext cx="5113645" cy="369332"/>
          </a:xfrm>
          <a:prstGeom prst="rect">
            <a:avLst/>
          </a:prstGeom>
          <a:solidFill>
            <a:schemeClr val="bg2"/>
          </a:solidFill>
        </p:spPr>
        <p:txBody>
          <a:bodyPr wrap="square">
            <a:spAutoFit/>
          </a:bodyPr>
          <a:lstStyle/>
          <a:p>
            <a:r>
              <a:rPr lang="en-US" sz="1800" b="1" i="0" dirty="0">
                <a:solidFill>
                  <a:srgbClr val="FF0000"/>
                </a:solidFill>
                <a:effectLst/>
                <a:latin typeface="Abadi" panose="020B0604020104020204" pitchFamily="34" charset="0"/>
              </a:rPr>
              <a:t>RESPONSE: </a:t>
            </a:r>
            <a:r>
              <a:rPr lang="en-US" sz="1800" b="1" i="0" dirty="0">
                <a:solidFill>
                  <a:srgbClr val="000000"/>
                </a:solidFill>
                <a:effectLst/>
                <a:latin typeface="Abadi" panose="020B0604020104020204" pitchFamily="34" charset="0"/>
              </a:rPr>
              <a:t>PRAISE TO YOU LORD JESUS CHRIST</a:t>
            </a:r>
            <a:endParaRPr lang="en-GB" dirty="0"/>
          </a:p>
        </p:txBody>
      </p:sp>
    </p:spTree>
    <p:custDataLst>
      <p:tags r:id="rId1"/>
    </p:custDataLst>
    <p:extLst>
      <p:ext uri="{BB962C8B-B14F-4D97-AF65-F5344CB8AC3E}">
        <p14:creationId xmlns:p14="http://schemas.microsoft.com/office/powerpoint/2010/main" val="2159938131"/>
      </p:ext>
    </p:extLst>
  </p:cSld>
  <p:clrMapOvr>
    <a:masterClrMapping/>
  </p:clrMapOvr>
  <mc:AlternateContent xmlns:mc="http://schemas.openxmlformats.org/markup-compatibility/2006" xmlns:p14="http://schemas.microsoft.com/office/powerpoint/2010/main">
    <mc:Choice Requires="p14">
      <p:transition spd="slow" p14:dur="2000" advTm="31727"/>
    </mc:Choice>
    <mc:Fallback xmlns="">
      <p:transition spd="slow" advTm="317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B32B5E2D-9338-4BC2-8A04-49128CDE1334}"/>
              </a:ext>
            </a:extLst>
          </p:cNvPr>
          <p:cNvPicPr>
            <a:picLocks noChangeAspect="1"/>
          </p:cNvPicPr>
          <p:nvPr/>
        </p:nvPicPr>
        <p:blipFill>
          <a:blip r:embed="rId3"/>
          <a:stretch>
            <a:fillRect/>
          </a:stretch>
        </p:blipFill>
        <p:spPr>
          <a:xfrm>
            <a:off x="8833294" y="3324647"/>
            <a:ext cx="3205327" cy="2328964"/>
          </a:xfrm>
          <a:prstGeom prst="rect">
            <a:avLst/>
          </a:prstGeom>
        </p:spPr>
      </p:pic>
      <p:sp>
        <p:nvSpPr>
          <p:cNvPr id="4" name="Title 1">
            <a:extLst>
              <a:ext uri="{FF2B5EF4-FFF2-40B4-BE49-F238E27FC236}">
                <a16:creationId xmlns:a16="http://schemas.microsoft.com/office/drawing/2014/main" id="{5A947390-C73C-409C-9642-6CE4AE8CD858}"/>
              </a:ext>
            </a:extLst>
          </p:cNvPr>
          <p:cNvSpPr>
            <a:spLocks noGrp="1"/>
          </p:cNvSpPr>
          <p:nvPr>
            <p:ph type="title"/>
          </p:nvPr>
        </p:nvSpPr>
        <p:spPr>
          <a:xfrm>
            <a:off x="91966" y="92458"/>
            <a:ext cx="2554014" cy="1009651"/>
          </a:xfrm>
        </p:spPr>
        <p:txBody>
          <a:bodyPr>
            <a:normAutofit/>
          </a:bodyPr>
          <a:lstStyle/>
          <a:p>
            <a:r>
              <a:rPr lang="en-US" dirty="0">
                <a:highlight>
                  <a:srgbClr val="C0C0C0"/>
                </a:highlight>
              </a:rPr>
              <a:t>Reflection</a:t>
            </a:r>
            <a:endParaRPr lang="en-GB" dirty="0">
              <a:highlight>
                <a:srgbClr val="C0C0C0"/>
              </a:highlight>
            </a:endParaRPr>
          </a:p>
        </p:txBody>
      </p:sp>
      <p:sp>
        <p:nvSpPr>
          <p:cNvPr id="5" name="TextBox 4">
            <a:extLst>
              <a:ext uri="{FF2B5EF4-FFF2-40B4-BE49-F238E27FC236}">
                <a16:creationId xmlns:a16="http://schemas.microsoft.com/office/drawing/2014/main" id="{0C9DAF2C-B042-4232-876E-5C9BFFE9DA5A}"/>
              </a:ext>
            </a:extLst>
          </p:cNvPr>
          <p:cNvSpPr txBox="1"/>
          <p:nvPr/>
        </p:nvSpPr>
        <p:spPr>
          <a:xfrm>
            <a:off x="2645980" y="412617"/>
            <a:ext cx="8936420" cy="461665"/>
          </a:xfrm>
          <a:prstGeom prst="rect">
            <a:avLst/>
          </a:prstGeom>
          <a:noFill/>
        </p:spPr>
        <p:txBody>
          <a:bodyPr wrap="square">
            <a:spAutoFit/>
          </a:bodyPr>
          <a:lstStyle/>
          <a:p>
            <a:r>
              <a:rPr lang="en-US" sz="2400" b="1" dirty="0">
                <a:solidFill>
                  <a:srgbClr val="000000"/>
                </a:solidFill>
                <a:latin typeface="Times New Roman" panose="02020603050405020304" pitchFamily="18" charset="0"/>
              </a:rPr>
              <a:t>I</a:t>
            </a:r>
            <a:r>
              <a:rPr lang="en-US" sz="2400" b="1" i="0" dirty="0">
                <a:solidFill>
                  <a:srgbClr val="000000"/>
                </a:solidFill>
                <a:effectLst/>
                <a:latin typeface="Times New Roman" panose="02020603050405020304" pitchFamily="18" charset="0"/>
              </a:rPr>
              <a:t>n the Temple, Jesus found people selling</a:t>
            </a:r>
            <a:endParaRPr lang="en-GB" sz="2400" b="1" dirty="0"/>
          </a:p>
        </p:txBody>
      </p:sp>
      <p:sp>
        <p:nvSpPr>
          <p:cNvPr id="8" name="TextBox 7">
            <a:extLst>
              <a:ext uri="{FF2B5EF4-FFF2-40B4-BE49-F238E27FC236}">
                <a16:creationId xmlns:a16="http://schemas.microsoft.com/office/drawing/2014/main" id="{79403652-2B6D-4D3F-9598-FE50C6669DDE}"/>
              </a:ext>
            </a:extLst>
          </p:cNvPr>
          <p:cNvSpPr txBox="1"/>
          <p:nvPr/>
        </p:nvSpPr>
        <p:spPr>
          <a:xfrm>
            <a:off x="4082100" y="2353612"/>
            <a:ext cx="6607063" cy="523220"/>
          </a:xfrm>
          <a:prstGeom prst="rect">
            <a:avLst/>
          </a:prstGeom>
          <a:noFill/>
        </p:spPr>
        <p:txBody>
          <a:bodyPr wrap="square">
            <a:spAutoFit/>
          </a:bodyPr>
          <a:lstStyle/>
          <a:p>
            <a:pPr algn="ctr"/>
            <a:r>
              <a:rPr lang="en-GB" sz="2800" b="1" dirty="0">
                <a:solidFill>
                  <a:srgbClr val="C00000"/>
                </a:solidFill>
              </a:rPr>
              <a:t>Why do you think Jesus reacted like this?</a:t>
            </a:r>
          </a:p>
        </p:txBody>
      </p:sp>
      <p:sp>
        <p:nvSpPr>
          <p:cNvPr id="12" name="TextBox 11">
            <a:extLst>
              <a:ext uri="{FF2B5EF4-FFF2-40B4-BE49-F238E27FC236}">
                <a16:creationId xmlns:a16="http://schemas.microsoft.com/office/drawing/2014/main" id="{256ABF3F-F437-4B9F-B462-556739D126C9}"/>
              </a:ext>
            </a:extLst>
          </p:cNvPr>
          <p:cNvSpPr txBox="1"/>
          <p:nvPr/>
        </p:nvSpPr>
        <p:spPr>
          <a:xfrm>
            <a:off x="2924504" y="6153197"/>
            <a:ext cx="7252137" cy="523220"/>
          </a:xfrm>
          <a:prstGeom prst="rect">
            <a:avLst/>
          </a:prstGeom>
          <a:noFill/>
        </p:spPr>
        <p:txBody>
          <a:bodyPr wrap="square">
            <a:spAutoFit/>
          </a:bodyPr>
          <a:lstStyle/>
          <a:p>
            <a:pPr algn="ctr"/>
            <a:r>
              <a:rPr lang="en-GB" sz="2800" dirty="0"/>
              <a:t>surprise     , anger ,     pain ,   indifference???</a:t>
            </a:r>
          </a:p>
        </p:txBody>
      </p:sp>
      <p:sp>
        <p:nvSpPr>
          <p:cNvPr id="14" name="TextBox 13">
            <a:extLst>
              <a:ext uri="{FF2B5EF4-FFF2-40B4-BE49-F238E27FC236}">
                <a16:creationId xmlns:a16="http://schemas.microsoft.com/office/drawing/2014/main" id="{C8E8D64F-A185-405B-88FB-BD25FD3A83D5}"/>
              </a:ext>
            </a:extLst>
          </p:cNvPr>
          <p:cNvSpPr txBox="1"/>
          <p:nvPr/>
        </p:nvSpPr>
        <p:spPr>
          <a:xfrm>
            <a:off x="3888829" y="3749607"/>
            <a:ext cx="4740307" cy="1384995"/>
          </a:xfrm>
          <a:prstGeom prst="rect">
            <a:avLst/>
          </a:prstGeom>
          <a:noFill/>
        </p:spPr>
        <p:txBody>
          <a:bodyPr wrap="square">
            <a:spAutoFit/>
          </a:bodyPr>
          <a:lstStyle/>
          <a:p>
            <a:pPr algn="ctr"/>
            <a:r>
              <a:rPr lang="en-GB" sz="2800" b="1" dirty="0">
                <a:solidFill>
                  <a:schemeClr val="accent1"/>
                </a:solidFill>
              </a:rPr>
              <a:t>It is the passion and love to His father that came out as a Zeal to cleanse the temple.</a:t>
            </a:r>
          </a:p>
        </p:txBody>
      </p:sp>
      <p:sp>
        <p:nvSpPr>
          <p:cNvPr id="18" name="TextBox 17">
            <a:extLst>
              <a:ext uri="{FF2B5EF4-FFF2-40B4-BE49-F238E27FC236}">
                <a16:creationId xmlns:a16="http://schemas.microsoft.com/office/drawing/2014/main" id="{DB35F19A-1777-4C7D-A072-F602E450F9BD}"/>
              </a:ext>
            </a:extLst>
          </p:cNvPr>
          <p:cNvSpPr txBox="1"/>
          <p:nvPr/>
        </p:nvSpPr>
        <p:spPr>
          <a:xfrm>
            <a:off x="218337" y="1237010"/>
            <a:ext cx="1591659" cy="461665"/>
          </a:xfrm>
          <a:prstGeom prst="rect">
            <a:avLst/>
          </a:prstGeom>
          <a:noFill/>
        </p:spPr>
        <p:txBody>
          <a:bodyPr wrap="square">
            <a:spAutoFit/>
          </a:bodyPr>
          <a:lstStyle/>
          <a:p>
            <a:r>
              <a:rPr lang="en-US" sz="2400" b="1" i="0" dirty="0">
                <a:solidFill>
                  <a:schemeClr val="accent1">
                    <a:lumMod val="75000"/>
                  </a:schemeClr>
                </a:solidFill>
                <a:effectLst/>
                <a:latin typeface="Times New Roman" panose="02020603050405020304" pitchFamily="18" charset="0"/>
              </a:rPr>
              <a:t> He said, </a:t>
            </a:r>
            <a:endParaRPr lang="en-GB" sz="2400" b="1" dirty="0">
              <a:solidFill>
                <a:schemeClr val="accent1">
                  <a:lumMod val="75000"/>
                </a:schemeClr>
              </a:solidFill>
            </a:endParaRPr>
          </a:p>
        </p:txBody>
      </p:sp>
      <p:pic>
        <p:nvPicPr>
          <p:cNvPr id="20" name="Picture 19">
            <a:extLst>
              <a:ext uri="{FF2B5EF4-FFF2-40B4-BE49-F238E27FC236}">
                <a16:creationId xmlns:a16="http://schemas.microsoft.com/office/drawing/2014/main" id="{33AFC191-56AC-4978-99BA-436F5622C07E}"/>
              </a:ext>
            </a:extLst>
          </p:cNvPr>
          <p:cNvPicPr>
            <a:picLocks noChangeAspect="1"/>
          </p:cNvPicPr>
          <p:nvPr/>
        </p:nvPicPr>
        <p:blipFill>
          <a:blip r:embed="rId4"/>
          <a:stretch>
            <a:fillRect/>
          </a:stretch>
        </p:blipFill>
        <p:spPr>
          <a:xfrm>
            <a:off x="3647091" y="1054374"/>
            <a:ext cx="1682147" cy="1254284"/>
          </a:xfrm>
          <a:prstGeom prst="rect">
            <a:avLst/>
          </a:prstGeom>
        </p:spPr>
      </p:pic>
      <p:sp>
        <p:nvSpPr>
          <p:cNvPr id="22" name="TextBox 21">
            <a:extLst>
              <a:ext uri="{FF2B5EF4-FFF2-40B4-BE49-F238E27FC236}">
                <a16:creationId xmlns:a16="http://schemas.microsoft.com/office/drawing/2014/main" id="{B5CE5A60-EC83-4C28-BC08-729ADCAE8F36}"/>
              </a:ext>
            </a:extLst>
          </p:cNvPr>
          <p:cNvSpPr txBox="1"/>
          <p:nvPr/>
        </p:nvSpPr>
        <p:spPr>
          <a:xfrm>
            <a:off x="5143497" y="1516942"/>
            <a:ext cx="3359372" cy="461665"/>
          </a:xfrm>
          <a:prstGeom prst="rect">
            <a:avLst/>
          </a:prstGeom>
          <a:noFill/>
        </p:spPr>
        <p:txBody>
          <a:bodyPr wrap="square">
            <a:spAutoFit/>
          </a:bodyPr>
          <a:lstStyle/>
          <a:p>
            <a:pPr algn="ctr"/>
            <a:r>
              <a:rPr lang="en-US" sz="2400" b="1" i="0" dirty="0">
                <a:solidFill>
                  <a:srgbClr val="000000"/>
                </a:solidFill>
                <a:effectLst/>
                <a:latin typeface="Times New Roman" panose="02020603050405020304" pitchFamily="18" charset="0"/>
              </a:rPr>
              <a:t>And money changers. </a:t>
            </a:r>
            <a:endParaRPr lang="en-GB" sz="2400" b="1" dirty="0"/>
          </a:p>
        </p:txBody>
      </p:sp>
      <p:pic>
        <p:nvPicPr>
          <p:cNvPr id="24" name="Picture 23">
            <a:extLst>
              <a:ext uri="{FF2B5EF4-FFF2-40B4-BE49-F238E27FC236}">
                <a16:creationId xmlns:a16="http://schemas.microsoft.com/office/drawing/2014/main" id="{84B041BD-B24D-49D0-8F70-6408AF7F2AE3}"/>
              </a:ext>
            </a:extLst>
          </p:cNvPr>
          <p:cNvPicPr>
            <a:picLocks noChangeAspect="1"/>
          </p:cNvPicPr>
          <p:nvPr/>
        </p:nvPicPr>
        <p:blipFill>
          <a:blip r:embed="rId5"/>
          <a:stretch>
            <a:fillRect/>
          </a:stretch>
        </p:blipFill>
        <p:spPr>
          <a:xfrm>
            <a:off x="8191006" y="116739"/>
            <a:ext cx="683538" cy="777173"/>
          </a:xfrm>
          <a:prstGeom prst="rect">
            <a:avLst/>
          </a:prstGeom>
        </p:spPr>
      </p:pic>
      <p:pic>
        <p:nvPicPr>
          <p:cNvPr id="26" name="Picture 25">
            <a:extLst>
              <a:ext uri="{FF2B5EF4-FFF2-40B4-BE49-F238E27FC236}">
                <a16:creationId xmlns:a16="http://schemas.microsoft.com/office/drawing/2014/main" id="{53FB1D9E-29E8-4464-906F-C17AE4E97E62}"/>
              </a:ext>
            </a:extLst>
          </p:cNvPr>
          <p:cNvPicPr>
            <a:picLocks noChangeAspect="1"/>
          </p:cNvPicPr>
          <p:nvPr/>
        </p:nvPicPr>
        <p:blipFill>
          <a:blip r:embed="rId6"/>
          <a:stretch>
            <a:fillRect/>
          </a:stretch>
        </p:blipFill>
        <p:spPr>
          <a:xfrm>
            <a:off x="9149726" y="241556"/>
            <a:ext cx="1539437" cy="876102"/>
          </a:xfrm>
          <a:prstGeom prst="rect">
            <a:avLst/>
          </a:prstGeom>
        </p:spPr>
      </p:pic>
      <p:pic>
        <p:nvPicPr>
          <p:cNvPr id="28" name="Picture 27">
            <a:extLst>
              <a:ext uri="{FF2B5EF4-FFF2-40B4-BE49-F238E27FC236}">
                <a16:creationId xmlns:a16="http://schemas.microsoft.com/office/drawing/2014/main" id="{81F57EE1-1661-472B-8B4A-34043486A75F}"/>
              </a:ext>
            </a:extLst>
          </p:cNvPr>
          <p:cNvPicPr>
            <a:picLocks noChangeAspect="1"/>
          </p:cNvPicPr>
          <p:nvPr/>
        </p:nvPicPr>
        <p:blipFill>
          <a:blip r:embed="rId7"/>
          <a:stretch>
            <a:fillRect/>
          </a:stretch>
        </p:blipFill>
        <p:spPr>
          <a:xfrm>
            <a:off x="10937326" y="-44305"/>
            <a:ext cx="761013" cy="1099263"/>
          </a:xfrm>
          <a:prstGeom prst="rect">
            <a:avLst/>
          </a:prstGeom>
        </p:spPr>
      </p:pic>
      <p:sp>
        <p:nvSpPr>
          <p:cNvPr id="30" name="TextBox 29">
            <a:extLst>
              <a:ext uri="{FF2B5EF4-FFF2-40B4-BE49-F238E27FC236}">
                <a16:creationId xmlns:a16="http://schemas.microsoft.com/office/drawing/2014/main" id="{2CAC7496-B392-4BFB-A745-87F63216178F}"/>
              </a:ext>
            </a:extLst>
          </p:cNvPr>
          <p:cNvSpPr txBox="1"/>
          <p:nvPr/>
        </p:nvSpPr>
        <p:spPr>
          <a:xfrm>
            <a:off x="8253248" y="1042316"/>
            <a:ext cx="3846786" cy="461665"/>
          </a:xfrm>
          <a:prstGeom prst="rect">
            <a:avLst/>
          </a:prstGeom>
          <a:noFill/>
        </p:spPr>
        <p:txBody>
          <a:bodyPr wrap="square">
            <a:spAutoFit/>
          </a:bodyPr>
          <a:lstStyle/>
          <a:p>
            <a:pPr algn="ctr"/>
            <a:r>
              <a:rPr lang="en-US" sz="2400" b="1" dirty="0">
                <a:solidFill>
                  <a:srgbClr val="000000"/>
                </a:solidFill>
                <a:latin typeface="Times New Roman" panose="02020603050405020304" pitchFamily="18" charset="0"/>
              </a:rPr>
              <a:t>Pigeons, cattle and Sheep</a:t>
            </a:r>
            <a:r>
              <a:rPr lang="en-US" sz="2400" b="1" i="0" dirty="0">
                <a:solidFill>
                  <a:srgbClr val="000000"/>
                </a:solidFill>
                <a:effectLst/>
                <a:latin typeface="Times New Roman" panose="02020603050405020304" pitchFamily="18" charset="0"/>
              </a:rPr>
              <a:t> </a:t>
            </a:r>
            <a:endParaRPr lang="en-GB" sz="2400" b="1" dirty="0"/>
          </a:p>
        </p:txBody>
      </p:sp>
      <p:pic>
        <p:nvPicPr>
          <p:cNvPr id="32" name="Picture 31">
            <a:extLst>
              <a:ext uri="{FF2B5EF4-FFF2-40B4-BE49-F238E27FC236}">
                <a16:creationId xmlns:a16="http://schemas.microsoft.com/office/drawing/2014/main" id="{608ACCCE-0B8D-4589-99CC-3D28F3A1DDA4}"/>
              </a:ext>
            </a:extLst>
          </p:cNvPr>
          <p:cNvPicPr>
            <a:picLocks noChangeAspect="1"/>
          </p:cNvPicPr>
          <p:nvPr/>
        </p:nvPicPr>
        <p:blipFill>
          <a:blip r:embed="rId8"/>
          <a:stretch>
            <a:fillRect/>
          </a:stretch>
        </p:blipFill>
        <p:spPr>
          <a:xfrm>
            <a:off x="233364" y="1833576"/>
            <a:ext cx="3190711" cy="3544448"/>
          </a:xfrm>
          <a:prstGeom prst="rect">
            <a:avLst/>
          </a:prstGeom>
        </p:spPr>
      </p:pic>
      <p:sp>
        <p:nvSpPr>
          <p:cNvPr id="17" name="TextBox 16">
            <a:extLst>
              <a:ext uri="{FF2B5EF4-FFF2-40B4-BE49-F238E27FC236}">
                <a16:creationId xmlns:a16="http://schemas.microsoft.com/office/drawing/2014/main" id="{89C117B8-4D7F-4149-BF89-60DF828B1199}"/>
              </a:ext>
            </a:extLst>
          </p:cNvPr>
          <p:cNvSpPr txBox="1"/>
          <p:nvPr/>
        </p:nvSpPr>
        <p:spPr>
          <a:xfrm>
            <a:off x="2270735" y="5511678"/>
            <a:ext cx="8165223" cy="523220"/>
          </a:xfrm>
          <a:prstGeom prst="rect">
            <a:avLst/>
          </a:prstGeom>
          <a:noFill/>
        </p:spPr>
        <p:txBody>
          <a:bodyPr wrap="square">
            <a:spAutoFit/>
          </a:bodyPr>
          <a:lstStyle/>
          <a:p>
            <a:r>
              <a:rPr lang="en-US" sz="2800" b="1" i="0" dirty="0">
                <a:solidFill>
                  <a:schemeClr val="accent6">
                    <a:lumMod val="75000"/>
                  </a:schemeClr>
                </a:solidFill>
                <a:effectLst/>
                <a:latin typeface="Times New Roman" panose="02020603050405020304" pitchFamily="18" charset="0"/>
              </a:rPr>
              <a:t>What will we feel when we see the Church like this?</a:t>
            </a:r>
            <a:endParaRPr lang="en-GB" sz="2800" b="1" dirty="0">
              <a:solidFill>
                <a:schemeClr val="accent6">
                  <a:lumMod val="75000"/>
                </a:schemeClr>
              </a:solidFill>
            </a:endParaRPr>
          </a:p>
        </p:txBody>
      </p:sp>
      <p:sp>
        <p:nvSpPr>
          <p:cNvPr id="21" name="TextBox 20">
            <a:extLst>
              <a:ext uri="{FF2B5EF4-FFF2-40B4-BE49-F238E27FC236}">
                <a16:creationId xmlns:a16="http://schemas.microsoft.com/office/drawing/2014/main" id="{0E514D12-7E9A-45E6-A5AA-E1307C17D6E2}"/>
              </a:ext>
            </a:extLst>
          </p:cNvPr>
          <p:cNvSpPr txBox="1"/>
          <p:nvPr/>
        </p:nvSpPr>
        <p:spPr>
          <a:xfrm>
            <a:off x="3342291" y="3119908"/>
            <a:ext cx="7322775" cy="461665"/>
          </a:xfrm>
          <a:prstGeom prst="rect">
            <a:avLst/>
          </a:prstGeom>
          <a:noFill/>
        </p:spPr>
        <p:txBody>
          <a:bodyPr wrap="square">
            <a:spAutoFit/>
          </a:bodyPr>
          <a:lstStyle/>
          <a:p>
            <a:pPr algn="ctr"/>
            <a:r>
              <a:rPr lang="en-GB" sz="2400" b="1" dirty="0">
                <a:solidFill>
                  <a:schemeClr val="accent6">
                    <a:lumMod val="50000"/>
                  </a:schemeClr>
                </a:solidFill>
              </a:rPr>
              <a:t>THE ZEAL OF THE FATHERS HOUSE CONSUMED HIM. </a:t>
            </a:r>
            <a:endParaRPr lang="en-GB" sz="2400" dirty="0">
              <a:solidFill>
                <a:schemeClr val="accent6">
                  <a:lumMod val="50000"/>
                </a:schemeClr>
              </a:solidFill>
            </a:endParaRPr>
          </a:p>
        </p:txBody>
      </p:sp>
    </p:spTree>
    <p:custDataLst>
      <p:tags r:id="rId1"/>
    </p:custDataLst>
    <p:extLst>
      <p:ext uri="{BB962C8B-B14F-4D97-AF65-F5344CB8AC3E}">
        <p14:creationId xmlns:p14="http://schemas.microsoft.com/office/powerpoint/2010/main" val="1879436032"/>
      </p:ext>
    </p:extLst>
  </p:cSld>
  <p:clrMapOvr>
    <a:masterClrMapping/>
  </p:clrMapOvr>
  <mc:AlternateContent xmlns:mc="http://schemas.openxmlformats.org/markup-compatibility/2006" xmlns:p14="http://schemas.microsoft.com/office/powerpoint/2010/main">
    <mc:Choice Requires="p14">
      <p:transition spd="slow" p14:dur="2000" advTm="64580"/>
    </mc:Choice>
    <mc:Fallback xmlns="">
      <p:transition spd="slow" advTm="645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randombar(horizontal)">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ircle(in)">
                                      <p:cBhvr>
                                        <p:cTn id="63" dur="2000"/>
                                        <p:tgtEl>
                                          <p:spTgt spid="14"/>
                                        </p:tgtEl>
                                      </p:cBhvr>
                                    </p:animEffect>
                                  </p:childTnLst>
                                </p:cTn>
                              </p:par>
                              <p:par>
                                <p:cTn id="64" presetID="14" presetClass="entr" presetSubtype="1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inVertical)">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
                                            <p:txEl>
                                              <p:pRg st="0" end="0"/>
                                            </p:txEl>
                                          </p:spTgt>
                                        </p:tgtEl>
                                        <p:attrNameLst>
                                          <p:attrName>style.visibility</p:attrName>
                                        </p:attrNameLst>
                                      </p:cBhvr>
                                      <p:to>
                                        <p:strVal val="visible"/>
                                      </p:to>
                                    </p:set>
                                    <p:animEffect transition="in" filter="fade">
                                      <p:cBhvr>
                                        <p:cTn id="7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4" grpId="0"/>
      <p:bldP spid="18" grpId="0"/>
      <p:bldP spid="22" grpId="0"/>
      <p:bldP spid="30" grpId="0"/>
      <p:bldP spid="1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513FE0F-1B2B-4303-8BEE-5FB6033A8450}"/>
              </a:ext>
            </a:extLst>
          </p:cNvPr>
          <p:cNvSpPr txBox="1"/>
          <p:nvPr/>
        </p:nvSpPr>
        <p:spPr>
          <a:xfrm>
            <a:off x="2355557" y="4411543"/>
            <a:ext cx="9188670" cy="1697068"/>
          </a:xfrm>
          <a:prstGeom prst="rect">
            <a:avLst/>
          </a:prstGeom>
          <a:noFill/>
        </p:spPr>
        <p:txBody>
          <a:bodyPr wrap="square">
            <a:spAutoFit/>
          </a:bodyPr>
          <a:lstStyle/>
          <a:p>
            <a:pPr>
              <a:lnSpc>
                <a:spcPct val="150000"/>
              </a:lnSpc>
            </a:pPr>
            <a:r>
              <a:rPr lang="en-GB" sz="2400" b="1" dirty="0"/>
              <a:t>Let us check on our actions and what is in our heart?</a:t>
            </a:r>
          </a:p>
          <a:p>
            <a:pPr>
              <a:lnSpc>
                <a:spcPct val="150000"/>
              </a:lnSpc>
            </a:pPr>
            <a:r>
              <a:rPr lang="en-GB" sz="2400" b="1" dirty="0"/>
              <a:t>Do we get distracted during prayers or Holy Mass?</a:t>
            </a:r>
          </a:p>
          <a:p>
            <a:pPr>
              <a:lnSpc>
                <a:spcPct val="150000"/>
              </a:lnSpc>
            </a:pPr>
            <a:r>
              <a:rPr lang="en-GB" sz="2400" b="1" dirty="0"/>
              <a:t>Are we more focusing on the external worldly things more than Jesus?</a:t>
            </a:r>
          </a:p>
        </p:txBody>
      </p:sp>
      <p:sp>
        <p:nvSpPr>
          <p:cNvPr id="15" name="TextBox 14">
            <a:extLst>
              <a:ext uri="{FF2B5EF4-FFF2-40B4-BE49-F238E27FC236}">
                <a16:creationId xmlns:a16="http://schemas.microsoft.com/office/drawing/2014/main" id="{0CF60F0E-8771-438C-BC6A-484CD5B71AB8}"/>
              </a:ext>
            </a:extLst>
          </p:cNvPr>
          <p:cNvSpPr txBox="1"/>
          <p:nvPr/>
        </p:nvSpPr>
        <p:spPr>
          <a:xfrm>
            <a:off x="2993003" y="2615779"/>
            <a:ext cx="8939049" cy="1200329"/>
          </a:xfrm>
          <a:prstGeom prst="rect">
            <a:avLst/>
          </a:prstGeom>
          <a:noFill/>
        </p:spPr>
        <p:txBody>
          <a:bodyPr wrap="square">
            <a:spAutoFit/>
          </a:bodyPr>
          <a:lstStyle/>
          <a:p>
            <a:pPr algn="ctr"/>
            <a:r>
              <a:rPr lang="en-GB" sz="2400" b="1" dirty="0">
                <a:solidFill>
                  <a:schemeClr val="accent1"/>
                </a:solidFill>
              </a:rPr>
              <a:t>Jesus reveals: how we loose the focus from God </a:t>
            </a:r>
          </a:p>
          <a:p>
            <a:pPr algn="ctr"/>
            <a:r>
              <a:rPr lang="en-GB" sz="2400" b="1" dirty="0">
                <a:solidFill>
                  <a:schemeClr val="accent1"/>
                </a:solidFill>
              </a:rPr>
              <a:t>by getting distracted over worldly things.</a:t>
            </a:r>
          </a:p>
          <a:p>
            <a:endParaRPr lang="en-GB" sz="2400" b="1" dirty="0">
              <a:solidFill>
                <a:schemeClr val="accent1"/>
              </a:solidFill>
            </a:endParaRPr>
          </a:p>
        </p:txBody>
      </p:sp>
      <p:pic>
        <p:nvPicPr>
          <p:cNvPr id="20" name="Picture 19">
            <a:extLst>
              <a:ext uri="{FF2B5EF4-FFF2-40B4-BE49-F238E27FC236}">
                <a16:creationId xmlns:a16="http://schemas.microsoft.com/office/drawing/2014/main" id="{B55D9CF2-BAB3-4AB5-8161-AA732CC10A78}"/>
              </a:ext>
            </a:extLst>
          </p:cNvPr>
          <p:cNvPicPr>
            <a:picLocks noChangeAspect="1"/>
          </p:cNvPicPr>
          <p:nvPr/>
        </p:nvPicPr>
        <p:blipFill>
          <a:blip r:embed="rId3"/>
          <a:stretch>
            <a:fillRect/>
          </a:stretch>
        </p:blipFill>
        <p:spPr>
          <a:xfrm>
            <a:off x="161109" y="261343"/>
            <a:ext cx="3077088" cy="3429000"/>
          </a:xfrm>
          <a:prstGeom prst="rect">
            <a:avLst/>
          </a:prstGeom>
          <a:ln>
            <a:noFill/>
          </a:ln>
          <a:effectLst>
            <a:softEdge rad="112500"/>
          </a:effectLst>
        </p:spPr>
      </p:pic>
      <p:sp>
        <p:nvSpPr>
          <p:cNvPr id="9" name="TextBox 8">
            <a:extLst>
              <a:ext uri="{FF2B5EF4-FFF2-40B4-BE49-F238E27FC236}">
                <a16:creationId xmlns:a16="http://schemas.microsoft.com/office/drawing/2014/main" id="{05CE909D-8B03-4E8D-A8C4-C1409E8EE642}"/>
              </a:ext>
            </a:extLst>
          </p:cNvPr>
          <p:cNvSpPr txBox="1"/>
          <p:nvPr/>
        </p:nvSpPr>
        <p:spPr>
          <a:xfrm>
            <a:off x="2993003" y="1597923"/>
            <a:ext cx="8400395" cy="1200329"/>
          </a:xfrm>
          <a:prstGeom prst="rect">
            <a:avLst/>
          </a:prstGeom>
          <a:noFill/>
        </p:spPr>
        <p:txBody>
          <a:bodyPr wrap="square">
            <a:spAutoFit/>
          </a:bodyPr>
          <a:lstStyle/>
          <a:p>
            <a:r>
              <a:rPr lang="en-GB" sz="2400" b="1" dirty="0"/>
              <a:t>Forgetting about the true worship of God.</a:t>
            </a:r>
          </a:p>
          <a:p>
            <a:r>
              <a:rPr lang="en-GB" sz="2400" b="1" dirty="0"/>
              <a:t>Putting worldly things and their gains more important than God.</a:t>
            </a:r>
          </a:p>
          <a:p>
            <a:r>
              <a:rPr lang="en-GB" sz="2400" b="1" dirty="0"/>
              <a:t> </a:t>
            </a:r>
          </a:p>
        </p:txBody>
      </p:sp>
      <p:sp>
        <p:nvSpPr>
          <p:cNvPr id="5" name="TextBox 4">
            <a:extLst>
              <a:ext uri="{FF2B5EF4-FFF2-40B4-BE49-F238E27FC236}">
                <a16:creationId xmlns:a16="http://schemas.microsoft.com/office/drawing/2014/main" id="{3C5F3D4D-4382-46FC-A8F0-B65A9E83D26C}"/>
              </a:ext>
            </a:extLst>
          </p:cNvPr>
          <p:cNvSpPr txBox="1"/>
          <p:nvPr/>
        </p:nvSpPr>
        <p:spPr>
          <a:xfrm>
            <a:off x="1896123" y="195937"/>
            <a:ext cx="9764110" cy="1200329"/>
          </a:xfrm>
          <a:prstGeom prst="rect">
            <a:avLst/>
          </a:prstGeom>
          <a:noFill/>
        </p:spPr>
        <p:txBody>
          <a:bodyPr wrap="square">
            <a:spAutoFit/>
          </a:bodyPr>
          <a:lstStyle/>
          <a:p>
            <a:pPr algn="ctr"/>
            <a:r>
              <a:rPr lang="en-GB" sz="3600" dirty="0">
                <a:solidFill>
                  <a:srgbClr val="C00000"/>
                </a:solidFill>
                <a:latin typeface="Abadi" panose="020B0604020104020204" pitchFamily="34" charset="0"/>
              </a:rPr>
              <a:t>What might have prompted the people to make the temple like a market place?  </a:t>
            </a:r>
          </a:p>
        </p:txBody>
      </p:sp>
      <p:sp>
        <p:nvSpPr>
          <p:cNvPr id="17" name="TextBox 16">
            <a:extLst>
              <a:ext uri="{FF2B5EF4-FFF2-40B4-BE49-F238E27FC236}">
                <a16:creationId xmlns:a16="http://schemas.microsoft.com/office/drawing/2014/main" id="{79048E84-B9BD-4DA6-A339-03AD622DE62F}"/>
              </a:ext>
            </a:extLst>
          </p:cNvPr>
          <p:cNvSpPr txBox="1"/>
          <p:nvPr/>
        </p:nvSpPr>
        <p:spPr>
          <a:xfrm>
            <a:off x="1368970" y="3606071"/>
            <a:ext cx="8508126" cy="523220"/>
          </a:xfrm>
          <a:prstGeom prst="rect">
            <a:avLst/>
          </a:prstGeom>
          <a:noFill/>
        </p:spPr>
        <p:txBody>
          <a:bodyPr wrap="square">
            <a:spAutoFit/>
          </a:bodyPr>
          <a:lstStyle/>
          <a:p>
            <a:pPr algn="ctr"/>
            <a:r>
              <a:rPr lang="en-GB" sz="2800" b="1" dirty="0">
                <a:solidFill>
                  <a:schemeClr val="accent6">
                    <a:lumMod val="50000"/>
                  </a:schemeClr>
                </a:solidFill>
              </a:rPr>
              <a:t>Our actions reflect our hearts intentions and priorities.</a:t>
            </a:r>
          </a:p>
        </p:txBody>
      </p:sp>
      <p:pic>
        <p:nvPicPr>
          <p:cNvPr id="24" name="Picture 23">
            <a:extLst>
              <a:ext uri="{FF2B5EF4-FFF2-40B4-BE49-F238E27FC236}">
                <a16:creationId xmlns:a16="http://schemas.microsoft.com/office/drawing/2014/main" id="{7E3BB0FA-F2FF-4238-B1B9-98AF66697A33}"/>
              </a:ext>
            </a:extLst>
          </p:cNvPr>
          <p:cNvPicPr>
            <a:picLocks noChangeAspect="1"/>
          </p:cNvPicPr>
          <p:nvPr/>
        </p:nvPicPr>
        <p:blipFill>
          <a:blip r:embed="rId4"/>
          <a:stretch>
            <a:fillRect/>
          </a:stretch>
        </p:blipFill>
        <p:spPr>
          <a:xfrm>
            <a:off x="495948" y="4159899"/>
            <a:ext cx="1400175" cy="2352675"/>
          </a:xfrm>
          <a:prstGeom prst="rect">
            <a:avLst/>
          </a:prstGeom>
        </p:spPr>
      </p:pic>
      <p:sp>
        <p:nvSpPr>
          <p:cNvPr id="10" name="TextBox 9">
            <a:extLst>
              <a:ext uri="{FF2B5EF4-FFF2-40B4-BE49-F238E27FC236}">
                <a16:creationId xmlns:a16="http://schemas.microsoft.com/office/drawing/2014/main" id="{6BABB982-4D04-4060-A26B-451E56A4339D}"/>
              </a:ext>
            </a:extLst>
          </p:cNvPr>
          <p:cNvSpPr txBox="1"/>
          <p:nvPr/>
        </p:nvSpPr>
        <p:spPr>
          <a:xfrm>
            <a:off x="2355558" y="6108611"/>
            <a:ext cx="9037840" cy="523220"/>
          </a:xfrm>
          <a:prstGeom prst="rect">
            <a:avLst/>
          </a:prstGeom>
          <a:noFill/>
        </p:spPr>
        <p:txBody>
          <a:bodyPr wrap="square">
            <a:spAutoFit/>
          </a:bodyPr>
          <a:lstStyle/>
          <a:p>
            <a:pPr algn="ctr"/>
            <a:r>
              <a:rPr lang="en-GB" sz="2800" b="1" dirty="0">
                <a:solidFill>
                  <a:srgbClr val="7030A0"/>
                </a:solidFill>
                <a:latin typeface="Abadi" panose="020B0604020104020204" pitchFamily="34" charset="0"/>
              </a:rPr>
              <a:t>Jesus wants us to focus and give priority only to God.</a:t>
            </a:r>
          </a:p>
        </p:txBody>
      </p:sp>
    </p:spTree>
    <p:custDataLst>
      <p:tags r:id="rId1"/>
    </p:custDataLst>
    <p:extLst>
      <p:ext uri="{BB962C8B-B14F-4D97-AF65-F5344CB8AC3E}">
        <p14:creationId xmlns:p14="http://schemas.microsoft.com/office/powerpoint/2010/main" val="4041774918"/>
      </p:ext>
    </p:extLst>
  </p:cSld>
  <p:clrMapOvr>
    <a:masterClrMapping/>
  </p:clrMapOvr>
  <mc:AlternateContent xmlns:mc="http://schemas.openxmlformats.org/markup-compatibility/2006" xmlns:p14="http://schemas.microsoft.com/office/powerpoint/2010/main">
    <mc:Choice Requires="p14">
      <p:transition spd="slow" p14:dur="2000" advTm="66640"/>
    </mc:Choice>
    <mc:Fallback xmlns="">
      <p:transition spd="slow" advTm="66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arn(inVertic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barn(inVertical)">
                                      <p:cBhvr>
                                        <p:cTn id="6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P spid="9" grpId="0" build="p"/>
      <p:bldP spid="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14834E-E35C-4741-9CC8-E8A46D148DDA}"/>
              </a:ext>
            </a:extLst>
          </p:cNvPr>
          <p:cNvPicPr>
            <a:picLocks noChangeAspect="1"/>
          </p:cNvPicPr>
          <p:nvPr/>
        </p:nvPicPr>
        <p:blipFill>
          <a:blip r:embed="rId3"/>
          <a:stretch>
            <a:fillRect/>
          </a:stretch>
        </p:blipFill>
        <p:spPr>
          <a:xfrm>
            <a:off x="10744819" y="1201732"/>
            <a:ext cx="1249485" cy="1971018"/>
          </a:xfrm>
          <a:prstGeom prst="rect">
            <a:avLst/>
          </a:prstGeom>
        </p:spPr>
      </p:pic>
      <p:sp>
        <p:nvSpPr>
          <p:cNvPr id="7" name="TextBox 6">
            <a:extLst>
              <a:ext uri="{FF2B5EF4-FFF2-40B4-BE49-F238E27FC236}">
                <a16:creationId xmlns:a16="http://schemas.microsoft.com/office/drawing/2014/main" id="{BE39EA9A-923E-4D2B-84FB-7905FDF88D82}"/>
              </a:ext>
            </a:extLst>
          </p:cNvPr>
          <p:cNvSpPr txBox="1"/>
          <p:nvPr/>
        </p:nvSpPr>
        <p:spPr>
          <a:xfrm>
            <a:off x="1208690" y="2750111"/>
            <a:ext cx="8677951" cy="523220"/>
          </a:xfrm>
          <a:prstGeom prst="rect">
            <a:avLst/>
          </a:prstGeom>
          <a:noFill/>
        </p:spPr>
        <p:txBody>
          <a:bodyPr wrap="square">
            <a:spAutoFit/>
          </a:bodyPr>
          <a:lstStyle/>
          <a:p>
            <a:pPr algn="ctr"/>
            <a:r>
              <a:rPr lang="en-GB" sz="2800" b="1" dirty="0">
                <a:solidFill>
                  <a:schemeClr val="accent5">
                    <a:lumMod val="50000"/>
                  </a:schemeClr>
                </a:solidFill>
              </a:rPr>
              <a:t>Jesus was saying about the body as temple of god.</a:t>
            </a:r>
          </a:p>
        </p:txBody>
      </p:sp>
      <p:sp>
        <p:nvSpPr>
          <p:cNvPr id="22" name="TextBox 21">
            <a:extLst>
              <a:ext uri="{FF2B5EF4-FFF2-40B4-BE49-F238E27FC236}">
                <a16:creationId xmlns:a16="http://schemas.microsoft.com/office/drawing/2014/main" id="{18DDFBA2-CB3E-4815-B0E0-4479C70DBD83}"/>
              </a:ext>
            </a:extLst>
          </p:cNvPr>
          <p:cNvSpPr txBox="1"/>
          <p:nvPr/>
        </p:nvSpPr>
        <p:spPr>
          <a:xfrm>
            <a:off x="822431" y="113623"/>
            <a:ext cx="10547131" cy="523220"/>
          </a:xfrm>
          <a:prstGeom prst="rect">
            <a:avLst/>
          </a:prstGeom>
          <a:noFill/>
        </p:spPr>
        <p:txBody>
          <a:bodyPr wrap="square">
            <a:spAutoFit/>
          </a:bodyPr>
          <a:lstStyle/>
          <a:p>
            <a:pPr algn="ctr"/>
            <a:r>
              <a:rPr lang="en-GB" sz="2800" b="1" dirty="0">
                <a:solidFill>
                  <a:schemeClr val="accent4">
                    <a:lumMod val="75000"/>
                  </a:schemeClr>
                </a:solidFill>
              </a:rPr>
              <a:t>Jesus was questioned regarding his authority of doing such an action.</a:t>
            </a:r>
          </a:p>
        </p:txBody>
      </p:sp>
      <p:sp>
        <p:nvSpPr>
          <p:cNvPr id="23" name="TextBox 22">
            <a:extLst>
              <a:ext uri="{FF2B5EF4-FFF2-40B4-BE49-F238E27FC236}">
                <a16:creationId xmlns:a16="http://schemas.microsoft.com/office/drawing/2014/main" id="{CEDCFED0-61B7-4276-AF78-A6C7999F8687}"/>
              </a:ext>
            </a:extLst>
          </p:cNvPr>
          <p:cNvSpPr txBox="1"/>
          <p:nvPr/>
        </p:nvSpPr>
        <p:spPr>
          <a:xfrm>
            <a:off x="1315754" y="806859"/>
            <a:ext cx="9560487" cy="523220"/>
          </a:xfrm>
          <a:prstGeom prst="rect">
            <a:avLst/>
          </a:prstGeom>
          <a:noFill/>
        </p:spPr>
        <p:txBody>
          <a:bodyPr wrap="square">
            <a:spAutoFit/>
          </a:bodyPr>
          <a:lstStyle/>
          <a:p>
            <a:pPr algn="ctr"/>
            <a:r>
              <a:rPr lang="en-US" sz="2800" b="1" i="0" dirty="0">
                <a:solidFill>
                  <a:srgbClr val="C00000"/>
                </a:solidFill>
                <a:effectLst/>
                <a:latin typeface="Times New Roman" panose="02020603050405020304" pitchFamily="18" charset="0"/>
              </a:rPr>
              <a:t>“What sign can you show us to justify what you have done?”</a:t>
            </a:r>
            <a:endParaRPr lang="en-GB" sz="2800" b="1" dirty="0">
              <a:solidFill>
                <a:srgbClr val="C00000"/>
              </a:solidFill>
            </a:endParaRPr>
          </a:p>
        </p:txBody>
      </p:sp>
      <p:sp>
        <p:nvSpPr>
          <p:cNvPr id="24" name="TextBox 23">
            <a:extLst>
              <a:ext uri="{FF2B5EF4-FFF2-40B4-BE49-F238E27FC236}">
                <a16:creationId xmlns:a16="http://schemas.microsoft.com/office/drawing/2014/main" id="{DBD34D28-57FA-4647-BB2A-1FDF491B22FF}"/>
              </a:ext>
            </a:extLst>
          </p:cNvPr>
          <p:cNvSpPr txBox="1"/>
          <p:nvPr/>
        </p:nvSpPr>
        <p:spPr>
          <a:xfrm>
            <a:off x="208258" y="1558917"/>
            <a:ext cx="6096000" cy="461665"/>
          </a:xfrm>
          <a:prstGeom prst="rect">
            <a:avLst/>
          </a:prstGeom>
          <a:noFill/>
        </p:spPr>
        <p:txBody>
          <a:bodyPr wrap="square">
            <a:spAutoFit/>
          </a:bodyPr>
          <a:lstStyle/>
          <a:p>
            <a:r>
              <a:rPr lang="en-GB" sz="2400" b="1" dirty="0">
                <a:solidFill>
                  <a:schemeClr val="accent6">
                    <a:lumMod val="50000"/>
                  </a:schemeClr>
                </a:solidFill>
              </a:rPr>
              <a:t>Jesus gave the most important sign: </a:t>
            </a:r>
          </a:p>
        </p:txBody>
      </p:sp>
      <p:sp>
        <p:nvSpPr>
          <p:cNvPr id="25" name="TextBox 24">
            <a:extLst>
              <a:ext uri="{FF2B5EF4-FFF2-40B4-BE49-F238E27FC236}">
                <a16:creationId xmlns:a16="http://schemas.microsoft.com/office/drawing/2014/main" id="{5AE2D051-0D95-4562-A22B-D328D66F1987}"/>
              </a:ext>
            </a:extLst>
          </p:cNvPr>
          <p:cNvSpPr txBox="1"/>
          <p:nvPr/>
        </p:nvSpPr>
        <p:spPr>
          <a:xfrm>
            <a:off x="1315754" y="2085124"/>
            <a:ext cx="9461938" cy="523220"/>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rPr>
              <a:t>‘Destroy this sanctuary, and in three days I will raise it up.’ </a:t>
            </a:r>
            <a:endParaRPr lang="en-GB" sz="2800" b="1" dirty="0"/>
          </a:p>
        </p:txBody>
      </p:sp>
      <p:sp>
        <p:nvSpPr>
          <p:cNvPr id="8" name="TextBox 7">
            <a:extLst>
              <a:ext uri="{FF2B5EF4-FFF2-40B4-BE49-F238E27FC236}">
                <a16:creationId xmlns:a16="http://schemas.microsoft.com/office/drawing/2014/main" id="{B69457C0-3F20-4C84-8D60-EC1B94AA6CF3}"/>
              </a:ext>
            </a:extLst>
          </p:cNvPr>
          <p:cNvSpPr txBox="1"/>
          <p:nvPr/>
        </p:nvSpPr>
        <p:spPr>
          <a:xfrm>
            <a:off x="1542718" y="5445993"/>
            <a:ext cx="8860221" cy="954107"/>
          </a:xfrm>
          <a:prstGeom prst="rect">
            <a:avLst/>
          </a:prstGeom>
          <a:noFill/>
        </p:spPr>
        <p:txBody>
          <a:bodyPr wrap="square">
            <a:spAutoFit/>
          </a:bodyPr>
          <a:lstStyle/>
          <a:p>
            <a:r>
              <a:rPr lang="en-GB" sz="2800" b="1" dirty="0">
                <a:solidFill>
                  <a:schemeClr val="accent6">
                    <a:lumMod val="75000"/>
                  </a:schemeClr>
                </a:solidFill>
              </a:rPr>
              <a:t> Let us think , how Jesus gave himself to cleanse us?</a:t>
            </a:r>
          </a:p>
          <a:p>
            <a:r>
              <a:rPr lang="en-GB" sz="2800" b="1" dirty="0">
                <a:solidFill>
                  <a:schemeClr val="accent6">
                    <a:lumMod val="75000"/>
                  </a:schemeClr>
                </a:solidFill>
              </a:rPr>
              <a:t>                         how Jesus made us the house of the lord?</a:t>
            </a:r>
          </a:p>
        </p:txBody>
      </p:sp>
      <p:pic>
        <p:nvPicPr>
          <p:cNvPr id="5" name="Picture 4">
            <a:extLst>
              <a:ext uri="{FF2B5EF4-FFF2-40B4-BE49-F238E27FC236}">
                <a16:creationId xmlns:a16="http://schemas.microsoft.com/office/drawing/2014/main" id="{D759CB43-5CF1-46B8-A541-7C35911DF361}"/>
              </a:ext>
            </a:extLst>
          </p:cNvPr>
          <p:cNvPicPr>
            <a:picLocks noChangeAspect="1"/>
          </p:cNvPicPr>
          <p:nvPr/>
        </p:nvPicPr>
        <p:blipFill>
          <a:blip r:embed="rId4"/>
          <a:stretch>
            <a:fillRect/>
          </a:stretch>
        </p:blipFill>
        <p:spPr>
          <a:xfrm>
            <a:off x="8522533" y="3523406"/>
            <a:ext cx="3406078" cy="1749660"/>
          </a:xfrm>
          <a:prstGeom prst="rect">
            <a:avLst/>
          </a:prstGeom>
        </p:spPr>
      </p:pic>
      <p:pic>
        <p:nvPicPr>
          <p:cNvPr id="11" name="Picture 10">
            <a:extLst>
              <a:ext uri="{FF2B5EF4-FFF2-40B4-BE49-F238E27FC236}">
                <a16:creationId xmlns:a16="http://schemas.microsoft.com/office/drawing/2014/main" id="{12FD942C-29F1-4FA0-B5FB-07B4C15C6CD3}"/>
              </a:ext>
            </a:extLst>
          </p:cNvPr>
          <p:cNvPicPr>
            <a:picLocks noChangeAspect="1"/>
          </p:cNvPicPr>
          <p:nvPr/>
        </p:nvPicPr>
        <p:blipFill>
          <a:blip r:embed="rId5"/>
          <a:stretch>
            <a:fillRect/>
          </a:stretch>
        </p:blipFill>
        <p:spPr>
          <a:xfrm>
            <a:off x="274513" y="5157339"/>
            <a:ext cx="1371600" cy="1123950"/>
          </a:xfrm>
          <a:prstGeom prst="rect">
            <a:avLst/>
          </a:prstGeom>
        </p:spPr>
      </p:pic>
      <p:sp>
        <p:nvSpPr>
          <p:cNvPr id="26" name="TextBox 25">
            <a:extLst>
              <a:ext uri="{FF2B5EF4-FFF2-40B4-BE49-F238E27FC236}">
                <a16:creationId xmlns:a16="http://schemas.microsoft.com/office/drawing/2014/main" id="{D1CC4742-8671-438C-8725-66B821D5BCC1}"/>
              </a:ext>
            </a:extLst>
          </p:cNvPr>
          <p:cNvSpPr txBox="1"/>
          <p:nvPr/>
        </p:nvSpPr>
        <p:spPr>
          <a:xfrm>
            <a:off x="274513" y="3429000"/>
            <a:ext cx="8860221" cy="523220"/>
          </a:xfrm>
          <a:prstGeom prst="rect">
            <a:avLst/>
          </a:prstGeom>
          <a:noFill/>
        </p:spPr>
        <p:txBody>
          <a:bodyPr wrap="square">
            <a:spAutoFit/>
          </a:bodyPr>
          <a:lstStyle/>
          <a:p>
            <a:pPr algn="ctr"/>
            <a:r>
              <a:rPr lang="en-GB" sz="2800" b="1" dirty="0">
                <a:solidFill>
                  <a:schemeClr val="accent4">
                    <a:lumMod val="75000"/>
                  </a:schemeClr>
                </a:solidFill>
              </a:rPr>
              <a:t>He gave the sign of His passion, death and resurrection;</a:t>
            </a:r>
          </a:p>
        </p:txBody>
      </p:sp>
      <p:sp>
        <p:nvSpPr>
          <p:cNvPr id="13" name="TextBox 12">
            <a:extLst>
              <a:ext uri="{FF2B5EF4-FFF2-40B4-BE49-F238E27FC236}">
                <a16:creationId xmlns:a16="http://schemas.microsoft.com/office/drawing/2014/main" id="{F0AE43C7-B324-43BE-ACB6-AB46410B983A}"/>
              </a:ext>
            </a:extLst>
          </p:cNvPr>
          <p:cNvSpPr txBox="1"/>
          <p:nvPr/>
        </p:nvSpPr>
        <p:spPr>
          <a:xfrm>
            <a:off x="420415" y="4028058"/>
            <a:ext cx="7763188" cy="1200329"/>
          </a:xfrm>
          <a:prstGeom prst="rect">
            <a:avLst/>
          </a:prstGeom>
          <a:noFill/>
        </p:spPr>
        <p:txBody>
          <a:bodyPr wrap="square">
            <a:spAutoFit/>
          </a:bodyPr>
          <a:lstStyle/>
          <a:p>
            <a:pPr algn="ctr"/>
            <a:r>
              <a:rPr lang="en-GB" sz="2400" b="1" dirty="0">
                <a:solidFill>
                  <a:schemeClr val="accent2">
                    <a:lumMod val="75000"/>
                  </a:schemeClr>
                </a:solidFill>
              </a:rPr>
              <a:t>that cleansed the sins of the world ,</a:t>
            </a:r>
          </a:p>
          <a:p>
            <a:pPr algn="ctr"/>
            <a:r>
              <a:rPr lang="en-GB" sz="2400" b="1" dirty="0">
                <a:solidFill>
                  <a:schemeClr val="accent2">
                    <a:lumMod val="75000"/>
                  </a:schemeClr>
                </a:solidFill>
              </a:rPr>
              <a:t>restoring everyone who believes in Him as children of God- MAKING US THE HOUSE OF LORD.</a:t>
            </a:r>
          </a:p>
        </p:txBody>
      </p:sp>
    </p:spTree>
    <p:custDataLst>
      <p:tags r:id="rId1"/>
    </p:custDataLst>
    <p:extLst>
      <p:ext uri="{BB962C8B-B14F-4D97-AF65-F5344CB8AC3E}">
        <p14:creationId xmlns:p14="http://schemas.microsoft.com/office/powerpoint/2010/main" val="118619571"/>
      </p:ext>
    </p:extLst>
  </p:cSld>
  <p:clrMapOvr>
    <a:masterClrMapping/>
  </p:clrMapOvr>
  <mc:AlternateContent xmlns:mc="http://schemas.openxmlformats.org/markup-compatibility/2006" xmlns:p14="http://schemas.microsoft.com/office/powerpoint/2010/main">
    <mc:Choice Requires="p14">
      <p:transition spd="slow" p14:dur="2000" advTm="62180"/>
    </mc:Choice>
    <mc:Fallback xmlns="">
      <p:transition spd="slow" advTm="621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barn(inVertical)">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barn(inVertical)">
                                      <p:cBhvr>
                                        <p:cTn id="5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4" grpId="0"/>
      <p:bldP spid="25" grpId="0"/>
      <p:bldP spid="8" grpId="0" uiExpand="1" build="p"/>
      <p:bldP spid="26"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2.9|5|8.3|2.7|5.6|3.3|5.9|3.5"/>
</p:tagLst>
</file>

<file path=ppt/tags/tag10.xml><?xml version="1.0" encoding="utf-8"?>
<p:tagLst xmlns:a="http://schemas.openxmlformats.org/drawingml/2006/main" xmlns:r="http://schemas.openxmlformats.org/officeDocument/2006/relationships" xmlns:p="http://schemas.openxmlformats.org/presentationml/2006/main">
  <p:tag name="TIMING" val="|0.5|3|7.8|2.5|12.2|6.1|7.9"/>
</p:tagLst>
</file>

<file path=ppt/tags/tag11.xml><?xml version="1.0" encoding="utf-8"?>
<p:tagLst xmlns:a="http://schemas.openxmlformats.org/drawingml/2006/main" xmlns:r="http://schemas.openxmlformats.org/officeDocument/2006/relationships" xmlns:p="http://schemas.openxmlformats.org/presentationml/2006/main">
  <p:tag name="TIMING" val="|0.6|1.5|23.7"/>
</p:tagLst>
</file>

<file path=ppt/tags/tag12.xml><?xml version="1.0" encoding="utf-8"?>
<p:tagLst xmlns:a="http://schemas.openxmlformats.org/drawingml/2006/main" xmlns:r="http://schemas.openxmlformats.org/officeDocument/2006/relationships" xmlns:p="http://schemas.openxmlformats.org/presentationml/2006/main">
  <p:tag name="TIMING" val="|0.6|1"/>
</p:tagLst>
</file>

<file path=ppt/tags/tag13.xml><?xml version="1.0" encoding="utf-8"?>
<p:tagLst xmlns:a="http://schemas.openxmlformats.org/drawingml/2006/main" xmlns:r="http://schemas.openxmlformats.org/officeDocument/2006/relationships" xmlns:p="http://schemas.openxmlformats.org/presentationml/2006/main">
  <p:tag name="TIMING" val="|0.4|3.5|1.7|3.5|2.3|1|2"/>
</p:tagLst>
</file>

<file path=ppt/tags/tag2.xml><?xml version="1.0" encoding="utf-8"?>
<p:tagLst xmlns:a="http://schemas.openxmlformats.org/drawingml/2006/main" xmlns:r="http://schemas.openxmlformats.org/officeDocument/2006/relationships" xmlns:p="http://schemas.openxmlformats.org/presentationml/2006/main">
  <p:tag name="TIMING" val="|1.2|1.2|3.9|2.9|3.4"/>
</p:tagLst>
</file>

<file path=ppt/tags/tag3.xml><?xml version="1.0" encoding="utf-8"?>
<p:tagLst xmlns:a="http://schemas.openxmlformats.org/drawingml/2006/main" xmlns:r="http://schemas.openxmlformats.org/officeDocument/2006/relationships" xmlns:p="http://schemas.openxmlformats.org/presentationml/2006/main">
  <p:tag name="TIMING" val="|0.9|0.7|9.3|2.1|9.1"/>
</p:tagLst>
</file>

<file path=ppt/tags/tag4.xml><?xml version="1.0" encoding="utf-8"?>
<p:tagLst xmlns:a="http://schemas.openxmlformats.org/drawingml/2006/main" xmlns:r="http://schemas.openxmlformats.org/officeDocument/2006/relationships" xmlns:p="http://schemas.openxmlformats.org/presentationml/2006/main">
  <p:tag name="TIMING" val="|0.6|3.4|5.4|2.4|5.6|1.9|8.3|4.9|8.7"/>
</p:tagLst>
</file>

<file path=ppt/tags/tag5.xml><?xml version="1.0" encoding="utf-8"?>
<p:tagLst xmlns:a="http://schemas.openxmlformats.org/drawingml/2006/main" xmlns:r="http://schemas.openxmlformats.org/officeDocument/2006/relationships" xmlns:p="http://schemas.openxmlformats.org/presentationml/2006/main">
  <p:tag name="TIMING" val="|0.4|1.8|3.4|3.9|7.2|4.2"/>
</p:tagLst>
</file>

<file path=ppt/tags/tag6.xml><?xml version="1.0" encoding="utf-8"?>
<p:tagLst xmlns:a="http://schemas.openxmlformats.org/drawingml/2006/main" xmlns:r="http://schemas.openxmlformats.org/officeDocument/2006/relationships" xmlns:p="http://schemas.openxmlformats.org/presentationml/2006/main">
  <p:tag name="TIMING" val="|1.2|1.6|2.4|2.9|1.2|3|2.4|1.3|5.9|3|5.9|10.5|8.9"/>
</p:tagLst>
</file>

<file path=ppt/tags/tag7.xml><?xml version="1.0" encoding="utf-8"?>
<p:tagLst xmlns:a="http://schemas.openxmlformats.org/drawingml/2006/main" xmlns:r="http://schemas.openxmlformats.org/officeDocument/2006/relationships" xmlns:p="http://schemas.openxmlformats.org/presentationml/2006/main">
  <p:tag name="TIMING" val="|0.3|5.2|6.5|2.3|4.6|1.2|9.3|4.9|0.9|6.7|4.8|6.8"/>
</p:tagLst>
</file>

<file path=ppt/tags/tag8.xml><?xml version="1.0" encoding="utf-8"?>
<p:tagLst xmlns:a="http://schemas.openxmlformats.org/drawingml/2006/main" xmlns:r="http://schemas.openxmlformats.org/officeDocument/2006/relationships" xmlns:p="http://schemas.openxmlformats.org/presentationml/2006/main">
  <p:tag name="TIMING" val="|0.6|4.3|4.9|1.9|6.3|5|2.4|14.2|4.8"/>
</p:tagLst>
</file>

<file path=ppt/tags/tag9.xml><?xml version="1.0" encoding="utf-8"?>
<p:tagLst xmlns:a="http://schemas.openxmlformats.org/drawingml/2006/main" xmlns:r="http://schemas.openxmlformats.org/officeDocument/2006/relationships" xmlns:p="http://schemas.openxmlformats.org/presentationml/2006/main">
  <p:tag name="TIMING" val="|0.4|7.3|2.7|5.4|5.4|5|6.2|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493</TotalTime>
  <Words>1050</Words>
  <Application>Microsoft Office PowerPoint</Application>
  <PresentationFormat>Widescreen</PresentationFormat>
  <Paragraphs>113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Abadi</vt:lpstr>
      <vt:lpstr>Arial</vt:lpstr>
      <vt:lpstr>Calibri</vt:lpstr>
      <vt:lpstr>Calibri Light</vt:lpstr>
      <vt:lpstr>Helvetica Neue Medium</vt:lpstr>
      <vt:lpstr>Times New Roman</vt:lpstr>
      <vt:lpstr>Wingdings</vt:lpstr>
      <vt:lpstr>Office Theme</vt:lpstr>
      <vt:lpstr>‘The zeal for your house consumes me’.</vt:lpstr>
      <vt:lpstr>PowerPoint Presentation</vt:lpstr>
      <vt:lpstr>In Gospel Today,</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Verse  of the day</vt:lpstr>
      <vt:lpstr>God Bless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zeal for your house consumes me</dc:title>
  <dc:creator>Sajin Cheruvathoor</dc:creator>
  <cp:lastModifiedBy>Sajin Cheruvathoor</cp:lastModifiedBy>
  <cp:revision>181</cp:revision>
  <dcterms:created xsi:type="dcterms:W3CDTF">2021-03-04T15:37:18Z</dcterms:created>
  <dcterms:modified xsi:type="dcterms:W3CDTF">2021-03-06T22:22:00Z</dcterms:modified>
</cp:coreProperties>
</file>