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7" r:id="rId3"/>
    <p:sldId id="258" r:id="rId4"/>
    <p:sldId id="259" r:id="rId5"/>
    <p:sldId id="260" r:id="rId6"/>
    <p:sldId id="262" r:id="rId7"/>
    <p:sldId id="261"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8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9/12/2020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6306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9/12/2020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70667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9/12/2020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11825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9/12/2020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64444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9/12/2020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12633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9/12/2020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94556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9/12/2020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85299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9/12/2020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36405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9/12/2020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18613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9/12/2020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41311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9/12/2020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86678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9/12/2020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423561427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24" r:id="rId5"/>
    <p:sldLayoutId id="2147483718" r:id="rId6"/>
    <p:sldLayoutId id="2147483719" r:id="rId7"/>
    <p:sldLayoutId id="2147483720" r:id="rId8"/>
    <p:sldLayoutId id="2147483723" r:id="rId9"/>
    <p:sldLayoutId id="2147483721" r:id="rId10"/>
    <p:sldLayoutId id="2147483722"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hyperlink" Target="http://littleevangelist.com/childrens_liturgy.php" TargetMode="Externa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hyperlink" Target="https://www.youtube.com/channel/UCndM2GK0dnpWg5ECUscdD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4">
            <a:extLst>
              <a:ext uri="{FF2B5EF4-FFF2-40B4-BE49-F238E27FC236}">
                <a16:creationId xmlns:a16="http://schemas.microsoft.com/office/drawing/2014/main" id="{086FA776-023B-4052-BEEF-A72D0CD14446}"/>
              </a:ext>
            </a:extLst>
          </p:cNvPr>
          <p:cNvPicPr>
            <a:picLocks noChangeAspect="1"/>
          </p:cNvPicPr>
          <p:nvPr/>
        </p:nvPicPr>
        <p:blipFill rotWithShape="1">
          <a:blip r:embed="rId3"/>
          <a:srcRect r="24160"/>
          <a:stretch/>
        </p:blipFill>
        <p:spPr>
          <a:xfrm>
            <a:off x="3523488" y="10"/>
            <a:ext cx="8668512" cy="6857990"/>
          </a:xfrm>
          <a:prstGeom prst="rect">
            <a:avLst/>
          </a:prstGeom>
        </p:spPr>
      </p:pic>
      <p:sp>
        <p:nvSpPr>
          <p:cNvPr id="24"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809919-8081-44A3-AA9F-4B816CA8B79F}"/>
              </a:ext>
            </a:extLst>
          </p:cNvPr>
          <p:cNvSpPr>
            <a:spLocks noGrp="1"/>
          </p:cNvSpPr>
          <p:nvPr>
            <p:ph type="ctrTitle"/>
          </p:nvPr>
        </p:nvSpPr>
        <p:spPr>
          <a:xfrm>
            <a:off x="477980" y="1122363"/>
            <a:ext cx="8970819" cy="3204134"/>
          </a:xfrm>
        </p:spPr>
        <p:txBody>
          <a:bodyPr anchor="b">
            <a:normAutofit/>
          </a:bodyPr>
          <a:lstStyle/>
          <a:p>
            <a:r>
              <a:rPr lang="en-US" sz="4800" dirty="0">
                <a:latin typeface="Abadi" panose="020B0604020104020204" pitchFamily="34" charset="0"/>
              </a:rPr>
              <a:t>FORGIVE; TO BE FORGIVEN</a:t>
            </a:r>
            <a:endParaRPr lang="en-GB" sz="4800" dirty="0">
              <a:latin typeface="Abadi" panose="020B0604020104020204" pitchFamily="34" charset="0"/>
            </a:endParaRPr>
          </a:p>
        </p:txBody>
      </p:sp>
      <p:sp>
        <p:nvSpPr>
          <p:cNvPr id="3" name="Subtitle 2">
            <a:extLst>
              <a:ext uri="{FF2B5EF4-FFF2-40B4-BE49-F238E27FC236}">
                <a16:creationId xmlns:a16="http://schemas.microsoft.com/office/drawing/2014/main" id="{58F33C56-1D52-4E16-AF64-5C044D79353C}"/>
              </a:ext>
            </a:extLst>
          </p:cNvPr>
          <p:cNvSpPr>
            <a:spLocks noGrp="1"/>
          </p:cNvSpPr>
          <p:nvPr>
            <p:ph type="subTitle" idx="1"/>
          </p:nvPr>
        </p:nvSpPr>
        <p:spPr>
          <a:xfrm>
            <a:off x="463476" y="4785631"/>
            <a:ext cx="7394268" cy="1208141"/>
          </a:xfrm>
        </p:spPr>
        <p:txBody>
          <a:bodyPr>
            <a:normAutofit/>
          </a:bodyPr>
          <a:lstStyle/>
          <a:p>
            <a:r>
              <a:rPr lang="en-US" b="1" dirty="0">
                <a:latin typeface="Abadi" panose="020B0604020104020204" pitchFamily="34" charset="0"/>
              </a:rPr>
              <a:t>CHILDREN’S LITURGY 13</a:t>
            </a:r>
            <a:r>
              <a:rPr lang="en-US" b="1" baseline="30000" dirty="0">
                <a:latin typeface="Abadi" panose="020B0604020104020204" pitchFamily="34" charset="0"/>
              </a:rPr>
              <a:t>TH</a:t>
            </a:r>
            <a:r>
              <a:rPr lang="en-US" b="1" dirty="0">
                <a:latin typeface="Abadi" panose="020B0604020104020204" pitchFamily="34" charset="0"/>
              </a:rPr>
              <a:t> SEPTEMBER 2020</a:t>
            </a:r>
            <a:endParaRPr lang="en-GB" b="1" dirty="0">
              <a:latin typeface="Abadi" panose="020B0604020104020204" pitchFamily="34" charset="0"/>
            </a:endParaRPr>
          </a:p>
        </p:txBody>
      </p:sp>
      <p:sp>
        <p:nvSpPr>
          <p:cNvPr id="25"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7C8612C5-6B6A-436B-8EAC-47095E464289}"/>
              </a:ext>
            </a:extLst>
          </p:cNvPr>
          <p:cNvSpPr txBox="1">
            <a:spLocks/>
          </p:cNvSpPr>
          <p:nvPr/>
        </p:nvSpPr>
        <p:spPr>
          <a:xfrm>
            <a:off x="-1048512" y="365540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4000" b="1" dirty="0">
                <a:solidFill>
                  <a:schemeClr val="accent2">
                    <a:lumMod val="50000"/>
                  </a:schemeClr>
                </a:solidFill>
                <a:latin typeface="Abadi" panose="020B0604020104020204" pitchFamily="34" charset="0"/>
              </a:rPr>
              <a:t>MATTHEW 18:21-35</a:t>
            </a:r>
            <a:endParaRPr lang="en-GB" sz="4000" b="1" dirty="0">
              <a:solidFill>
                <a:schemeClr val="accent2">
                  <a:lumMod val="50000"/>
                </a:schemeClr>
              </a:solidFill>
              <a:latin typeface="Abadi" panose="020B0604020104020204" pitchFamily="34" charset="0"/>
            </a:endParaRPr>
          </a:p>
        </p:txBody>
      </p:sp>
    </p:spTree>
    <p:custDataLst>
      <p:tags r:id="rId1"/>
    </p:custDataLst>
    <p:extLst>
      <p:ext uri="{BB962C8B-B14F-4D97-AF65-F5344CB8AC3E}">
        <p14:creationId xmlns:p14="http://schemas.microsoft.com/office/powerpoint/2010/main" val="3658556883"/>
      </p:ext>
    </p:extLst>
  </p:cSld>
  <p:clrMapOvr>
    <a:masterClrMapping/>
  </p:clrMapOvr>
  <mc:AlternateContent xmlns:mc="http://schemas.openxmlformats.org/markup-compatibility/2006">
    <mc:Choice xmlns:p14="http://schemas.microsoft.com/office/powerpoint/2010/main" Requires="p14">
      <p:transition spd="slow" p14:dur="2000" advTm="14371"/>
    </mc:Choice>
    <mc:Fallback>
      <p:transition spd="slow" advTm="14371"/>
    </mc:Fallback>
  </mc:AlternateContent>
  <p:extLst>
    <p:ext uri="{E180D4A7-C9FB-4DFB-919C-405C955672EB}">
      <p14:showEvtLst xmlns:p14="http://schemas.microsoft.com/office/powerpoint/2010/main">
        <p14:playEvt time="1166" objId="5"/>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16B16-0E7C-4710-BCD5-4039368A8B6F}"/>
              </a:ext>
            </a:extLst>
          </p:cNvPr>
          <p:cNvSpPr>
            <a:spLocks noGrp="1"/>
          </p:cNvSpPr>
          <p:nvPr>
            <p:ph type="title"/>
          </p:nvPr>
        </p:nvSpPr>
        <p:spPr/>
        <p:txBody>
          <a:bodyPr/>
          <a:lstStyle/>
          <a:p>
            <a:r>
              <a:rPr lang="en-US" dirty="0"/>
              <a:t>THANK YOU</a:t>
            </a:r>
            <a:endParaRPr lang="en-GB" dirty="0"/>
          </a:p>
        </p:txBody>
      </p:sp>
      <p:sp>
        <p:nvSpPr>
          <p:cNvPr id="3" name="Content Placeholder 2">
            <a:extLst>
              <a:ext uri="{FF2B5EF4-FFF2-40B4-BE49-F238E27FC236}">
                <a16:creationId xmlns:a16="http://schemas.microsoft.com/office/drawing/2014/main" id="{E559501A-F269-4579-9353-EF45836D8C18}"/>
              </a:ext>
            </a:extLst>
          </p:cNvPr>
          <p:cNvSpPr>
            <a:spLocks noGrp="1"/>
          </p:cNvSpPr>
          <p:nvPr>
            <p:ph idx="1"/>
          </p:nvPr>
        </p:nvSpPr>
        <p:spPr>
          <a:xfrm>
            <a:off x="3187385" y="2417660"/>
            <a:ext cx="10168128" cy="3694176"/>
          </a:xfrm>
        </p:spPr>
        <p:txBody>
          <a:bodyPr>
            <a:normAutofit/>
          </a:bodyPr>
          <a:lstStyle/>
          <a:p>
            <a:pPr marL="0" indent="0">
              <a:buNone/>
            </a:pPr>
            <a:r>
              <a:rPr lang="en-US" sz="3200" b="1" dirty="0">
                <a:solidFill>
                  <a:srgbClr val="7030A0"/>
                </a:solidFill>
                <a:latin typeface="Abadi" panose="020B0604020104020204" pitchFamily="34" charset="0"/>
              </a:rPr>
              <a:t>GOD BLESS ALL</a:t>
            </a:r>
            <a:endParaRPr lang="en-GB" sz="3200" b="1" dirty="0">
              <a:solidFill>
                <a:srgbClr val="7030A0"/>
              </a:solidFill>
              <a:latin typeface="Abadi" panose="020B0604020104020204" pitchFamily="34" charset="0"/>
            </a:endParaRPr>
          </a:p>
        </p:txBody>
      </p:sp>
      <p:sp>
        <p:nvSpPr>
          <p:cNvPr id="5" name="TextBox 4">
            <a:extLst>
              <a:ext uri="{FF2B5EF4-FFF2-40B4-BE49-F238E27FC236}">
                <a16:creationId xmlns:a16="http://schemas.microsoft.com/office/drawing/2014/main" id="{FCC78BF9-9267-450A-9EA4-6EE175181CEC}"/>
              </a:ext>
            </a:extLst>
          </p:cNvPr>
          <p:cNvSpPr txBox="1"/>
          <p:nvPr/>
        </p:nvSpPr>
        <p:spPr>
          <a:xfrm>
            <a:off x="4950372" y="4670434"/>
            <a:ext cx="6900042" cy="1754326"/>
          </a:xfrm>
          <a:prstGeom prst="rect">
            <a:avLst/>
          </a:prstGeom>
          <a:noFill/>
        </p:spPr>
        <p:txBody>
          <a:bodyPr wrap="square">
            <a:spAutoFit/>
          </a:bodyPr>
          <a:lstStyle/>
          <a:p>
            <a:pPr marL="0" indent="0">
              <a:buFont typeface="Arial" panose="020B0604020202020204" pitchFamily="34" charset="0"/>
              <a:buNone/>
            </a:pPr>
            <a:r>
              <a:rPr lang="en-US" sz="1800" b="1" dirty="0">
                <a:solidFill>
                  <a:srgbClr val="002060"/>
                </a:solidFill>
                <a:latin typeface="Abadi" panose="020B0604020104020204" pitchFamily="34" charset="0"/>
              </a:rPr>
              <a:t>FOR MORE IDEAS, PLEASE VISIT:</a:t>
            </a:r>
          </a:p>
          <a:p>
            <a:pPr marL="0" indent="0">
              <a:buFont typeface="Arial" panose="020B0604020202020204" pitchFamily="34" charset="0"/>
              <a:buNone/>
            </a:pPr>
            <a:endParaRPr lang="en-US" sz="1800" b="1" dirty="0">
              <a:solidFill>
                <a:srgbClr val="002060"/>
              </a:solidFill>
              <a:latin typeface="Abadi" panose="020B0604020104020204" pitchFamily="34" charset="0"/>
            </a:endParaRPr>
          </a:p>
          <a:p>
            <a:r>
              <a:rPr lang="en-US" sz="1800" b="1" dirty="0">
                <a:solidFill>
                  <a:srgbClr val="C00000"/>
                </a:solidFill>
                <a:latin typeface="Abadi" panose="020B0604020104020204" pitchFamily="34" charset="0"/>
              </a:rPr>
              <a:t>WEBSITE:</a:t>
            </a:r>
            <a:r>
              <a:rPr lang="en-US" sz="1800" b="1" dirty="0">
                <a:solidFill>
                  <a:schemeClr val="bg2">
                    <a:lumMod val="25000"/>
                  </a:schemeClr>
                </a:solidFill>
                <a:latin typeface="Abadi" panose="020B0604020104020204" pitchFamily="34" charset="0"/>
              </a:rPr>
              <a:t> </a:t>
            </a:r>
            <a:r>
              <a:rPr lang="en-GB" sz="1800" b="1" dirty="0">
                <a:solidFill>
                  <a:schemeClr val="bg2">
                    <a:lumMod val="25000"/>
                  </a:schemeClr>
                </a:solidFill>
                <a:latin typeface="Abadi" panose="020B0604020104020204" pitchFamily="34" charset="0"/>
                <a:hlinkClick r:id="rId3">
                  <a:extLst>
                    <a:ext uri="{A12FA001-AC4F-418D-AE19-62706E023703}">
                      <ahyp:hlinkClr xmlns:ahyp="http://schemas.microsoft.com/office/drawing/2018/hyperlinkcolor" val="tx"/>
                    </a:ext>
                  </a:extLst>
                </a:hlinkClick>
              </a:rPr>
              <a:t>http://littleevangelist.com/childrens_liturgy.php</a:t>
            </a:r>
            <a:endParaRPr lang="en-GB" sz="1800" b="1" dirty="0">
              <a:solidFill>
                <a:schemeClr val="bg2">
                  <a:lumMod val="25000"/>
                </a:schemeClr>
              </a:solidFill>
              <a:latin typeface="Abadi" panose="020B0604020104020204" pitchFamily="34" charset="0"/>
            </a:endParaRPr>
          </a:p>
          <a:p>
            <a:endParaRPr lang="en-US" sz="1800" b="1" dirty="0">
              <a:solidFill>
                <a:schemeClr val="bg2">
                  <a:lumMod val="25000"/>
                </a:schemeClr>
              </a:solidFill>
              <a:latin typeface="Abadi" panose="020B0604020104020204" pitchFamily="34" charset="0"/>
            </a:endParaRPr>
          </a:p>
          <a:p>
            <a:r>
              <a:rPr lang="en-US" sz="1800" b="1" dirty="0">
                <a:solidFill>
                  <a:srgbClr val="C00000"/>
                </a:solidFill>
                <a:latin typeface="Abadi" panose="020B0604020104020204" pitchFamily="34" charset="0"/>
              </a:rPr>
              <a:t>YOUTUBE CHANNEL:</a:t>
            </a:r>
          </a:p>
          <a:p>
            <a:pPr marL="0" indent="0">
              <a:buFont typeface="Arial" panose="020B0604020202020204" pitchFamily="34" charset="0"/>
              <a:buNone/>
            </a:pPr>
            <a:r>
              <a:rPr lang="en-GB" sz="1800" b="1" dirty="0">
                <a:solidFill>
                  <a:schemeClr val="bg2">
                    <a:lumMod val="25000"/>
                  </a:schemeClr>
                </a:solidFill>
                <a:latin typeface="Abadi" panose="020B0604020104020204" pitchFamily="34" charset="0"/>
                <a:hlinkClick r:id="rId4">
                  <a:extLst>
                    <a:ext uri="{A12FA001-AC4F-418D-AE19-62706E023703}">
                      <ahyp:hlinkClr xmlns:ahyp="http://schemas.microsoft.com/office/drawing/2018/hyperlinkcolor" val="tx"/>
                    </a:ext>
                  </a:extLst>
                </a:hlinkClick>
              </a:rPr>
              <a:t>https://www.youtube.com/channel/UCndM2GK0dnpWg5ECUscdDcA</a:t>
            </a:r>
            <a:endParaRPr lang="en-US" sz="1800" b="1" dirty="0">
              <a:solidFill>
                <a:schemeClr val="bg2">
                  <a:lumMod val="25000"/>
                </a:schemeClr>
              </a:solidFill>
              <a:latin typeface="Abadi" panose="020B0604020104020204" pitchFamily="34" charset="0"/>
            </a:endParaRPr>
          </a:p>
        </p:txBody>
      </p:sp>
    </p:spTree>
    <p:custDataLst>
      <p:tags r:id="rId1"/>
    </p:custDataLst>
    <p:extLst>
      <p:ext uri="{BB962C8B-B14F-4D97-AF65-F5344CB8AC3E}">
        <p14:creationId xmlns:p14="http://schemas.microsoft.com/office/powerpoint/2010/main" val="637146084"/>
      </p:ext>
    </p:extLst>
  </p:cSld>
  <p:clrMapOvr>
    <a:masterClrMapping/>
  </p:clrMapOvr>
  <mc:AlternateContent xmlns:mc="http://schemas.openxmlformats.org/markup-compatibility/2006">
    <mc:Choice xmlns:p14="http://schemas.microsoft.com/office/powerpoint/2010/main" Requires="p14">
      <p:transition spd="slow" p14:dur="2000" advTm="16957"/>
    </mc:Choice>
    <mc:Fallback>
      <p:transition spd="slow" advTm="169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DD57C-E3A9-4D87-AF3A-8A308549FC10}"/>
              </a:ext>
            </a:extLst>
          </p:cNvPr>
          <p:cNvSpPr>
            <a:spLocks noGrp="1"/>
          </p:cNvSpPr>
          <p:nvPr>
            <p:ph type="title"/>
          </p:nvPr>
        </p:nvSpPr>
        <p:spPr/>
        <p:txBody>
          <a:bodyPr/>
          <a:lstStyle/>
          <a:p>
            <a:pPr algn="ctr"/>
            <a:r>
              <a:rPr lang="en-US" dirty="0"/>
              <a:t>GOSPEL, LAST WEEK</a:t>
            </a:r>
            <a:endParaRPr lang="en-GB" dirty="0"/>
          </a:p>
        </p:txBody>
      </p:sp>
      <p:sp>
        <p:nvSpPr>
          <p:cNvPr id="3" name="Content Placeholder 2">
            <a:extLst>
              <a:ext uri="{FF2B5EF4-FFF2-40B4-BE49-F238E27FC236}">
                <a16:creationId xmlns:a16="http://schemas.microsoft.com/office/drawing/2014/main" id="{32BADE2B-21B1-402D-AABD-E4454A1BF331}"/>
              </a:ext>
            </a:extLst>
          </p:cNvPr>
          <p:cNvSpPr>
            <a:spLocks noGrp="1"/>
          </p:cNvSpPr>
          <p:nvPr>
            <p:ph idx="1"/>
          </p:nvPr>
        </p:nvSpPr>
        <p:spPr>
          <a:xfrm>
            <a:off x="285251" y="2047615"/>
            <a:ext cx="4791246" cy="1675915"/>
          </a:xfrm>
        </p:spPr>
        <p:txBody>
          <a:bodyPr>
            <a:normAutofit lnSpcReduction="10000"/>
          </a:bodyPr>
          <a:lstStyle/>
          <a:p>
            <a:pPr marL="0" indent="0" algn="ctr">
              <a:buNone/>
            </a:pPr>
            <a:r>
              <a:rPr lang="en-US" dirty="0">
                <a:solidFill>
                  <a:schemeClr val="accent5">
                    <a:lumMod val="50000"/>
                  </a:schemeClr>
                </a:solidFill>
              </a:rPr>
              <a:t> WAS ABOUT </a:t>
            </a:r>
            <a:r>
              <a:rPr lang="en-US" b="1" dirty="0">
                <a:solidFill>
                  <a:srgbClr val="FF0000"/>
                </a:solidFill>
              </a:rPr>
              <a:t>GIVING CHANCES</a:t>
            </a:r>
            <a:r>
              <a:rPr lang="en-US" b="1" dirty="0">
                <a:solidFill>
                  <a:schemeClr val="accent5">
                    <a:lumMod val="50000"/>
                  </a:schemeClr>
                </a:solidFill>
              </a:rPr>
              <a:t>: </a:t>
            </a:r>
            <a:r>
              <a:rPr lang="en-US" sz="2400" b="1" dirty="0">
                <a:solidFill>
                  <a:schemeClr val="tx2">
                    <a:lumMod val="10000"/>
                    <a:alpha val="70000"/>
                  </a:schemeClr>
                </a:solidFill>
                <a:latin typeface="Aharoni" panose="02010803020104030203" pitchFamily="2" charset="-79"/>
                <a:cs typeface="Aharoni" panose="02010803020104030203" pitchFamily="2" charset="-79"/>
              </a:rPr>
              <a:t>GIVE CHANCES FOR OUR FRIENDS TO RETURN AND TO RECONCILE.</a:t>
            </a:r>
          </a:p>
          <a:p>
            <a:pPr marL="0" indent="0" algn="ctr">
              <a:buNone/>
            </a:pPr>
            <a:endParaRPr lang="en-US" dirty="0">
              <a:solidFill>
                <a:schemeClr val="accent5">
                  <a:lumMod val="50000"/>
                </a:schemeClr>
              </a:solidFill>
            </a:endParaRPr>
          </a:p>
        </p:txBody>
      </p:sp>
      <p:pic>
        <p:nvPicPr>
          <p:cNvPr id="4" name="Picture 3">
            <a:extLst>
              <a:ext uri="{FF2B5EF4-FFF2-40B4-BE49-F238E27FC236}">
                <a16:creationId xmlns:a16="http://schemas.microsoft.com/office/drawing/2014/main" id="{AB8BA720-35CF-4F26-A8B1-C212F7B9B64D}"/>
              </a:ext>
            </a:extLst>
          </p:cNvPr>
          <p:cNvPicPr>
            <a:picLocks noChangeAspect="1"/>
          </p:cNvPicPr>
          <p:nvPr/>
        </p:nvPicPr>
        <p:blipFill>
          <a:blip r:embed="rId3"/>
          <a:stretch>
            <a:fillRect/>
          </a:stretch>
        </p:blipFill>
        <p:spPr>
          <a:xfrm>
            <a:off x="7214366" y="2047615"/>
            <a:ext cx="2815301" cy="2198675"/>
          </a:xfrm>
          <a:prstGeom prst="ellipse">
            <a:avLst/>
          </a:prstGeom>
          <a:ln>
            <a:noFill/>
          </a:ln>
          <a:effectLst>
            <a:softEdge rad="112500"/>
          </a:effectLst>
        </p:spPr>
      </p:pic>
      <p:sp>
        <p:nvSpPr>
          <p:cNvPr id="6" name="TextBox 5">
            <a:extLst>
              <a:ext uri="{FF2B5EF4-FFF2-40B4-BE49-F238E27FC236}">
                <a16:creationId xmlns:a16="http://schemas.microsoft.com/office/drawing/2014/main" id="{96170F35-459C-421A-ABF9-F0BA87186551}"/>
              </a:ext>
            </a:extLst>
          </p:cNvPr>
          <p:cNvSpPr txBox="1"/>
          <p:nvPr/>
        </p:nvSpPr>
        <p:spPr>
          <a:xfrm>
            <a:off x="5200650" y="3923065"/>
            <a:ext cx="6842734" cy="2677656"/>
          </a:xfrm>
          <a:prstGeom prst="rect">
            <a:avLst/>
          </a:prstGeom>
          <a:noFill/>
        </p:spPr>
        <p:txBody>
          <a:bodyPr wrap="square">
            <a:spAutoFit/>
          </a:bodyPr>
          <a:lstStyle/>
          <a:p>
            <a:pPr marL="0" indent="0" algn="ctr">
              <a:buNone/>
            </a:pPr>
            <a:endParaRPr lang="en-US" sz="2400" dirty="0"/>
          </a:p>
          <a:p>
            <a:pPr marL="0" indent="0" algn="ctr">
              <a:buNone/>
            </a:pPr>
            <a:r>
              <a:rPr lang="en-US" sz="2400" dirty="0">
                <a:solidFill>
                  <a:schemeClr val="accent1">
                    <a:lumMod val="50000"/>
                  </a:schemeClr>
                </a:solidFill>
                <a:latin typeface="Aharoni" panose="02010803020104030203" pitchFamily="2" charset="-79"/>
                <a:cs typeface="Aharoni" panose="02010803020104030203" pitchFamily="2" charset="-79"/>
              </a:rPr>
              <a:t>IT WAS ALSO ABOUT </a:t>
            </a:r>
            <a:r>
              <a:rPr lang="en-US" sz="2400" b="1" dirty="0">
                <a:solidFill>
                  <a:srgbClr val="0070C0"/>
                </a:solidFill>
                <a:latin typeface="Aharoni" panose="02010803020104030203" pitchFamily="2" charset="-79"/>
                <a:cs typeface="Aharoni" panose="02010803020104030203" pitchFamily="2" charset="-79"/>
              </a:rPr>
              <a:t>THE POWER OF PRAYING TOGETHER</a:t>
            </a:r>
            <a:r>
              <a:rPr lang="en-US" sz="2400" b="1" dirty="0">
                <a:solidFill>
                  <a:schemeClr val="accent1">
                    <a:lumMod val="50000"/>
                  </a:schemeClr>
                </a:solidFill>
                <a:latin typeface="Aharoni" panose="02010803020104030203" pitchFamily="2" charset="-79"/>
                <a:cs typeface="Aharoni" panose="02010803020104030203" pitchFamily="2" charset="-79"/>
              </a:rPr>
              <a:t> </a:t>
            </a:r>
            <a:r>
              <a:rPr lang="en-US" sz="2400" dirty="0">
                <a:solidFill>
                  <a:schemeClr val="accent1">
                    <a:lumMod val="50000"/>
                  </a:schemeClr>
                </a:solidFill>
                <a:latin typeface="Aharoni" panose="02010803020104030203" pitchFamily="2" charset="-79"/>
                <a:cs typeface="Aharoni" panose="02010803020104030203" pitchFamily="2" charset="-79"/>
              </a:rPr>
              <a:t>- JESUS IS PRESENT AMIDST TWO OR THREE GATHERED IN HIS NAME AND THAT IF THEY AGREE ON A COMMON THING AND PRAY, IT WILL BE GRANTED TO THEM BY THE HEAVENLY FATHER.</a:t>
            </a:r>
            <a:endParaRPr lang="en-GB" sz="2400" dirty="0">
              <a:solidFill>
                <a:schemeClr val="accent1">
                  <a:lumMod val="50000"/>
                </a:schemeClr>
              </a:solidFill>
              <a:latin typeface="Aharoni" panose="02010803020104030203" pitchFamily="2" charset="-79"/>
              <a:cs typeface="Aharoni" panose="02010803020104030203" pitchFamily="2" charset="-79"/>
            </a:endParaRPr>
          </a:p>
        </p:txBody>
      </p:sp>
      <p:pic>
        <p:nvPicPr>
          <p:cNvPr id="7" name="Picture 6">
            <a:extLst>
              <a:ext uri="{FF2B5EF4-FFF2-40B4-BE49-F238E27FC236}">
                <a16:creationId xmlns:a16="http://schemas.microsoft.com/office/drawing/2014/main" id="{267732BD-2582-48B5-9D99-C196836EB8AA}"/>
              </a:ext>
            </a:extLst>
          </p:cNvPr>
          <p:cNvPicPr>
            <a:picLocks noChangeAspect="1"/>
          </p:cNvPicPr>
          <p:nvPr/>
        </p:nvPicPr>
        <p:blipFill>
          <a:blip r:embed="rId4"/>
          <a:stretch>
            <a:fillRect/>
          </a:stretch>
        </p:blipFill>
        <p:spPr>
          <a:xfrm>
            <a:off x="1714288" y="3673808"/>
            <a:ext cx="1943312" cy="2509181"/>
          </a:xfrm>
          <a:prstGeom prst="rect">
            <a:avLst/>
          </a:prstGeom>
        </p:spPr>
      </p:pic>
    </p:spTree>
    <p:custDataLst>
      <p:tags r:id="rId1"/>
    </p:custDataLst>
    <p:extLst>
      <p:ext uri="{BB962C8B-B14F-4D97-AF65-F5344CB8AC3E}">
        <p14:creationId xmlns:p14="http://schemas.microsoft.com/office/powerpoint/2010/main" val="2244950455"/>
      </p:ext>
    </p:extLst>
  </p:cSld>
  <p:clrMapOvr>
    <a:masterClrMapping/>
  </p:clrMapOvr>
  <mc:AlternateContent xmlns:mc="http://schemas.openxmlformats.org/markup-compatibility/2006">
    <mc:Choice xmlns:p14="http://schemas.microsoft.com/office/powerpoint/2010/main" Requires="p14">
      <p:transition spd="slow" p14:dur="2000" advTm="35891"/>
    </mc:Choice>
    <mc:Fallback>
      <p:transition spd="slow" advTm="358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14CA3-F553-4716-8FC8-E793278B44AC}"/>
              </a:ext>
            </a:extLst>
          </p:cNvPr>
          <p:cNvSpPr>
            <a:spLocks noGrp="1"/>
          </p:cNvSpPr>
          <p:nvPr>
            <p:ph type="title"/>
          </p:nvPr>
        </p:nvSpPr>
        <p:spPr/>
        <p:txBody>
          <a:bodyPr>
            <a:normAutofit fontScale="90000"/>
          </a:bodyPr>
          <a:lstStyle/>
          <a:p>
            <a:r>
              <a:rPr lang="en-US" dirty="0"/>
              <a:t>JESUS ASKS HIS FRIENDS TO GIVE CHANCES TO PEOPLE TO CORRECT THEIR WRONGS AND COME BACK TO GOD</a:t>
            </a:r>
            <a:endParaRPr lang="en-GB" dirty="0"/>
          </a:p>
        </p:txBody>
      </p:sp>
      <p:sp>
        <p:nvSpPr>
          <p:cNvPr id="3" name="Content Placeholder 2">
            <a:extLst>
              <a:ext uri="{FF2B5EF4-FFF2-40B4-BE49-F238E27FC236}">
                <a16:creationId xmlns:a16="http://schemas.microsoft.com/office/drawing/2014/main" id="{4D0188E7-F4D2-4159-9FA5-D06478780E91}"/>
              </a:ext>
            </a:extLst>
          </p:cNvPr>
          <p:cNvSpPr>
            <a:spLocks noGrp="1"/>
          </p:cNvSpPr>
          <p:nvPr>
            <p:ph idx="1"/>
          </p:nvPr>
        </p:nvSpPr>
        <p:spPr>
          <a:xfrm>
            <a:off x="663623" y="2069854"/>
            <a:ext cx="10168128" cy="3694176"/>
          </a:xfrm>
        </p:spPr>
        <p:txBody>
          <a:bodyPr/>
          <a:lstStyle/>
          <a:p>
            <a:pPr marL="0" indent="0">
              <a:buNone/>
            </a:pPr>
            <a:r>
              <a:rPr lang="en-US" dirty="0"/>
              <a:t>PETER IN DOUBT, ASKS JESUS:</a:t>
            </a:r>
            <a:endParaRPr lang="en-GB" dirty="0"/>
          </a:p>
        </p:txBody>
      </p:sp>
      <p:pic>
        <p:nvPicPr>
          <p:cNvPr id="4" name="Picture 3">
            <a:extLst>
              <a:ext uri="{FF2B5EF4-FFF2-40B4-BE49-F238E27FC236}">
                <a16:creationId xmlns:a16="http://schemas.microsoft.com/office/drawing/2014/main" id="{E4D4166D-82A3-4808-8F97-6CF8CFECE66B}"/>
              </a:ext>
            </a:extLst>
          </p:cNvPr>
          <p:cNvPicPr>
            <a:picLocks noChangeAspect="1"/>
          </p:cNvPicPr>
          <p:nvPr/>
        </p:nvPicPr>
        <p:blipFill>
          <a:blip r:embed="rId3"/>
          <a:stretch>
            <a:fillRect/>
          </a:stretch>
        </p:blipFill>
        <p:spPr>
          <a:xfrm>
            <a:off x="908304" y="4095618"/>
            <a:ext cx="3189890" cy="2392418"/>
          </a:xfrm>
          <a:prstGeom prst="rect">
            <a:avLst/>
          </a:prstGeom>
        </p:spPr>
      </p:pic>
      <p:sp>
        <p:nvSpPr>
          <p:cNvPr id="5" name="Callout: Line 4">
            <a:extLst>
              <a:ext uri="{FF2B5EF4-FFF2-40B4-BE49-F238E27FC236}">
                <a16:creationId xmlns:a16="http://schemas.microsoft.com/office/drawing/2014/main" id="{D71A46F1-B723-45DD-BFC5-C65D57F7BC36}"/>
              </a:ext>
            </a:extLst>
          </p:cNvPr>
          <p:cNvSpPr/>
          <p:nvPr/>
        </p:nvSpPr>
        <p:spPr>
          <a:xfrm>
            <a:off x="3352800" y="2613659"/>
            <a:ext cx="3090041" cy="1415479"/>
          </a:xfrm>
          <a:prstGeom prst="borderCallout1">
            <a:avLst>
              <a:gd name="adj1" fmla="val 41766"/>
              <a:gd name="adj2" fmla="val 2891"/>
              <a:gd name="adj3" fmla="val 102976"/>
              <a:gd name="adj4" fmla="val -4989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‘HOW MANY TIMES MUST WE FORGIVE A PERSON DOING WRONG, IS SEVEN TIMES ENOUGH?’</a:t>
            </a:r>
          </a:p>
          <a:p>
            <a:pPr algn="ctr"/>
            <a:endParaRPr lang="en-GB" dirty="0"/>
          </a:p>
        </p:txBody>
      </p:sp>
      <p:pic>
        <p:nvPicPr>
          <p:cNvPr id="6" name="Picture 5">
            <a:extLst>
              <a:ext uri="{FF2B5EF4-FFF2-40B4-BE49-F238E27FC236}">
                <a16:creationId xmlns:a16="http://schemas.microsoft.com/office/drawing/2014/main" id="{FA717DB6-F044-4B34-95C6-6DCE0F5E2676}"/>
              </a:ext>
            </a:extLst>
          </p:cNvPr>
          <p:cNvPicPr>
            <a:picLocks noChangeAspect="1"/>
          </p:cNvPicPr>
          <p:nvPr/>
        </p:nvPicPr>
        <p:blipFill>
          <a:blip r:embed="rId4"/>
          <a:stretch>
            <a:fillRect/>
          </a:stretch>
        </p:blipFill>
        <p:spPr>
          <a:xfrm>
            <a:off x="8460828" y="3521491"/>
            <a:ext cx="3472722" cy="2604542"/>
          </a:xfrm>
          <a:prstGeom prst="rect">
            <a:avLst/>
          </a:prstGeom>
        </p:spPr>
      </p:pic>
      <p:sp>
        <p:nvSpPr>
          <p:cNvPr id="8" name="Callout: Line 7">
            <a:extLst>
              <a:ext uri="{FF2B5EF4-FFF2-40B4-BE49-F238E27FC236}">
                <a16:creationId xmlns:a16="http://schemas.microsoft.com/office/drawing/2014/main" id="{44F45B08-4B91-4215-BD73-FB680D28B593}"/>
              </a:ext>
            </a:extLst>
          </p:cNvPr>
          <p:cNvSpPr/>
          <p:nvPr/>
        </p:nvSpPr>
        <p:spPr>
          <a:xfrm>
            <a:off x="4734490" y="4950372"/>
            <a:ext cx="3090041" cy="924911"/>
          </a:xfrm>
          <a:prstGeom prst="borderCallout1">
            <a:avLst>
              <a:gd name="adj1" fmla="val 61072"/>
              <a:gd name="adj2" fmla="val 98809"/>
              <a:gd name="adj3" fmla="val 59909"/>
              <a:gd name="adj4" fmla="val 14091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NOT SEVEN TIMES BUT SEVENTY-SEVEN TIMES!</a:t>
            </a:r>
          </a:p>
          <a:p>
            <a:pPr algn="ctr"/>
            <a:endParaRPr lang="en-GB" dirty="0"/>
          </a:p>
        </p:txBody>
      </p:sp>
      <p:sp>
        <p:nvSpPr>
          <p:cNvPr id="9" name="TextBox 8">
            <a:extLst>
              <a:ext uri="{FF2B5EF4-FFF2-40B4-BE49-F238E27FC236}">
                <a16:creationId xmlns:a16="http://schemas.microsoft.com/office/drawing/2014/main" id="{06F4B764-5AF2-4823-A7C0-644B26540360}"/>
              </a:ext>
            </a:extLst>
          </p:cNvPr>
          <p:cNvSpPr txBox="1"/>
          <p:nvPr/>
        </p:nvSpPr>
        <p:spPr>
          <a:xfrm>
            <a:off x="7824531" y="2249214"/>
            <a:ext cx="3169290" cy="923330"/>
          </a:xfrm>
          <a:prstGeom prst="rect">
            <a:avLst/>
          </a:prstGeom>
          <a:noFill/>
        </p:spPr>
        <p:txBody>
          <a:bodyPr wrap="square" rtlCol="0">
            <a:spAutoFit/>
          </a:bodyPr>
          <a:lstStyle/>
          <a:p>
            <a:r>
              <a:rPr lang="en-US" dirty="0"/>
              <a:t>THAT SOUNDS LIKE A LOT OF TIMES - IS IT LIMITLESS?</a:t>
            </a:r>
            <a:endParaRPr lang="en-GB" dirty="0"/>
          </a:p>
        </p:txBody>
      </p:sp>
      <p:pic>
        <p:nvPicPr>
          <p:cNvPr id="7" name="Picture 6">
            <a:extLst>
              <a:ext uri="{FF2B5EF4-FFF2-40B4-BE49-F238E27FC236}">
                <a16:creationId xmlns:a16="http://schemas.microsoft.com/office/drawing/2014/main" id="{DDF0728E-E1F1-40D8-A9EB-772FF39285BD}"/>
              </a:ext>
            </a:extLst>
          </p:cNvPr>
          <p:cNvPicPr>
            <a:picLocks noChangeAspect="1"/>
          </p:cNvPicPr>
          <p:nvPr/>
        </p:nvPicPr>
        <p:blipFill>
          <a:blip r:embed="rId5"/>
          <a:stretch>
            <a:fillRect/>
          </a:stretch>
        </p:blipFill>
        <p:spPr>
          <a:xfrm>
            <a:off x="10777975" y="1890195"/>
            <a:ext cx="750402" cy="1364368"/>
          </a:xfrm>
          <a:prstGeom prst="rect">
            <a:avLst/>
          </a:prstGeom>
        </p:spPr>
      </p:pic>
    </p:spTree>
    <p:custDataLst>
      <p:tags r:id="rId1"/>
    </p:custDataLst>
    <p:extLst>
      <p:ext uri="{BB962C8B-B14F-4D97-AF65-F5344CB8AC3E}">
        <p14:creationId xmlns:p14="http://schemas.microsoft.com/office/powerpoint/2010/main" val="1934983808"/>
      </p:ext>
    </p:extLst>
  </p:cSld>
  <p:clrMapOvr>
    <a:masterClrMapping/>
  </p:clrMapOvr>
  <mc:AlternateContent xmlns:mc="http://schemas.openxmlformats.org/markup-compatibility/2006">
    <mc:Choice xmlns:p14="http://schemas.microsoft.com/office/powerpoint/2010/main" Requires="p14">
      <p:transition spd="slow" p14:dur="2000" advTm="54165"/>
    </mc:Choice>
    <mc:Fallback>
      <p:transition spd="slow" advTm="541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par>
                                <p:cTn id="32" presetID="16" presetClass="entr" presetSubtype="21"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8"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017517EF-BD4D-4055-BDB4-A322C5356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1454BC2-ABEF-41EC-B5BA-F26E19BE24CE}"/>
              </a:ext>
            </a:extLst>
          </p:cNvPr>
          <p:cNvSpPr>
            <a:spLocks noGrp="1"/>
          </p:cNvSpPr>
          <p:nvPr>
            <p:ph type="title"/>
          </p:nvPr>
        </p:nvSpPr>
        <p:spPr>
          <a:xfrm>
            <a:off x="649899" y="480774"/>
            <a:ext cx="12192000" cy="1371600"/>
          </a:xfrm>
        </p:spPr>
        <p:txBody>
          <a:bodyPr vert="horz" lIns="91440" tIns="45720" rIns="91440" bIns="45720" rtlCol="0" anchor="ctr">
            <a:normAutofit/>
          </a:bodyPr>
          <a:lstStyle/>
          <a:p>
            <a:r>
              <a:rPr lang="en-US" dirty="0"/>
              <a:t>KINGDOM OF HEAVEN AND FORGIVENESS</a:t>
            </a:r>
          </a:p>
        </p:txBody>
      </p:sp>
      <p:sp>
        <p:nvSpPr>
          <p:cNvPr id="3" name="Content Placeholder 2">
            <a:extLst>
              <a:ext uri="{FF2B5EF4-FFF2-40B4-BE49-F238E27FC236}">
                <a16:creationId xmlns:a16="http://schemas.microsoft.com/office/drawing/2014/main" id="{F189F00E-2370-4008-897C-30402FFC0EF5}"/>
              </a:ext>
            </a:extLst>
          </p:cNvPr>
          <p:cNvSpPr>
            <a:spLocks noGrp="1"/>
          </p:cNvSpPr>
          <p:nvPr>
            <p:ph idx="1"/>
          </p:nvPr>
        </p:nvSpPr>
        <p:spPr>
          <a:xfrm>
            <a:off x="283176" y="1559498"/>
            <a:ext cx="3486622" cy="1185353"/>
          </a:xfrm>
        </p:spPr>
        <p:txBody>
          <a:bodyPr vert="horz" lIns="91440" tIns="45720" rIns="91440" bIns="45720" rtlCol="0" anchor="ctr">
            <a:normAutofit/>
          </a:bodyPr>
          <a:lstStyle/>
          <a:p>
            <a:pPr marL="0" indent="0">
              <a:buNone/>
            </a:pPr>
            <a:r>
              <a:rPr lang="en-US" b="1" dirty="0">
                <a:latin typeface="Abadi" panose="020B0604020104020204" pitchFamily="34" charset="0"/>
              </a:rPr>
              <a:t>JESUS EXPLAINED IT WITH A PARABLE:</a:t>
            </a:r>
          </a:p>
        </p:txBody>
      </p:sp>
      <p:sp>
        <p:nvSpPr>
          <p:cNvPr id="25" name="Rectangle 16">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18">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130604" y="1071836"/>
            <a:ext cx="1021458"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9B48644-DABD-46DE-AE1F-512B396582C3}"/>
              </a:ext>
            </a:extLst>
          </p:cNvPr>
          <p:cNvPicPr>
            <a:picLocks noChangeAspect="1"/>
          </p:cNvPicPr>
          <p:nvPr/>
        </p:nvPicPr>
        <p:blipFill>
          <a:blip r:embed="rId3"/>
          <a:stretch>
            <a:fillRect/>
          </a:stretch>
        </p:blipFill>
        <p:spPr>
          <a:xfrm>
            <a:off x="430715" y="4091807"/>
            <a:ext cx="2631843" cy="1973882"/>
          </a:xfrm>
          <a:prstGeom prst="rect">
            <a:avLst/>
          </a:prstGeom>
        </p:spPr>
      </p:pic>
      <p:sp>
        <p:nvSpPr>
          <p:cNvPr id="5" name="Speech Bubble: Rectangle 4">
            <a:extLst>
              <a:ext uri="{FF2B5EF4-FFF2-40B4-BE49-F238E27FC236}">
                <a16:creationId xmlns:a16="http://schemas.microsoft.com/office/drawing/2014/main" id="{5CEB994F-B092-4D34-8C37-E3F76FA5DB38}"/>
              </a:ext>
            </a:extLst>
          </p:cNvPr>
          <p:cNvSpPr/>
          <p:nvPr/>
        </p:nvSpPr>
        <p:spPr>
          <a:xfrm>
            <a:off x="3778943" y="1587137"/>
            <a:ext cx="8270113" cy="4949985"/>
          </a:xfrm>
          <a:prstGeom prst="wedgeRectCallout">
            <a:avLst>
              <a:gd name="adj1" fmla="val -65869"/>
              <a:gd name="adj2" fmla="val -91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pic>
        <p:nvPicPr>
          <p:cNvPr id="6" name="Picture 5">
            <a:extLst>
              <a:ext uri="{FF2B5EF4-FFF2-40B4-BE49-F238E27FC236}">
                <a16:creationId xmlns:a16="http://schemas.microsoft.com/office/drawing/2014/main" id="{9E82619D-11A8-4A5A-A625-00555BC79AB4}"/>
              </a:ext>
            </a:extLst>
          </p:cNvPr>
          <p:cNvPicPr>
            <a:picLocks noChangeAspect="1"/>
          </p:cNvPicPr>
          <p:nvPr/>
        </p:nvPicPr>
        <p:blipFill>
          <a:blip r:embed="rId4"/>
          <a:stretch>
            <a:fillRect/>
          </a:stretch>
        </p:blipFill>
        <p:spPr>
          <a:xfrm>
            <a:off x="10079421" y="1738720"/>
            <a:ext cx="1841030" cy="1560427"/>
          </a:xfrm>
          <a:prstGeom prst="rect">
            <a:avLst/>
          </a:prstGeom>
        </p:spPr>
      </p:pic>
      <p:pic>
        <p:nvPicPr>
          <p:cNvPr id="7" name="Picture 6">
            <a:extLst>
              <a:ext uri="{FF2B5EF4-FFF2-40B4-BE49-F238E27FC236}">
                <a16:creationId xmlns:a16="http://schemas.microsoft.com/office/drawing/2014/main" id="{3E33560C-0639-4A05-969F-282028D16F71}"/>
              </a:ext>
            </a:extLst>
          </p:cNvPr>
          <p:cNvPicPr>
            <a:picLocks noChangeAspect="1"/>
          </p:cNvPicPr>
          <p:nvPr/>
        </p:nvPicPr>
        <p:blipFill>
          <a:blip r:embed="rId5"/>
          <a:stretch>
            <a:fillRect/>
          </a:stretch>
        </p:blipFill>
        <p:spPr>
          <a:xfrm>
            <a:off x="3996464" y="3605627"/>
            <a:ext cx="1745374" cy="1568307"/>
          </a:xfrm>
          <a:prstGeom prst="rect">
            <a:avLst/>
          </a:prstGeom>
        </p:spPr>
      </p:pic>
      <p:pic>
        <p:nvPicPr>
          <p:cNvPr id="8" name="Picture 7">
            <a:extLst>
              <a:ext uri="{FF2B5EF4-FFF2-40B4-BE49-F238E27FC236}">
                <a16:creationId xmlns:a16="http://schemas.microsoft.com/office/drawing/2014/main" id="{EC6D6EE9-60D0-4F62-BD8F-75D6D78BE978}"/>
              </a:ext>
            </a:extLst>
          </p:cNvPr>
          <p:cNvPicPr>
            <a:picLocks noChangeAspect="1"/>
          </p:cNvPicPr>
          <p:nvPr/>
        </p:nvPicPr>
        <p:blipFill>
          <a:blip r:embed="rId6"/>
          <a:stretch>
            <a:fillRect/>
          </a:stretch>
        </p:blipFill>
        <p:spPr>
          <a:xfrm>
            <a:off x="9879723" y="5032474"/>
            <a:ext cx="2040728" cy="1384270"/>
          </a:xfrm>
          <a:prstGeom prst="rect">
            <a:avLst/>
          </a:prstGeom>
        </p:spPr>
      </p:pic>
      <p:sp>
        <p:nvSpPr>
          <p:cNvPr id="10" name="TextBox 9">
            <a:extLst>
              <a:ext uri="{FF2B5EF4-FFF2-40B4-BE49-F238E27FC236}">
                <a16:creationId xmlns:a16="http://schemas.microsoft.com/office/drawing/2014/main" id="{3BC262D6-8151-43B1-9371-D0E02BF035EF}"/>
              </a:ext>
            </a:extLst>
          </p:cNvPr>
          <p:cNvSpPr txBox="1"/>
          <p:nvPr/>
        </p:nvSpPr>
        <p:spPr>
          <a:xfrm>
            <a:off x="3943180" y="1881010"/>
            <a:ext cx="6161170" cy="1477328"/>
          </a:xfrm>
          <a:prstGeom prst="rect">
            <a:avLst/>
          </a:prstGeom>
          <a:noFill/>
        </p:spPr>
        <p:txBody>
          <a:bodyPr wrap="square" rtlCol="0">
            <a:spAutoFit/>
          </a:bodyPr>
          <a:lstStyle/>
          <a:p>
            <a:r>
              <a:rPr lang="en-US" dirty="0"/>
              <a:t>*He calls in a man who owes a huge amount (equal to a million pounds) and asks him to pay it back.</a:t>
            </a:r>
          </a:p>
          <a:p>
            <a:r>
              <a:rPr lang="en-US" dirty="0"/>
              <a:t>* He was found unable to return it back</a:t>
            </a:r>
          </a:p>
          <a:p>
            <a:r>
              <a:rPr lang="en-US" dirty="0"/>
              <a:t>* The king ordered him to be sold, along with his wife, his children, and all his property, in payment of the debt </a:t>
            </a:r>
            <a:endParaRPr lang="en-GB" dirty="0"/>
          </a:p>
        </p:txBody>
      </p:sp>
      <p:sp>
        <p:nvSpPr>
          <p:cNvPr id="12" name="TextBox 11">
            <a:extLst>
              <a:ext uri="{FF2B5EF4-FFF2-40B4-BE49-F238E27FC236}">
                <a16:creationId xmlns:a16="http://schemas.microsoft.com/office/drawing/2014/main" id="{8993D485-AD54-415B-97C4-7AF6BFE9AEA8}"/>
              </a:ext>
            </a:extLst>
          </p:cNvPr>
          <p:cNvSpPr txBox="1"/>
          <p:nvPr/>
        </p:nvSpPr>
        <p:spPr>
          <a:xfrm>
            <a:off x="271549" y="2698982"/>
            <a:ext cx="2893383" cy="1200329"/>
          </a:xfrm>
          <a:prstGeom prst="rect">
            <a:avLst/>
          </a:prstGeom>
          <a:noFill/>
        </p:spPr>
        <p:txBody>
          <a:bodyPr wrap="square" rtlCol="0">
            <a:spAutoFit/>
          </a:bodyPr>
          <a:lstStyle/>
          <a:p>
            <a:r>
              <a:rPr lang="en-US" dirty="0"/>
              <a:t>The kingdom of Heaven is like a king who decides to settle his accounts with his servants. …</a:t>
            </a:r>
            <a:endParaRPr lang="en-GB" dirty="0"/>
          </a:p>
        </p:txBody>
      </p:sp>
      <p:sp>
        <p:nvSpPr>
          <p:cNvPr id="14" name="TextBox 13">
            <a:extLst>
              <a:ext uri="{FF2B5EF4-FFF2-40B4-BE49-F238E27FC236}">
                <a16:creationId xmlns:a16="http://schemas.microsoft.com/office/drawing/2014/main" id="{AA98B144-2B95-455B-BDAE-FFBBE7B08041}"/>
              </a:ext>
            </a:extLst>
          </p:cNvPr>
          <p:cNvSpPr txBox="1"/>
          <p:nvPr/>
        </p:nvSpPr>
        <p:spPr>
          <a:xfrm>
            <a:off x="5886000" y="3835698"/>
            <a:ext cx="6161170" cy="923330"/>
          </a:xfrm>
          <a:prstGeom prst="rect">
            <a:avLst/>
          </a:prstGeom>
          <a:noFill/>
        </p:spPr>
        <p:txBody>
          <a:bodyPr wrap="square" rtlCol="0">
            <a:spAutoFit/>
          </a:bodyPr>
          <a:lstStyle/>
          <a:p>
            <a:r>
              <a:rPr lang="en-US" dirty="0"/>
              <a:t>The man then fell before the king, paid homage and pleaded before him crying, “Be patient with me, and I will pay you back in full.”</a:t>
            </a:r>
            <a:endParaRPr lang="en-GB" dirty="0"/>
          </a:p>
        </p:txBody>
      </p:sp>
      <p:sp>
        <p:nvSpPr>
          <p:cNvPr id="16" name="TextBox 15">
            <a:extLst>
              <a:ext uri="{FF2B5EF4-FFF2-40B4-BE49-F238E27FC236}">
                <a16:creationId xmlns:a16="http://schemas.microsoft.com/office/drawing/2014/main" id="{6AD95CA7-DAA8-41BE-9B9E-131FBF23F2C7}"/>
              </a:ext>
            </a:extLst>
          </p:cNvPr>
          <p:cNvSpPr txBox="1"/>
          <p:nvPr/>
        </p:nvSpPr>
        <p:spPr>
          <a:xfrm>
            <a:off x="3943180" y="5517705"/>
            <a:ext cx="6161170" cy="646331"/>
          </a:xfrm>
          <a:prstGeom prst="rect">
            <a:avLst/>
          </a:prstGeom>
          <a:noFill/>
        </p:spPr>
        <p:txBody>
          <a:bodyPr wrap="square" rtlCol="0">
            <a:spAutoFit/>
          </a:bodyPr>
          <a:lstStyle/>
          <a:p>
            <a:r>
              <a:rPr lang="en-US" dirty="0"/>
              <a:t>Moved with compassion, the king forgave him for the loan and let him go. </a:t>
            </a:r>
            <a:endParaRPr lang="en-GB" dirty="0"/>
          </a:p>
        </p:txBody>
      </p:sp>
    </p:spTree>
    <p:custDataLst>
      <p:tags r:id="rId1"/>
    </p:custDataLst>
    <p:extLst>
      <p:ext uri="{BB962C8B-B14F-4D97-AF65-F5344CB8AC3E}">
        <p14:creationId xmlns:p14="http://schemas.microsoft.com/office/powerpoint/2010/main" val="2642204025"/>
      </p:ext>
    </p:extLst>
  </p:cSld>
  <p:clrMapOvr>
    <a:masterClrMapping/>
  </p:clrMapOvr>
  <mc:AlternateContent xmlns:mc="http://schemas.openxmlformats.org/markup-compatibility/2006">
    <mc:Choice xmlns:p14="http://schemas.microsoft.com/office/powerpoint/2010/main" Requires="p14">
      <p:transition spd="slow" p14:dur="2000" advTm="81707"/>
    </mc:Choice>
    <mc:Fallback>
      <p:transition spd="slow" advTm="817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barn(inVertical)">
                                      <p:cBhvr>
                                        <p:cTn id="30" dur="500"/>
                                        <p:tgtEl>
                                          <p:spTgt spid="10">
                                            <p:txEl>
                                              <p:pRg st="0" end="0"/>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0">
                                            <p:txEl>
                                              <p:pRg st="1" end="1"/>
                                            </p:txEl>
                                          </p:spTgt>
                                        </p:tgtEl>
                                        <p:attrNameLst>
                                          <p:attrName>style.visibility</p:attrName>
                                        </p:attrNameLst>
                                      </p:cBhvr>
                                      <p:to>
                                        <p:strVal val="visible"/>
                                      </p:to>
                                    </p:set>
                                    <p:animEffect transition="in" filter="barn(inVertical)">
                                      <p:cBhvr>
                                        <p:cTn id="38" dur="500"/>
                                        <p:tgtEl>
                                          <p:spTgt spid="10">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0">
                                            <p:txEl>
                                              <p:pRg st="2" end="2"/>
                                            </p:txEl>
                                          </p:spTgt>
                                        </p:tgtEl>
                                        <p:attrNameLst>
                                          <p:attrName>style.visibility</p:attrName>
                                        </p:attrNameLst>
                                      </p:cBhvr>
                                      <p:to>
                                        <p:strVal val="visible"/>
                                      </p:to>
                                    </p:set>
                                    <p:animEffect transition="in" filter="barn(inVertical)">
                                      <p:cBhvr>
                                        <p:cTn id="43" dur="500"/>
                                        <p:tgtEl>
                                          <p:spTgt spid="10">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barn(inVertical)">
                                      <p:cBhvr>
                                        <p:cTn id="48" dur="500"/>
                                        <p:tgtEl>
                                          <p:spTgt spid="14">
                                            <p:txEl>
                                              <p:pRg st="0" end="0"/>
                                            </p:txEl>
                                          </p:spTgt>
                                        </p:tgtEl>
                                      </p:cBhvr>
                                    </p:animEffect>
                                  </p:childTnLst>
                                </p:cTn>
                              </p:par>
                              <p:par>
                                <p:cTn id="49" presetID="16" presetClass="entr" presetSubtype="21"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barn(inVertical)">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16">
                                            <p:txEl>
                                              <p:pRg st="0" end="0"/>
                                            </p:txEl>
                                          </p:spTgt>
                                        </p:tgtEl>
                                        <p:attrNameLst>
                                          <p:attrName>style.visibility</p:attrName>
                                        </p:attrNameLst>
                                      </p:cBhvr>
                                      <p:to>
                                        <p:strVal val="visible"/>
                                      </p:to>
                                    </p:set>
                                    <p:animEffect transition="in" filter="barn(inVertical)">
                                      <p:cBhvr>
                                        <p:cTn id="56" dur="500"/>
                                        <p:tgtEl>
                                          <p:spTgt spid="16">
                                            <p:txEl>
                                              <p:pRg st="0" end="0"/>
                                            </p:txEl>
                                          </p:spTgt>
                                        </p:tgtEl>
                                      </p:cBhvr>
                                    </p:animEffect>
                                  </p:childTnLst>
                                </p:cTn>
                              </p:par>
                              <p:par>
                                <p:cTn id="57" presetID="16" presetClass="entr" presetSubtype="21" fill="hold"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barn(inVertical)">
                                      <p:cBhvr>
                                        <p:cTn id="5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017517EF-BD4D-4055-BDB4-A322C5356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1454BC2-ABEF-41EC-B5BA-F26E19BE24CE}"/>
              </a:ext>
            </a:extLst>
          </p:cNvPr>
          <p:cNvSpPr>
            <a:spLocks noGrp="1"/>
          </p:cNvSpPr>
          <p:nvPr>
            <p:ph type="title"/>
          </p:nvPr>
        </p:nvSpPr>
        <p:spPr>
          <a:xfrm>
            <a:off x="679569" y="289834"/>
            <a:ext cx="5794541" cy="1573148"/>
          </a:xfrm>
        </p:spPr>
        <p:txBody>
          <a:bodyPr vert="horz" lIns="91440" tIns="45720" rIns="91440" bIns="45720" rtlCol="0" anchor="ctr">
            <a:normAutofit/>
          </a:bodyPr>
          <a:lstStyle/>
          <a:p>
            <a:r>
              <a:rPr lang="en-US" dirty="0"/>
              <a:t>JESUS CONTINUED</a:t>
            </a:r>
          </a:p>
        </p:txBody>
      </p:sp>
      <p:sp>
        <p:nvSpPr>
          <p:cNvPr id="25" name="Rectangle 16">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18">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130604" y="1071836"/>
            <a:ext cx="1021458"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61502FDB-B18C-4316-B960-C81CA09CCDC3}"/>
              </a:ext>
            </a:extLst>
          </p:cNvPr>
          <p:cNvPicPr>
            <a:picLocks noChangeAspect="1"/>
          </p:cNvPicPr>
          <p:nvPr/>
        </p:nvPicPr>
        <p:blipFill>
          <a:blip r:embed="rId3"/>
          <a:stretch>
            <a:fillRect/>
          </a:stretch>
        </p:blipFill>
        <p:spPr>
          <a:xfrm>
            <a:off x="5876299" y="158385"/>
            <a:ext cx="2298727" cy="1697815"/>
          </a:xfrm>
          <a:prstGeom prst="ellipse">
            <a:avLst/>
          </a:prstGeom>
          <a:ln>
            <a:noFill/>
          </a:ln>
          <a:effectLst>
            <a:softEdge rad="112500"/>
          </a:effectLst>
        </p:spPr>
      </p:pic>
      <p:sp>
        <p:nvSpPr>
          <p:cNvPr id="21" name="Speech Bubble: Oval 20">
            <a:extLst>
              <a:ext uri="{FF2B5EF4-FFF2-40B4-BE49-F238E27FC236}">
                <a16:creationId xmlns:a16="http://schemas.microsoft.com/office/drawing/2014/main" id="{379415D8-0C53-4C60-8AF0-F587C23629B5}"/>
              </a:ext>
            </a:extLst>
          </p:cNvPr>
          <p:cNvSpPr/>
          <p:nvPr/>
        </p:nvSpPr>
        <p:spPr>
          <a:xfrm>
            <a:off x="8377581" y="187958"/>
            <a:ext cx="3614393" cy="1689993"/>
          </a:xfrm>
          <a:prstGeom prst="wedgeEllipseCallout">
            <a:avLst>
              <a:gd name="adj1" fmla="val -74961"/>
              <a:gd name="adj2" fmla="val -2827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……when this servant came out, he saw one of his friends who owed him a very small amount of money</a:t>
            </a:r>
            <a:endParaRPr lang="en-GB" dirty="0"/>
          </a:p>
        </p:txBody>
      </p:sp>
      <p:pic>
        <p:nvPicPr>
          <p:cNvPr id="22" name="Picture 21">
            <a:extLst>
              <a:ext uri="{FF2B5EF4-FFF2-40B4-BE49-F238E27FC236}">
                <a16:creationId xmlns:a16="http://schemas.microsoft.com/office/drawing/2014/main" id="{62D78B01-DA6C-46F1-BD82-7373CA31386E}"/>
              </a:ext>
            </a:extLst>
          </p:cNvPr>
          <p:cNvPicPr>
            <a:picLocks noChangeAspect="1"/>
          </p:cNvPicPr>
          <p:nvPr/>
        </p:nvPicPr>
        <p:blipFill>
          <a:blip r:embed="rId4"/>
          <a:stretch>
            <a:fillRect/>
          </a:stretch>
        </p:blipFill>
        <p:spPr>
          <a:xfrm>
            <a:off x="551553" y="2001723"/>
            <a:ext cx="2476500" cy="1819275"/>
          </a:xfrm>
          <a:prstGeom prst="rect">
            <a:avLst/>
          </a:prstGeom>
        </p:spPr>
      </p:pic>
      <p:pic>
        <p:nvPicPr>
          <p:cNvPr id="23" name="Picture 22">
            <a:extLst>
              <a:ext uri="{FF2B5EF4-FFF2-40B4-BE49-F238E27FC236}">
                <a16:creationId xmlns:a16="http://schemas.microsoft.com/office/drawing/2014/main" id="{17CB13BD-41DE-443D-91F8-E9C811E49A1A}"/>
              </a:ext>
            </a:extLst>
          </p:cNvPr>
          <p:cNvPicPr>
            <a:picLocks noChangeAspect="1"/>
          </p:cNvPicPr>
          <p:nvPr/>
        </p:nvPicPr>
        <p:blipFill>
          <a:blip r:embed="rId5"/>
          <a:stretch>
            <a:fillRect/>
          </a:stretch>
        </p:blipFill>
        <p:spPr>
          <a:xfrm>
            <a:off x="6674326" y="1919431"/>
            <a:ext cx="2343150" cy="1924050"/>
          </a:xfrm>
          <a:prstGeom prst="rect">
            <a:avLst/>
          </a:prstGeom>
        </p:spPr>
      </p:pic>
      <p:pic>
        <p:nvPicPr>
          <p:cNvPr id="24" name="Picture 23">
            <a:extLst>
              <a:ext uri="{FF2B5EF4-FFF2-40B4-BE49-F238E27FC236}">
                <a16:creationId xmlns:a16="http://schemas.microsoft.com/office/drawing/2014/main" id="{EE1D3A12-6CF1-4ADE-B27D-52E098DBDED7}"/>
              </a:ext>
            </a:extLst>
          </p:cNvPr>
          <p:cNvPicPr>
            <a:picLocks noChangeAspect="1"/>
          </p:cNvPicPr>
          <p:nvPr/>
        </p:nvPicPr>
        <p:blipFill>
          <a:blip r:embed="rId6"/>
          <a:stretch>
            <a:fillRect/>
          </a:stretch>
        </p:blipFill>
        <p:spPr>
          <a:xfrm>
            <a:off x="162670" y="4667433"/>
            <a:ext cx="2350795" cy="1933092"/>
          </a:xfrm>
          <a:prstGeom prst="rect">
            <a:avLst/>
          </a:prstGeom>
        </p:spPr>
      </p:pic>
      <p:pic>
        <p:nvPicPr>
          <p:cNvPr id="27" name="Picture 26">
            <a:extLst>
              <a:ext uri="{FF2B5EF4-FFF2-40B4-BE49-F238E27FC236}">
                <a16:creationId xmlns:a16="http://schemas.microsoft.com/office/drawing/2014/main" id="{0621B86F-29E5-4224-8D33-7B61BC5B7C99}"/>
              </a:ext>
            </a:extLst>
          </p:cNvPr>
          <p:cNvPicPr>
            <a:picLocks noChangeAspect="1"/>
          </p:cNvPicPr>
          <p:nvPr/>
        </p:nvPicPr>
        <p:blipFill>
          <a:blip r:embed="rId7"/>
          <a:stretch>
            <a:fillRect/>
          </a:stretch>
        </p:blipFill>
        <p:spPr>
          <a:xfrm>
            <a:off x="5485310" y="4280737"/>
            <a:ext cx="2819400" cy="2000250"/>
          </a:xfrm>
          <a:prstGeom prst="rect">
            <a:avLst/>
          </a:prstGeom>
        </p:spPr>
      </p:pic>
      <p:sp>
        <p:nvSpPr>
          <p:cNvPr id="28" name="TextBox 27">
            <a:extLst>
              <a:ext uri="{FF2B5EF4-FFF2-40B4-BE49-F238E27FC236}">
                <a16:creationId xmlns:a16="http://schemas.microsoft.com/office/drawing/2014/main" id="{D1583740-5B12-4BF0-9DAC-F63AD9836E24}"/>
              </a:ext>
            </a:extLst>
          </p:cNvPr>
          <p:cNvSpPr txBox="1"/>
          <p:nvPr/>
        </p:nvSpPr>
        <p:spPr>
          <a:xfrm>
            <a:off x="162670" y="3814704"/>
            <a:ext cx="3822153" cy="646331"/>
          </a:xfrm>
          <a:prstGeom prst="rect">
            <a:avLst/>
          </a:prstGeom>
          <a:noFill/>
        </p:spPr>
        <p:txBody>
          <a:bodyPr wrap="square" rtlCol="0">
            <a:spAutoFit/>
          </a:bodyPr>
          <a:lstStyle/>
          <a:p>
            <a:r>
              <a:rPr lang="en-US" b="1" dirty="0"/>
              <a:t>He seized him, choked him and demanded his money back.</a:t>
            </a:r>
            <a:endParaRPr lang="en-GB" b="1" dirty="0"/>
          </a:p>
        </p:txBody>
      </p:sp>
      <p:sp>
        <p:nvSpPr>
          <p:cNvPr id="30" name="TextBox 29">
            <a:extLst>
              <a:ext uri="{FF2B5EF4-FFF2-40B4-BE49-F238E27FC236}">
                <a16:creationId xmlns:a16="http://schemas.microsoft.com/office/drawing/2014/main" id="{8925B6CC-FD0B-4A13-81BA-193B0CE76BA0}"/>
              </a:ext>
            </a:extLst>
          </p:cNvPr>
          <p:cNvSpPr txBox="1"/>
          <p:nvPr/>
        </p:nvSpPr>
        <p:spPr>
          <a:xfrm>
            <a:off x="3247953" y="2453662"/>
            <a:ext cx="3426373" cy="923330"/>
          </a:xfrm>
          <a:prstGeom prst="rect">
            <a:avLst/>
          </a:prstGeom>
          <a:noFill/>
        </p:spPr>
        <p:txBody>
          <a:bodyPr wrap="square" rtlCol="0">
            <a:spAutoFit/>
          </a:bodyPr>
          <a:lstStyle/>
          <a:p>
            <a:r>
              <a:rPr lang="en-US" b="1" dirty="0"/>
              <a:t>The man pleaded, falling on his knees, “Be patient with me, and I will pay you back.”</a:t>
            </a:r>
            <a:endParaRPr lang="en-GB" b="1" dirty="0"/>
          </a:p>
        </p:txBody>
      </p:sp>
      <p:sp>
        <p:nvSpPr>
          <p:cNvPr id="32" name="TextBox 31">
            <a:extLst>
              <a:ext uri="{FF2B5EF4-FFF2-40B4-BE49-F238E27FC236}">
                <a16:creationId xmlns:a16="http://schemas.microsoft.com/office/drawing/2014/main" id="{105177E7-01B6-4D5C-8D9E-362FEEE44CD4}"/>
              </a:ext>
            </a:extLst>
          </p:cNvPr>
          <p:cNvSpPr txBox="1"/>
          <p:nvPr/>
        </p:nvSpPr>
        <p:spPr>
          <a:xfrm>
            <a:off x="9113597" y="2051630"/>
            <a:ext cx="2593382" cy="1200329"/>
          </a:xfrm>
          <a:prstGeom prst="rect">
            <a:avLst/>
          </a:prstGeom>
          <a:noFill/>
        </p:spPr>
        <p:txBody>
          <a:bodyPr wrap="square">
            <a:spAutoFit/>
          </a:bodyPr>
          <a:lstStyle/>
          <a:p>
            <a:r>
              <a:rPr lang="en-GB" b="1" dirty="0"/>
              <a:t>But he refused and put him  in prison until he paid back the debt. </a:t>
            </a:r>
          </a:p>
        </p:txBody>
      </p:sp>
      <p:sp>
        <p:nvSpPr>
          <p:cNvPr id="34" name="TextBox 33">
            <a:extLst>
              <a:ext uri="{FF2B5EF4-FFF2-40B4-BE49-F238E27FC236}">
                <a16:creationId xmlns:a16="http://schemas.microsoft.com/office/drawing/2014/main" id="{BA791F19-2503-4C43-AC34-54DF67043029}"/>
              </a:ext>
            </a:extLst>
          </p:cNvPr>
          <p:cNvSpPr txBox="1"/>
          <p:nvPr/>
        </p:nvSpPr>
        <p:spPr>
          <a:xfrm>
            <a:off x="2513465" y="4689474"/>
            <a:ext cx="2715125" cy="1754326"/>
          </a:xfrm>
          <a:prstGeom prst="rect">
            <a:avLst/>
          </a:prstGeom>
          <a:noFill/>
        </p:spPr>
        <p:txBody>
          <a:bodyPr wrap="square">
            <a:spAutoFit/>
          </a:bodyPr>
          <a:lstStyle/>
          <a:p>
            <a:r>
              <a:rPr lang="en-GB" b="1" dirty="0"/>
              <a:t>When few of his fellow servants saw what had happened, they were deeply disturbed, and reported it to the king.</a:t>
            </a:r>
          </a:p>
        </p:txBody>
      </p:sp>
      <p:sp>
        <p:nvSpPr>
          <p:cNvPr id="36" name="TextBox 35">
            <a:extLst>
              <a:ext uri="{FF2B5EF4-FFF2-40B4-BE49-F238E27FC236}">
                <a16:creationId xmlns:a16="http://schemas.microsoft.com/office/drawing/2014/main" id="{ACEE30FE-909D-4CFB-B926-A554868F40F2}"/>
              </a:ext>
            </a:extLst>
          </p:cNvPr>
          <p:cNvSpPr txBox="1"/>
          <p:nvPr/>
        </p:nvSpPr>
        <p:spPr>
          <a:xfrm>
            <a:off x="8377581" y="4084719"/>
            <a:ext cx="3741548" cy="2585323"/>
          </a:xfrm>
          <a:prstGeom prst="rect">
            <a:avLst/>
          </a:prstGeom>
          <a:noFill/>
        </p:spPr>
        <p:txBody>
          <a:bodyPr wrap="square">
            <a:spAutoFit/>
          </a:bodyPr>
          <a:lstStyle/>
          <a:p>
            <a:r>
              <a:rPr lang="en-GB" b="1" dirty="0"/>
              <a:t>The king called the man and said, “You wicked servant! I forgave your entire debt when you pleaded to me. You must have done the same to your friend too”. Being angry with him, the king handed him to the soldiers and put him in prison till he paid his debts back.</a:t>
            </a:r>
          </a:p>
        </p:txBody>
      </p:sp>
    </p:spTree>
    <p:custDataLst>
      <p:tags r:id="rId1"/>
    </p:custDataLst>
    <p:extLst>
      <p:ext uri="{BB962C8B-B14F-4D97-AF65-F5344CB8AC3E}">
        <p14:creationId xmlns:p14="http://schemas.microsoft.com/office/powerpoint/2010/main" val="1389665529"/>
      </p:ext>
    </p:extLst>
  </p:cSld>
  <p:clrMapOvr>
    <a:masterClrMapping/>
  </p:clrMapOvr>
  <mc:AlternateContent xmlns:mc="http://schemas.openxmlformats.org/markup-compatibility/2006">
    <mc:Choice xmlns:p14="http://schemas.microsoft.com/office/powerpoint/2010/main" Requires="p14">
      <p:transition spd="slow" p14:dur="2000" advTm="72551"/>
    </mc:Choice>
    <mc:Fallback>
      <p:transition spd="slow" advTm="725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animBg="1"/>
      <p:bldP spid="28" grpId="0"/>
      <p:bldP spid="30" grpId="0"/>
      <p:bldP spid="32" grpId="0"/>
      <p:bldP spid="34"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E14B5-73E3-4C77-AC47-DE1C3CFD7ADB}"/>
              </a:ext>
            </a:extLst>
          </p:cNvPr>
          <p:cNvSpPr>
            <a:spLocks noGrp="1"/>
          </p:cNvSpPr>
          <p:nvPr>
            <p:ph type="title"/>
          </p:nvPr>
        </p:nvSpPr>
        <p:spPr/>
        <p:txBody>
          <a:bodyPr>
            <a:normAutofit fontScale="90000"/>
          </a:bodyPr>
          <a:lstStyle/>
          <a:p>
            <a:r>
              <a:rPr lang="en-US" dirty="0"/>
              <a:t>Narrating the parable, Jesus said to His disciples that,</a:t>
            </a:r>
            <a:endParaRPr lang="en-GB" dirty="0"/>
          </a:p>
        </p:txBody>
      </p:sp>
      <p:sp>
        <p:nvSpPr>
          <p:cNvPr id="3" name="Content Placeholder 2">
            <a:extLst>
              <a:ext uri="{FF2B5EF4-FFF2-40B4-BE49-F238E27FC236}">
                <a16:creationId xmlns:a16="http://schemas.microsoft.com/office/drawing/2014/main" id="{6DF65338-C1A5-4299-A70D-53E689916610}"/>
              </a:ext>
            </a:extLst>
          </p:cNvPr>
          <p:cNvSpPr>
            <a:spLocks noGrp="1"/>
          </p:cNvSpPr>
          <p:nvPr>
            <p:ph idx="1"/>
          </p:nvPr>
        </p:nvSpPr>
        <p:spPr>
          <a:xfrm>
            <a:off x="2247611" y="1728216"/>
            <a:ext cx="9944389" cy="3694176"/>
          </a:xfrm>
        </p:spPr>
        <p:txBody>
          <a:bodyPr>
            <a:normAutofit/>
          </a:bodyPr>
          <a:lstStyle/>
          <a:p>
            <a:pPr marL="0" indent="0" algn="ctr">
              <a:buNone/>
            </a:pPr>
            <a:r>
              <a:rPr lang="en-US" sz="2800" b="1" dirty="0">
                <a:solidFill>
                  <a:schemeClr val="accent1">
                    <a:lumMod val="50000"/>
                  </a:schemeClr>
                </a:solidFill>
                <a:latin typeface="Comic Sans MS" panose="030F0702030302020204" pitchFamily="66" charset="0"/>
              </a:rPr>
              <a:t>‘HEAVENLY FATHER WILL NOT FORGIVE YOUR DEBTS UNLESS EACH OF YOU FORGIVE YOUR BROTHER FROM YOUR HEART.’</a:t>
            </a:r>
            <a:endParaRPr lang="en-GB" sz="2800" b="1" dirty="0">
              <a:solidFill>
                <a:schemeClr val="accent1">
                  <a:lumMod val="50000"/>
                </a:schemeClr>
              </a:solidFill>
              <a:latin typeface="Comic Sans MS" panose="030F0702030302020204" pitchFamily="66" charset="0"/>
            </a:endParaRPr>
          </a:p>
        </p:txBody>
      </p:sp>
      <p:pic>
        <p:nvPicPr>
          <p:cNvPr id="17" name="Picture 16">
            <a:extLst>
              <a:ext uri="{FF2B5EF4-FFF2-40B4-BE49-F238E27FC236}">
                <a16:creationId xmlns:a16="http://schemas.microsoft.com/office/drawing/2014/main" id="{DD1714F9-33C3-412F-8A1D-A99FDF5ADC51}"/>
              </a:ext>
            </a:extLst>
          </p:cNvPr>
          <p:cNvPicPr>
            <a:picLocks noChangeAspect="1"/>
          </p:cNvPicPr>
          <p:nvPr/>
        </p:nvPicPr>
        <p:blipFill>
          <a:blip r:embed="rId3"/>
          <a:stretch>
            <a:fillRect/>
          </a:stretch>
        </p:blipFill>
        <p:spPr>
          <a:xfrm flipH="1">
            <a:off x="412771" y="1616370"/>
            <a:ext cx="2339101" cy="1754326"/>
          </a:xfrm>
          <a:prstGeom prst="ellipse">
            <a:avLst/>
          </a:prstGeom>
          <a:ln>
            <a:noFill/>
          </a:ln>
          <a:effectLst>
            <a:softEdge rad="112500"/>
          </a:effectLst>
        </p:spPr>
      </p:pic>
      <p:pic>
        <p:nvPicPr>
          <p:cNvPr id="18" name="Picture 17">
            <a:extLst>
              <a:ext uri="{FF2B5EF4-FFF2-40B4-BE49-F238E27FC236}">
                <a16:creationId xmlns:a16="http://schemas.microsoft.com/office/drawing/2014/main" id="{D148AB37-D0C7-4EA9-B02B-91F441DB228D}"/>
              </a:ext>
            </a:extLst>
          </p:cNvPr>
          <p:cNvPicPr>
            <a:picLocks noChangeAspect="1"/>
          </p:cNvPicPr>
          <p:nvPr/>
        </p:nvPicPr>
        <p:blipFill>
          <a:blip r:embed="rId4"/>
          <a:stretch>
            <a:fillRect/>
          </a:stretch>
        </p:blipFill>
        <p:spPr>
          <a:xfrm flipH="1">
            <a:off x="186164" y="4046242"/>
            <a:ext cx="1495425" cy="2390775"/>
          </a:xfrm>
          <a:prstGeom prst="rect">
            <a:avLst/>
          </a:prstGeom>
        </p:spPr>
      </p:pic>
      <p:sp>
        <p:nvSpPr>
          <p:cNvPr id="11" name="TextBox 10">
            <a:extLst>
              <a:ext uri="{FF2B5EF4-FFF2-40B4-BE49-F238E27FC236}">
                <a16:creationId xmlns:a16="http://schemas.microsoft.com/office/drawing/2014/main" id="{A87AFAB0-61B2-4C1E-AC7D-C5DE259D68AD}"/>
              </a:ext>
            </a:extLst>
          </p:cNvPr>
          <p:cNvSpPr txBox="1"/>
          <p:nvPr/>
        </p:nvSpPr>
        <p:spPr>
          <a:xfrm>
            <a:off x="1060602" y="4364467"/>
            <a:ext cx="2900855" cy="1754326"/>
          </a:xfrm>
          <a:prstGeom prst="rect">
            <a:avLst/>
          </a:prstGeom>
          <a:noFill/>
        </p:spPr>
        <p:txBody>
          <a:bodyPr wrap="square" rtlCol="0">
            <a:spAutoFit/>
          </a:bodyPr>
          <a:lstStyle/>
          <a:p>
            <a:pPr algn="ctr"/>
            <a:r>
              <a:rPr lang="en-US" b="1" dirty="0"/>
              <a:t>OUR HEAVENLY FATHER FORGAVE ALL OF OUR SINS BY GIVING JESUS AND SAVED US MAKING US HIS CHILDREN.</a:t>
            </a:r>
            <a:endParaRPr lang="en-GB" b="1" dirty="0"/>
          </a:p>
        </p:txBody>
      </p:sp>
      <p:pic>
        <p:nvPicPr>
          <p:cNvPr id="20" name="Picture 19">
            <a:extLst>
              <a:ext uri="{FF2B5EF4-FFF2-40B4-BE49-F238E27FC236}">
                <a16:creationId xmlns:a16="http://schemas.microsoft.com/office/drawing/2014/main" id="{8888A411-0909-4897-B9C9-41A895BA53B5}"/>
              </a:ext>
            </a:extLst>
          </p:cNvPr>
          <p:cNvPicPr>
            <a:picLocks noChangeAspect="1"/>
          </p:cNvPicPr>
          <p:nvPr/>
        </p:nvPicPr>
        <p:blipFill>
          <a:blip r:embed="rId5"/>
          <a:stretch>
            <a:fillRect/>
          </a:stretch>
        </p:blipFill>
        <p:spPr>
          <a:xfrm>
            <a:off x="7783375" y="3370696"/>
            <a:ext cx="3528330" cy="3404770"/>
          </a:xfrm>
          <a:prstGeom prst="rect">
            <a:avLst/>
          </a:prstGeom>
        </p:spPr>
      </p:pic>
      <p:sp>
        <p:nvSpPr>
          <p:cNvPr id="13" name="TextBox 12">
            <a:extLst>
              <a:ext uri="{FF2B5EF4-FFF2-40B4-BE49-F238E27FC236}">
                <a16:creationId xmlns:a16="http://schemas.microsoft.com/office/drawing/2014/main" id="{A7ECCBED-5776-44A2-A66B-159C5FC8782B}"/>
              </a:ext>
            </a:extLst>
          </p:cNvPr>
          <p:cNvSpPr txBox="1"/>
          <p:nvPr/>
        </p:nvSpPr>
        <p:spPr>
          <a:xfrm>
            <a:off x="5262664" y="4611416"/>
            <a:ext cx="2900855" cy="923330"/>
          </a:xfrm>
          <a:prstGeom prst="rect">
            <a:avLst/>
          </a:prstGeom>
          <a:noFill/>
        </p:spPr>
        <p:txBody>
          <a:bodyPr wrap="square" rtlCol="0">
            <a:spAutoFit/>
          </a:bodyPr>
          <a:lstStyle/>
          <a:p>
            <a:pPr algn="just"/>
            <a:r>
              <a:rPr lang="en-US" b="1" dirty="0"/>
              <a:t>SO, HOW SHOULD WE BEHAVE TO OTHERS?</a:t>
            </a:r>
          </a:p>
          <a:p>
            <a:pPr algn="just"/>
            <a:endParaRPr lang="en-US" b="1" dirty="0"/>
          </a:p>
        </p:txBody>
      </p:sp>
      <p:pic>
        <p:nvPicPr>
          <p:cNvPr id="4" name="Picture 3">
            <a:extLst>
              <a:ext uri="{FF2B5EF4-FFF2-40B4-BE49-F238E27FC236}">
                <a16:creationId xmlns:a16="http://schemas.microsoft.com/office/drawing/2014/main" id="{86AAB3FB-EFB8-4503-9C22-01FA731D0F56}"/>
              </a:ext>
            </a:extLst>
          </p:cNvPr>
          <p:cNvPicPr>
            <a:picLocks noChangeAspect="1"/>
          </p:cNvPicPr>
          <p:nvPr/>
        </p:nvPicPr>
        <p:blipFill>
          <a:blip r:embed="rId6"/>
          <a:stretch>
            <a:fillRect/>
          </a:stretch>
        </p:blipFill>
        <p:spPr>
          <a:xfrm>
            <a:off x="3004119" y="2879050"/>
            <a:ext cx="1198181" cy="1240720"/>
          </a:xfrm>
          <a:prstGeom prst="rect">
            <a:avLst/>
          </a:prstGeom>
        </p:spPr>
      </p:pic>
    </p:spTree>
    <p:custDataLst>
      <p:tags r:id="rId1"/>
    </p:custDataLst>
    <p:extLst>
      <p:ext uri="{BB962C8B-B14F-4D97-AF65-F5344CB8AC3E}">
        <p14:creationId xmlns:p14="http://schemas.microsoft.com/office/powerpoint/2010/main" val="3208650965"/>
      </p:ext>
    </p:extLst>
  </p:cSld>
  <p:clrMapOvr>
    <a:masterClrMapping/>
  </p:clrMapOvr>
  <mc:AlternateContent xmlns:mc="http://schemas.openxmlformats.org/markup-compatibility/2006">
    <mc:Choice xmlns:p14="http://schemas.microsoft.com/office/powerpoint/2010/main" Requires="p14">
      <p:transition spd="slow" p14:dur="2000" advTm="51020"/>
    </mc:Choice>
    <mc:Fallback>
      <p:transition spd="slow" advTm="510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fade">
                                      <p:cBhvr>
                                        <p:cTn id="28" dur="500"/>
                                        <p:tgtEl>
                                          <p:spTgt spid="1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arn(inVertical)">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DF76E-B4E3-45C1-A6D1-C4260EA2280F}"/>
              </a:ext>
            </a:extLst>
          </p:cNvPr>
          <p:cNvSpPr>
            <a:spLocks noGrp="1"/>
          </p:cNvSpPr>
          <p:nvPr>
            <p:ph type="title"/>
          </p:nvPr>
        </p:nvSpPr>
        <p:spPr>
          <a:xfrm>
            <a:off x="1235093" y="127827"/>
            <a:ext cx="10168128" cy="1179576"/>
          </a:xfrm>
        </p:spPr>
        <p:txBody>
          <a:bodyPr/>
          <a:lstStyle/>
          <a:p>
            <a:pPr algn="ctr"/>
            <a:r>
              <a:rPr lang="en-US" dirty="0"/>
              <a:t>FORGIVE; TO BE FORGIVEN</a:t>
            </a:r>
            <a:endParaRPr lang="en-GB" dirty="0"/>
          </a:p>
        </p:txBody>
      </p:sp>
      <p:sp>
        <p:nvSpPr>
          <p:cNvPr id="5" name="Content Placeholder 4">
            <a:extLst>
              <a:ext uri="{FF2B5EF4-FFF2-40B4-BE49-F238E27FC236}">
                <a16:creationId xmlns:a16="http://schemas.microsoft.com/office/drawing/2014/main" id="{1F0677CD-2624-4838-99E7-4A2C9A94E92B}"/>
              </a:ext>
            </a:extLst>
          </p:cNvPr>
          <p:cNvSpPr txBox="1">
            <a:spLocks noGrp="1"/>
          </p:cNvSpPr>
          <p:nvPr>
            <p:ph idx="1"/>
          </p:nvPr>
        </p:nvSpPr>
        <p:spPr>
          <a:xfrm>
            <a:off x="745522" y="1174471"/>
            <a:ext cx="10168128" cy="877291"/>
          </a:xfrm>
          <a:prstGeom prst="rect">
            <a:avLst/>
          </a:prstGeom>
          <a:noFill/>
        </p:spPr>
        <p:txBody>
          <a:bodyPr wrap="square" rtlCol="0">
            <a:spAutoFit/>
          </a:bodyPr>
          <a:lstStyle/>
          <a:p>
            <a:pPr marL="0" indent="0" algn="ctr">
              <a:buNone/>
            </a:pPr>
            <a:r>
              <a:rPr lang="en-US" b="1" dirty="0">
                <a:solidFill>
                  <a:schemeClr val="accent2">
                    <a:lumMod val="50000"/>
                  </a:schemeClr>
                </a:solidFill>
              </a:rPr>
              <a:t>THROUGH TODAY’S GOSPEL JESUS SAYS THAT, IF WE DON’T FORGIVE OTHERS, OUR FATHER WILL NOT FORGIVE US.</a:t>
            </a:r>
            <a:endParaRPr lang="en-GB" b="1" dirty="0">
              <a:solidFill>
                <a:schemeClr val="accent2">
                  <a:lumMod val="50000"/>
                </a:schemeClr>
              </a:solidFill>
            </a:endParaRPr>
          </a:p>
        </p:txBody>
      </p:sp>
      <p:sp>
        <p:nvSpPr>
          <p:cNvPr id="8" name="TextBox 7">
            <a:extLst>
              <a:ext uri="{FF2B5EF4-FFF2-40B4-BE49-F238E27FC236}">
                <a16:creationId xmlns:a16="http://schemas.microsoft.com/office/drawing/2014/main" id="{BE8891BC-0449-480A-85C2-03778A25A4A3}"/>
              </a:ext>
            </a:extLst>
          </p:cNvPr>
          <p:cNvSpPr txBox="1"/>
          <p:nvPr/>
        </p:nvSpPr>
        <p:spPr>
          <a:xfrm>
            <a:off x="2239309" y="2354047"/>
            <a:ext cx="6096000" cy="646331"/>
          </a:xfrm>
          <a:prstGeom prst="rect">
            <a:avLst/>
          </a:prstGeom>
          <a:noFill/>
        </p:spPr>
        <p:txBody>
          <a:bodyPr wrap="square">
            <a:spAutoFit/>
          </a:bodyPr>
          <a:lstStyle/>
          <a:p>
            <a:r>
              <a:rPr lang="en-GB" b="1" dirty="0">
                <a:solidFill>
                  <a:schemeClr val="accent6">
                    <a:lumMod val="50000"/>
                  </a:schemeClr>
                </a:solidFill>
              </a:rPr>
              <a:t>LET US THINK OF TIMES THAT WE HAVEN’T FORGIVEN SOMEONE</a:t>
            </a:r>
          </a:p>
        </p:txBody>
      </p:sp>
      <p:sp>
        <p:nvSpPr>
          <p:cNvPr id="10" name="TextBox 9">
            <a:extLst>
              <a:ext uri="{FF2B5EF4-FFF2-40B4-BE49-F238E27FC236}">
                <a16:creationId xmlns:a16="http://schemas.microsoft.com/office/drawing/2014/main" id="{CBDA1B5A-4DB4-42A2-AA06-7584B03CF4A3}"/>
              </a:ext>
            </a:extLst>
          </p:cNvPr>
          <p:cNvSpPr txBox="1"/>
          <p:nvPr/>
        </p:nvSpPr>
        <p:spPr>
          <a:xfrm>
            <a:off x="4677103" y="3269784"/>
            <a:ext cx="6096000" cy="923330"/>
          </a:xfrm>
          <a:prstGeom prst="rect">
            <a:avLst/>
          </a:prstGeom>
          <a:noFill/>
        </p:spPr>
        <p:txBody>
          <a:bodyPr wrap="square">
            <a:spAutoFit/>
          </a:bodyPr>
          <a:lstStyle/>
          <a:p>
            <a:r>
              <a:rPr lang="en-GB" b="1" dirty="0">
                <a:solidFill>
                  <a:srgbClr val="002060"/>
                </a:solidFill>
              </a:rPr>
              <a:t>NEXT TIME WHEN WE FEEL HURT BY SOMEONE, LET US DO AS JESUS SAID TO US TODAY,</a:t>
            </a:r>
          </a:p>
          <a:p>
            <a:r>
              <a:rPr lang="en-GB" b="1" dirty="0">
                <a:solidFill>
                  <a:srgbClr val="002060"/>
                </a:solidFill>
              </a:rPr>
              <a:t>LET US FORGIVE!</a:t>
            </a:r>
          </a:p>
        </p:txBody>
      </p:sp>
      <p:sp>
        <p:nvSpPr>
          <p:cNvPr id="12" name="TextBox 11">
            <a:extLst>
              <a:ext uri="{FF2B5EF4-FFF2-40B4-BE49-F238E27FC236}">
                <a16:creationId xmlns:a16="http://schemas.microsoft.com/office/drawing/2014/main" id="{D273F11B-42F0-41C5-90BB-CADD46285E73}"/>
              </a:ext>
            </a:extLst>
          </p:cNvPr>
          <p:cNvSpPr txBox="1"/>
          <p:nvPr/>
        </p:nvSpPr>
        <p:spPr>
          <a:xfrm>
            <a:off x="64534" y="4483205"/>
            <a:ext cx="7429341" cy="2349489"/>
          </a:xfrm>
          <a:prstGeom prst="rect">
            <a:avLst/>
          </a:prstGeom>
          <a:noFill/>
        </p:spPr>
        <p:txBody>
          <a:bodyPr wrap="square">
            <a:spAutoFit/>
          </a:bodyPr>
          <a:lstStyle/>
          <a:p>
            <a:pPr>
              <a:lnSpc>
                <a:spcPct val="150000"/>
              </a:lnSpc>
            </a:pPr>
            <a:r>
              <a:rPr lang="en-GB" sz="2000" b="1" dirty="0">
                <a:solidFill>
                  <a:srgbClr val="7030A0"/>
                </a:solidFill>
              </a:rPr>
              <a:t>WHEN WE FIND IT HARD TO FORGIVE,</a:t>
            </a:r>
          </a:p>
          <a:p>
            <a:pPr>
              <a:lnSpc>
                <a:spcPct val="150000"/>
              </a:lnSpc>
            </a:pPr>
            <a:r>
              <a:rPr lang="en-GB" sz="2000" b="1" dirty="0">
                <a:solidFill>
                  <a:srgbClr val="7030A0"/>
                </a:solidFill>
              </a:rPr>
              <a:t>LET US THINK OF THE PASSION THAT JESUS SUFFERED FOR US THAT LED TO THE FORGIVENESS OF OUR SINS.</a:t>
            </a:r>
          </a:p>
          <a:p>
            <a:pPr>
              <a:lnSpc>
                <a:spcPct val="150000"/>
              </a:lnSpc>
            </a:pPr>
            <a:r>
              <a:rPr lang="en-GB" sz="2000" b="1" dirty="0">
                <a:solidFill>
                  <a:srgbClr val="7030A0"/>
                </a:solidFill>
              </a:rPr>
              <a:t>GOD’S GRACE WILL HELP US TO FORGIVE OTHERS AND TO PRAY FOR THEM FROM OUR HEART.</a:t>
            </a:r>
          </a:p>
        </p:txBody>
      </p:sp>
      <p:pic>
        <p:nvPicPr>
          <p:cNvPr id="3" name="Picture 2">
            <a:extLst>
              <a:ext uri="{FF2B5EF4-FFF2-40B4-BE49-F238E27FC236}">
                <a16:creationId xmlns:a16="http://schemas.microsoft.com/office/drawing/2014/main" id="{DA9E5F49-4518-47DF-99A2-1DC16ADDF4FC}"/>
              </a:ext>
            </a:extLst>
          </p:cNvPr>
          <p:cNvPicPr>
            <a:picLocks noChangeAspect="1"/>
          </p:cNvPicPr>
          <p:nvPr/>
        </p:nvPicPr>
        <p:blipFill>
          <a:blip r:embed="rId3"/>
          <a:stretch>
            <a:fillRect/>
          </a:stretch>
        </p:blipFill>
        <p:spPr>
          <a:xfrm>
            <a:off x="470269" y="2124498"/>
            <a:ext cx="1836622" cy="2208978"/>
          </a:xfrm>
          <a:prstGeom prst="rect">
            <a:avLst/>
          </a:prstGeom>
        </p:spPr>
      </p:pic>
      <p:pic>
        <p:nvPicPr>
          <p:cNvPr id="4" name="Picture 3">
            <a:extLst>
              <a:ext uri="{FF2B5EF4-FFF2-40B4-BE49-F238E27FC236}">
                <a16:creationId xmlns:a16="http://schemas.microsoft.com/office/drawing/2014/main" id="{66F87CC4-B73F-47AA-9875-6202809CF1EC}"/>
              </a:ext>
            </a:extLst>
          </p:cNvPr>
          <p:cNvPicPr>
            <a:picLocks noChangeAspect="1"/>
          </p:cNvPicPr>
          <p:nvPr/>
        </p:nvPicPr>
        <p:blipFill>
          <a:blip r:embed="rId4"/>
          <a:stretch>
            <a:fillRect/>
          </a:stretch>
        </p:blipFill>
        <p:spPr>
          <a:xfrm>
            <a:off x="10329930" y="1741574"/>
            <a:ext cx="1837911" cy="2307535"/>
          </a:xfrm>
          <a:prstGeom prst="rect">
            <a:avLst/>
          </a:prstGeom>
        </p:spPr>
      </p:pic>
      <p:pic>
        <p:nvPicPr>
          <p:cNvPr id="6" name="Picture 5">
            <a:extLst>
              <a:ext uri="{FF2B5EF4-FFF2-40B4-BE49-F238E27FC236}">
                <a16:creationId xmlns:a16="http://schemas.microsoft.com/office/drawing/2014/main" id="{ADFD1D96-24C6-422C-B1F3-BBD8482025E0}"/>
              </a:ext>
            </a:extLst>
          </p:cNvPr>
          <p:cNvPicPr>
            <a:picLocks noChangeAspect="1"/>
          </p:cNvPicPr>
          <p:nvPr/>
        </p:nvPicPr>
        <p:blipFill>
          <a:blip r:embed="rId5"/>
          <a:stretch>
            <a:fillRect/>
          </a:stretch>
        </p:blipFill>
        <p:spPr>
          <a:xfrm>
            <a:off x="7956331" y="4196605"/>
            <a:ext cx="3109876" cy="2706108"/>
          </a:xfrm>
          <a:prstGeom prst="rect">
            <a:avLst/>
          </a:prstGeom>
        </p:spPr>
      </p:pic>
    </p:spTree>
    <p:custDataLst>
      <p:tags r:id="rId1"/>
    </p:custDataLst>
    <p:extLst>
      <p:ext uri="{BB962C8B-B14F-4D97-AF65-F5344CB8AC3E}">
        <p14:creationId xmlns:p14="http://schemas.microsoft.com/office/powerpoint/2010/main" val="2244982070"/>
      </p:ext>
    </p:extLst>
  </p:cSld>
  <p:clrMapOvr>
    <a:masterClrMapping/>
  </p:clrMapOvr>
  <mc:AlternateContent xmlns:mc="http://schemas.openxmlformats.org/markup-compatibility/2006">
    <mc:Choice xmlns:p14="http://schemas.microsoft.com/office/powerpoint/2010/main" Requires="p14">
      <p:transition spd="slow" p14:dur="2000" advTm="67963"/>
    </mc:Choice>
    <mc:Fallback>
      <p:transition spd="slow" advTm="679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barn(inVertical)">
                                      <p:cBhvr>
                                        <p:cTn id="33" dur="500"/>
                                        <p:tgtEl>
                                          <p:spTgt spid="12">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2">
                                            <p:txEl>
                                              <p:pRg st="1" end="1"/>
                                            </p:txEl>
                                          </p:spTgt>
                                        </p:tgtEl>
                                        <p:attrNameLst>
                                          <p:attrName>style.visibility</p:attrName>
                                        </p:attrNameLst>
                                      </p:cBhvr>
                                      <p:to>
                                        <p:strVal val="visible"/>
                                      </p:to>
                                    </p:set>
                                    <p:animEffect transition="in" filter="barn(inVertical)">
                                      <p:cBhvr>
                                        <p:cTn id="38" dur="500"/>
                                        <p:tgtEl>
                                          <p:spTgt spid="12">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2">
                                            <p:txEl>
                                              <p:pRg st="2" end="2"/>
                                            </p:txEl>
                                          </p:spTgt>
                                        </p:tgtEl>
                                        <p:attrNameLst>
                                          <p:attrName>style.visibility</p:attrName>
                                        </p:attrNameLst>
                                      </p:cBhvr>
                                      <p:to>
                                        <p:strVal val="visible"/>
                                      </p:to>
                                    </p:set>
                                    <p:animEffect transition="in" filter="barn(inVertical)">
                                      <p:cBhvr>
                                        <p:cTn id="43" dur="500"/>
                                        <p:tgtEl>
                                          <p:spTgt spid="12">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2221A-262C-4C36-8C07-6F343C8EE982}"/>
              </a:ext>
            </a:extLst>
          </p:cNvPr>
          <p:cNvSpPr>
            <a:spLocks noGrp="1"/>
          </p:cNvSpPr>
          <p:nvPr>
            <p:ph type="title"/>
          </p:nvPr>
        </p:nvSpPr>
        <p:spPr>
          <a:xfrm>
            <a:off x="1115568" y="475068"/>
            <a:ext cx="10168128" cy="1179576"/>
          </a:xfrm>
        </p:spPr>
        <p:txBody>
          <a:bodyPr/>
          <a:lstStyle/>
          <a:p>
            <a:r>
              <a:rPr lang="en-US" dirty="0"/>
              <a:t>LET US PRAY,</a:t>
            </a:r>
            <a:endParaRPr lang="en-GB" dirty="0"/>
          </a:p>
        </p:txBody>
      </p:sp>
      <p:sp>
        <p:nvSpPr>
          <p:cNvPr id="3" name="Content Placeholder 2">
            <a:extLst>
              <a:ext uri="{FF2B5EF4-FFF2-40B4-BE49-F238E27FC236}">
                <a16:creationId xmlns:a16="http://schemas.microsoft.com/office/drawing/2014/main" id="{D90B4A2F-5270-469D-9153-1D571C9020AE}"/>
              </a:ext>
            </a:extLst>
          </p:cNvPr>
          <p:cNvSpPr>
            <a:spLocks noGrp="1"/>
          </p:cNvSpPr>
          <p:nvPr>
            <p:ph idx="1"/>
          </p:nvPr>
        </p:nvSpPr>
        <p:spPr>
          <a:xfrm>
            <a:off x="1002897" y="1588109"/>
            <a:ext cx="10375392" cy="3816945"/>
          </a:xfrm>
        </p:spPr>
        <p:txBody>
          <a:bodyPr>
            <a:noAutofit/>
          </a:bodyPr>
          <a:lstStyle/>
          <a:p>
            <a:pPr marL="0" indent="0" algn="ctr">
              <a:buNone/>
            </a:pPr>
            <a:r>
              <a:rPr lang="en-US" sz="2800" b="1" dirty="0">
                <a:solidFill>
                  <a:schemeClr val="accent5">
                    <a:lumMod val="50000"/>
                  </a:schemeClr>
                </a:solidFill>
                <a:latin typeface="Abadi" panose="020B0604020104020204" pitchFamily="34" charset="0"/>
              </a:rPr>
              <a:t>DEAR HEAVENLY FATHER, WE THANK YOU FOR FORGIVING US ALL OUR SINS, BY PAYING A GREAT PRICE ‘JESUS’ YOUR ONLY SON . WE ARE SORRY FOR THE TIMES THAT WE FAILED TO FORGIVE OTHERS. GIVE US THE GRACE TO FORGIVE EACHOTHER THROUGH THE MERITS OF THE  PASSION THAT JESUS ENDURED TO DELIVER US. IN JESUS NAME WE PRAY, AMEN</a:t>
            </a:r>
            <a:endParaRPr lang="en-GB" sz="2800" b="1" dirty="0">
              <a:solidFill>
                <a:schemeClr val="accent5">
                  <a:lumMod val="50000"/>
                </a:schemeClr>
              </a:solidFill>
              <a:latin typeface="Abadi" panose="020B0604020104020204" pitchFamily="34" charset="0"/>
            </a:endParaRPr>
          </a:p>
        </p:txBody>
      </p:sp>
      <p:pic>
        <p:nvPicPr>
          <p:cNvPr id="5" name="Picture 4">
            <a:extLst>
              <a:ext uri="{FF2B5EF4-FFF2-40B4-BE49-F238E27FC236}">
                <a16:creationId xmlns:a16="http://schemas.microsoft.com/office/drawing/2014/main" id="{29FDA399-2015-4FE1-8DB3-A2899083FF53}"/>
              </a:ext>
            </a:extLst>
          </p:cNvPr>
          <p:cNvPicPr>
            <a:picLocks noChangeAspect="1"/>
          </p:cNvPicPr>
          <p:nvPr/>
        </p:nvPicPr>
        <p:blipFill>
          <a:blip r:embed="rId3"/>
          <a:stretch>
            <a:fillRect/>
          </a:stretch>
        </p:blipFill>
        <p:spPr>
          <a:xfrm>
            <a:off x="5271768" y="204481"/>
            <a:ext cx="1174810" cy="1231963"/>
          </a:xfrm>
          <a:prstGeom prst="rect">
            <a:avLst/>
          </a:prstGeom>
        </p:spPr>
      </p:pic>
      <p:pic>
        <p:nvPicPr>
          <p:cNvPr id="10" name="Picture 9">
            <a:extLst>
              <a:ext uri="{FF2B5EF4-FFF2-40B4-BE49-F238E27FC236}">
                <a16:creationId xmlns:a16="http://schemas.microsoft.com/office/drawing/2014/main" id="{2AFAEE2B-6D7E-49A6-82F4-798E6E6BCD0F}"/>
              </a:ext>
            </a:extLst>
          </p:cNvPr>
          <p:cNvPicPr>
            <a:picLocks noChangeAspect="1"/>
          </p:cNvPicPr>
          <p:nvPr/>
        </p:nvPicPr>
        <p:blipFill>
          <a:blip r:embed="rId4"/>
          <a:stretch>
            <a:fillRect/>
          </a:stretch>
        </p:blipFill>
        <p:spPr>
          <a:xfrm>
            <a:off x="3925269" y="4672408"/>
            <a:ext cx="4548725" cy="2026305"/>
          </a:xfrm>
          <a:prstGeom prst="rect">
            <a:avLst/>
          </a:prstGeom>
        </p:spPr>
      </p:pic>
    </p:spTree>
    <p:custDataLst>
      <p:tags r:id="rId1"/>
    </p:custDataLst>
    <p:extLst>
      <p:ext uri="{BB962C8B-B14F-4D97-AF65-F5344CB8AC3E}">
        <p14:creationId xmlns:p14="http://schemas.microsoft.com/office/powerpoint/2010/main" val="3277166415"/>
      </p:ext>
    </p:extLst>
  </p:cSld>
  <p:clrMapOvr>
    <a:masterClrMapping/>
  </p:clrMapOvr>
  <mc:AlternateContent xmlns:mc="http://schemas.openxmlformats.org/markup-compatibility/2006">
    <mc:Choice xmlns:p14="http://schemas.microsoft.com/office/powerpoint/2010/main" Requires="p14">
      <p:transition spd="slow" p14:dur="2000" advTm="52576"/>
    </mc:Choice>
    <mc:Fallback>
      <p:transition spd="slow" advTm="525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C9576-C1F4-4B98-BCF0-74A5FE293131}"/>
              </a:ext>
            </a:extLst>
          </p:cNvPr>
          <p:cNvSpPr>
            <a:spLocks noGrp="1"/>
          </p:cNvSpPr>
          <p:nvPr>
            <p:ph type="title"/>
          </p:nvPr>
        </p:nvSpPr>
        <p:spPr>
          <a:xfrm>
            <a:off x="1098818" y="222819"/>
            <a:ext cx="10168128" cy="1179576"/>
          </a:xfrm>
        </p:spPr>
        <p:txBody>
          <a:bodyPr/>
          <a:lstStyle/>
          <a:p>
            <a:pPr algn="ctr"/>
            <a:r>
              <a:rPr lang="en-US" dirty="0"/>
              <a:t>VERSES FOR THE WEEK</a:t>
            </a:r>
            <a:endParaRPr lang="en-GB" dirty="0"/>
          </a:p>
        </p:txBody>
      </p:sp>
      <p:pic>
        <p:nvPicPr>
          <p:cNvPr id="8" name="Picture 7">
            <a:extLst>
              <a:ext uri="{FF2B5EF4-FFF2-40B4-BE49-F238E27FC236}">
                <a16:creationId xmlns:a16="http://schemas.microsoft.com/office/drawing/2014/main" id="{3196C79E-5821-4E5B-A963-5542659EAEA5}"/>
              </a:ext>
            </a:extLst>
          </p:cNvPr>
          <p:cNvPicPr>
            <a:picLocks noChangeAspect="1"/>
          </p:cNvPicPr>
          <p:nvPr/>
        </p:nvPicPr>
        <p:blipFill>
          <a:blip r:embed="rId3"/>
          <a:stretch>
            <a:fillRect/>
          </a:stretch>
        </p:blipFill>
        <p:spPr>
          <a:xfrm>
            <a:off x="2291255" y="1336744"/>
            <a:ext cx="7783255" cy="5531766"/>
          </a:xfrm>
          <a:prstGeom prst="rect">
            <a:avLst/>
          </a:prstGeom>
        </p:spPr>
      </p:pic>
    </p:spTree>
    <p:custDataLst>
      <p:tags r:id="rId1"/>
    </p:custDataLst>
    <p:extLst>
      <p:ext uri="{BB962C8B-B14F-4D97-AF65-F5344CB8AC3E}">
        <p14:creationId xmlns:p14="http://schemas.microsoft.com/office/powerpoint/2010/main" val="3375848553"/>
      </p:ext>
    </p:extLst>
  </p:cSld>
  <p:clrMapOvr>
    <a:masterClrMapping/>
  </p:clrMapOvr>
  <mc:AlternateContent xmlns:mc="http://schemas.openxmlformats.org/markup-compatibility/2006">
    <mc:Choice xmlns:p14="http://schemas.microsoft.com/office/powerpoint/2010/main" Requires="p14">
      <p:transition spd="slow" p14:dur="2000" advTm="32122"/>
    </mc:Choice>
    <mc:Fallback>
      <p:transition spd="slow" advTm="321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
</p:tagLst>
</file>

<file path=ppt/tags/tag10.xml><?xml version="1.0" encoding="utf-8"?>
<p:tagLst xmlns:a="http://schemas.openxmlformats.org/drawingml/2006/main" xmlns:r="http://schemas.openxmlformats.org/officeDocument/2006/relationships" xmlns:p="http://schemas.openxmlformats.org/presentationml/2006/main">
  <p:tag name="TIMING" val="|0.4|2.2|3.1"/>
</p:tagLst>
</file>

<file path=ppt/tags/tag2.xml><?xml version="1.0" encoding="utf-8"?>
<p:tagLst xmlns:a="http://schemas.openxmlformats.org/drawingml/2006/main" xmlns:r="http://schemas.openxmlformats.org/officeDocument/2006/relationships" xmlns:p="http://schemas.openxmlformats.org/presentationml/2006/main">
  <p:tag name="TIMING" val="|0.7|4.3|7.7"/>
</p:tagLst>
</file>

<file path=ppt/tags/tag3.xml><?xml version="1.0" encoding="utf-8"?>
<p:tagLst xmlns:a="http://schemas.openxmlformats.org/drawingml/2006/main" xmlns:r="http://schemas.openxmlformats.org/officeDocument/2006/relationships" xmlns:p="http://schemas.openxmlformats.org/presentationml/2006/main">
  <p:tag name="TIMING" val="|0.7|11.2|15|15"/>
</p:tagLst>
</file>

<file path=ppt/tags/tag4.xml><?xml version="1.0" encoding="utf-8"?>
<p:tagLst xmlns:a="http://schemas.openxmlformats.org/drawingml/2006/main" xmlns:r="http://schemas.openxmlformats.org/officeDocument/2006/relationships" xmlns:p="http://schemas.openxmlformats.org/presentationml/2006/main">
  <p:tag name="TIMING" val="|0.4|4|4.3|5.9|0.9|12.2|5.7|11|17.2"/>
</p:tagLst>
</file>

<file path=ppt/tags/tag5.xml><?xml version="1.0" encoding="utf-8"?>
<p:tagLst xmlns:a="http://schemas.openxmlformats.org/drawingml/2006/main" xmlns:r="http://schemas.openxmlformats.org/officeDocument/2006/relationships" xmlns:p="http://schemas.openxmlformats.org/presentationml/2006/main">
  <p:tag name="TIMING" val="|0.4|2.1|7.6|6.5|8|8|8"/>
</p:tagLst>
</file>

<file path=ppt/tags/tag6.xml><?xml version="1.0" encoding="utf-8"?>
<p:tagLst xmlns:a="http://schemas.openxmlformats.org/drawingml/2006/main" xmlns:r="http://schemas.openxmlformats.org/officeDocument/2006/relationships" xmlns:p="http://schemas.openxmlformats.org/presentationml/2006/main">
  <p:tag name="TIMING" val="|0.5|3.4|8.2|10.9|6.8"/>
</p:tagLst>
</file>

<file path=ppt/tags/tag7.xml><?xml version="1.0" encoding="utf-8"?>
<p:tagLst xmlns:a="http://schemas.openxmlformats.org/drawingml/2006/main" xmlns:r="http://schemas.openxmlformats.org/officeDocument/2006/relationships" xmlns:p="http://schemas.openxmlformats.org/presentationml/2006/main">
  <p:tag name="TIMING" val="|0.9|2.8|6.3|4.9|13.4|3.3|8.5|8.6"/>
</p:tagLst>
</file>

<file path=ppt/tags/tag8.xml><?xml version="1.0" encoding="utf-8"?>
<p:tagLst xmlns:a="http://schemas.openxmlformats.org/drawingml/2006/main" xmlns:r="http://schemas.openxmlformats.org/officeDocument/2006/relationships" xmlns:p="http://schemas.openxmlformats.org/presentationml/2006/main">
  <p:tag name="TIMING" val="|0.5|2|23.9"/>
</p:tagLst>
</file>

<file path=ppt/tags/tag9.xml><?xml version="1.0" encoding="utf-8"?>
<p:tagLst xmlns:a="http://schemas.openxmlformats.org/drawingml/2006/main" xmlns:r="http://schemas.openxmlformats.org/officeDocument/2006/relationships" xmlns:p="http://schemas.openxmlformats.org/presentationml/2006/main">
  <p:tag name="TIMING" val="|0.5|3.1"/>
</p:tagLst>
</file>

<file path=ppt/theme/theme1.xml><?xml version="1.0" encoding="utf-8"?>
<a:theme xmlns:a="http://schemas.openxmlformats.org/drawingml/2006/main" name="AccentBoxVTI">
  <a:themeElements>
    <a:clrScheme name="AnalogousFromLightSeedRightStep">
      <a:dk1>
        <a:srgbClr val="000000"/>
      </a:dk1>
      <a:lt1>
        <a:srgbClr val="FFFFFF"/>
      </a:lt1>
      <a:dk2>
        <a:srgbClr val="333F23"/>
      </a:dk2>
      <a:lt2>
        <a:srgbClr val="E2E8E7"/>
      </a:lt2>
      <a:accent1>
        <a:srgbClr val="EB718C"/>
      </a:accent1>
      <a:accent2>
        <a:srgbClr val="E76E52"/>
      </a:accent2>
      <a:accent3>
        <a:srgbClr val="D99730"/>
      </a:accent3>
      <a:accent4>
        <a:srgbClr val="A6A93B"/>
      </a:accent4>
      <a:accent5>
        <a:srgbClr val="85B14D"/>
      </a:accent5>
      <a:accent6>
        <a:srgbClr val="4CB93A"/>
      </a:accent6>
      <a:hlink>
        <a:srgbClr val="568E82"/>
      </a:hlink>
      <a:folHlink>
        <a:srgbClr val="848484"/>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434</TotalTime>
  <Words>707</Words>
  <Application>Microsoft Office PowerPoint</Application>
  <PresentationFormat>Widescreen</PresentationFormat>
  <Paragraphs>50</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Abadi</vt:lpstr>
      <vt:lpstr>Aharoni</vt:lpstr>
      <vt:lpstr>Arial</vt:lpstr>
      <vt:lpstr>Calibri</vt:lpstr>
      <vt:lpstr>Comic Sans MS</vt:lpstr>
      <vt:lpstr>Neue Haas Grotesk Text Pro</vt:lpstr>
      <vt:lpstr>AccentBoxVTI</vt:lpstr>
      <vt:lpstr>FORGIVE; TO BE FORGIVEN</vt:lpstr>
      <vt:lpstr>GOSPEL, LAST WEEK</vt:lpstr>
      <vt:lpstr>JESUS ASKS HIS FRIENDS TO GIVE CHANCES TO PEOPLE TO CORRECT THEIR WRONGS AND COME BACK TO GOD</vt:lpstr>
      <vt:lpstr>KINGDOM OF HEAVEN AND FORGIVENESS</vt:lpstr>
      <vt:lpstr>JESUS CONTINUED</vt:lpstr>
      <vt:lpstr>Narrating the parable, Jesus said to His disciples that,</vt:lpstr>
      <vt:lpstr>FORGIVE; TO BE FORGIVEN</vt:lpstr>
      <vt:lpstr>LET US PRAY,</vt:lpstr>
      <vt:lpstr>VERSES FOR THE WEEK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FORGIVE ;TO BE FORGIVEN</dc:title>
  <dc:creator>Sajin Cheruvathoor</dc:creator>
  <cp:lastModifiedBy>Sajin Cheruvathoor</cp:lastModifiedBy>
  <cp:revision>99</cp:revision>
  <dcterms:created xsi:type="dcterms:W3CDTF">2020-09-11T07:02:41Z</dcterms:created>
  <dcterms:modified xsi:type="dcterms:W3CDTF">2020-09-12T21:53:24Z</dcterms:modified>
</cp:coreProperties>
</file>