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6"/>
  </p:notesMasterIdLst>
  <p:handoutMasterIdLst>
    <p:handoutMasterId r:id="rId17"/>
  </p:handoutMasterIdLst>
  <p:sldIdLst>
    <p:sldId id="267" r:id="rId2"/>
    <p:sldId id="274" r:id="rId3"/>
    <p:sldId id="280" r:id="rId4"/>
    <p:sldId id="275" r:id="rId5"/>
    <p:sldId id="277" r:id="rId6"/>
    <p:sldId id="278" r:id="rId7"/>
    <p:sldId id="281" r:id="rId8"/>
    <p:sldId id="282" r:id="rId9"/>
    <p:sldId id="285" r:id="rId10"/>
    <p:sldId id="283" r:id="rId11"/>
    <p:sldId id="272" r:id="rId12"/>
    <p:sldId id="284" r:id="rId13"/>
    <p:sldId id="271" r:id="rId14"/>
    <p:sldId id="27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40898-2DF1-4D8F-AE17-39A1D6984F24}" type="doc">
      <dgm:prSet loTypeId="urn:microsoft.com/office/officeart/2011/layout/Circle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A32C10-6EAE-4F01-9769-B9C3316F0BCD}">
      <dgm:prSet/>
      <dgm:spPr/>
      <dgm:t>
        <a:bodyPr/>
        <a:lstStyle/>
        <a:p>
          <a:r>
            <a:rPr lang="en-US" b="0" i="0" dirty="0"/>
            <a:t>John was clothed in </a:t>
          </a:r>
          <a:r>
            <a:rPr lang="en-US" b="0" i="0" dirty="0">
              <a:solidFill>
                <a:schemeClr val="accent4">
                  <a:lumMod val="75000"/>
                </a:schemeClr>
              </a:solidFill>
            </a:rPr>
            <a:t>camel’s hair</a:t>
          </a:r>
          <a:r>
            <a:rPr lang="en-US" b="0" i="0" dirty="0"/>
            <a:t>,</a:t>
          </a:r>
          <a:br>
            <a:rPr lang="en-US" dirty="0"/>
          </a:br>
          <a:r>
            <a:rPr lang="en-US" b="0" i="0" dirty="0"/>
            <a:t>with </a:t>
          </a:r>
          <a:r>
            <a:rPr lang="en-US" b="0" i="0" dirty="0">
              <a:solidFill>
                <a:schemeClr val="accent2">
                  <a:lumMod val="75000"/>
                </a:schemeClr>
              </a:solidFill>
            </a:rPr>
            <a:t>a leather belt </a:t>
          </a:r>
          <a:r>
            <a:rPr lang="en-US" b="0" i="0" dirty="0"/>
            <a:t>around his waist.</a:t>
          </a:r>
          <a:br>
            <a:rPr lang="en-US" dirty="0"/>
          </a:br>
          <a:r>
            <a:rPr lang="en-US" b="0" i="0" dirty="0"/>
            <a:t>He </a:t>
          </a:r>
          <a:r>
            <a:rPr lang="en-US" b="0" i="0" dirty="0">
              <a:solidFill>
                <a:schemeClr val="accent5">
                  <a:lumMod val="75000"/>
                </a:schemeClr>
              </a:solidFill>
            </a:rPr>
            <a:t>fed on </a:t>
          </a:r>
          <a:r>
            <a:rPr lang="en-US" b="0" i="0" dirty="0">
              <a:solidFill>
                <a:srgbClr val="FF0000"/>
              </a:solidFill>
            </a:rPr>
            <a:t>locusts </a:t>
          </a:r>
          <a:r>
            <a:rPr lang="en-US" b="0" i="0" dirty="0"/>
            <a:t>and </a:t>
          </a:r>
          <a:r>
            <a:rPr lang="en-US" b="0" i="0" dirty="0">
              <a:solidFill>
                <a:srgbClr val="FF0000"/>
              </a:solidFill>
            </a:rPr>
            <a:t>wild honey</a:t>
          </a:r>
          <a:r>
            <a:rPr lang="en-US" b="0" i="0" dirty="0"/>
            <a:t>.</a:t>
          </a:r>
          <a:endParaRPr lang="en-US" dirty="0"/>
        </a:p>
      </dgm:t>
    </dgm:pt>
    <dgm:pt modelId="{2AD37F1B-7EB4-4838-81DF-A84A5F3044BB}" type="parTrans" cxnId="{BCE68590-7F97-4E0B-A7B9-A077E0AC7BD1}">
      <dgm:prSet/>
      <dgm:spPr/>
      <dgm:t>
        <a:bodyPr/>
        <a:lstStyle/>
        <a:p>
          <a:endParaRPr lang="en-GB"/>
        </a:p>
      </dgm:t>
    </dgm:pt>
    <dgm:pt modelId="{F09376A8-22BC-40C8-BB64-15C38A544F5E}" type="sibTrans" cxnId="{BCE68590-7F97-4E0B-A7B9-A077E0AC7BD1}">
      <dgm:prSet/>
      <dgm:spPr/>
      <dgm:t>
        <a:bodyPr/>
        <a:lstStyle/>
        <a:p>
          <a:endParaRPr lang="en-GB"/>
        </a:p>
      </dgm:t>
    </dgm:pt>
    <dgm:pt modelId="{B020A65E-B079-4161-BC60-7CB39D01EA02}" type="pres">
      <dgm:prSet presAssocID="{03B40898-2DF1-4D8F-AE17-39A1D6984F2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420A4C4-7221-4FC4-A0AA-011CFFB858B6}" type="pres">
      <dgm:prSet presAssocID="{13A32C10-6EAE-4F01-9769-B9C3316F0BCD}" presName="Accent1" presStyleCnt="0"/>
      <dgm:spPr/>
    </dgm:pt>
    <dgm:pt modelId="{9F44DCB4-0C90-41D2-AAF3-8C2AC2314EA0}" type="pres">
      <dgm:prSet presAssocID="{13A32C10-6EAE-4F01-9769-B9C3316F0BCD}" presName="Accent" presStyleLbl="node1" presStyleIdx="0" presStyleCnt="1"/>
      <dgm:spPr/>
    </dgm:pt>
    <dgm:pt modelId="{56C78C04-7398-4DF3-8AB4-6FA88E6DCFB2}" type="pres">
      <dgm:prSet presAssocID="{13A32C10-6EAE-4F01-9769-B9C3316F0BCD}" presName="ParentBackground1" presStyleCnt="0"/>
      <dgm:spPr/>
    </dgm:pt>
    <dgm:pt modelId="{E2FF6484-8A60-4A49-91EF-534E3DD063C2}" type="pres">
      <dgm:prSet presAssocID="{13A32C10-6EAE-4F01-9769-B9C3316F0BCD}" presName="ParentBackground" presStyleLbl="fgAcc1" presStyleIdx="0" presStyleCnt="1" custScaleX="212065" custScaleY="167870" custLinFactNeighborX="42332" custLinFactNeighborY="0"/>
      <dgm:spPr/>
    </dgm:pt>
    <dgm:pt modelId="{6CD8DD1E-9982-4A4A-A9F4-FE288F3D0C08}" type="pres">
      <dgm:prSet presAssocID="{13A32C10-6EAE-4F01-9769-B9C3316F0BC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CE68590-7F97-4E0B-A7B9-A077E0AC7BD1}" srcId="{03B40898-2DF1-4D8F-AE17-39A1D6984F24}" destId="{13A32C10-6EAE-4F01-9769-B9C3316F0BCD}" srcOrd="0" destOrd="0" parTransId="{2AD37F1B-7EB4-4838-81DF-A84A5F3044BB}" sibTransId="{F09376A8-22BC-40C8-BB64-15C38A544F5E}"/>
    <dgm:cxn modelId="{3A348CDB-7009-40C8-977B-18E72BCFECDB}" type="presOf" srcId="{13A32C10-6EAE-4F01-9769-B9C3316F0BCD}" destId="{6CD8DD1E-9982-4A4A-A9F4-FE288F3D0C08}" srcOrd="1" destOrd="0" presId="urn:microsoft.com/office/officeart/2011/layout/CircleProcess"/>
    <dgm:cxn modelId="{73A577E2-E358-4265-95F4-D2CD60064418}" type="presOf" srcId="{13A32C10-6EAE-4F01-9769-B9C3316F0BCD}" destId="{E2FF6484-8A60-4A49-91EF-534E3DD063C2}" srcOrd="0" destOrd="0" presId="urn:microsoft.com/office/officeart/2011/layout/CircleProcess"/>
    <dgm:cxn modelId="{37B4F4EA-97FB-4FDE-9390-9942BD6E1799}" type="presOf" srcId="{03B40898-2DF1-4D8F-AE17-39A1D6984F24}" destId="{B020A65E-B079-4161-BC60-7CB39D01EA02}" srcOrd="0" destOrd="0" presId="urn:microsoft.com/office/officeart/2011/layout/CircleProcess"/>
    <dgm:cxn modelId="{F08EB1E6-F34A-4850-9DB8-FEF375390557}" type="presParOf" srcId="{B020A65E-B079-4161-BC60-7CB39D01EA02}" destId="{E420A4C4-7221-4FC4-A0AA-011CFFB858B6}" srcOrd="0" destOrd="0" presId="urn:microsoft.com/office/officeart/2011/layout/CircleProcess"/>
    <dgm:cxn modelId="{B4DBE91A-B49F-423E-A123-B2844D5C7375}" type="presParOf" srcId="{E420A4C4-7221-4FC4-A0AA-011CFFB858B6}" destId="{9F44DCB4-0C90-41D2-AAF3-8C2AC2314EA0}" srcOrd="0" destOrd="0" presId="urn:microsoft.com/office/officeart/2011/layout/CircleProcess"/>
    <dgm:cxn modelId="{CBCE9695-0DB0-413A-B0AC-2A7474A4980B}" type="presParOf" srcId="{B020A65E-B079-4161-BC60-7CB39D01EA02}" destId="{56C78C04-7398-4DF3-8AB4-6FA88E6DCFB2}" srcOrd="1" destOrd="0" presId="urn:microsoft.com/office/officeart/2011/layout/CircleProcess"/>
    <dgm:cxn modelId="{FB311736-D0E6-408A-B152-6EDF0F0BA6F8}" type="presParOf" srcId="{56C78C04-7398-4DF3-8AB4-6FA88E6DCFB2}" destId="{E2FF6484-8A60-4A49-91EF-534E3DD063C2}" srcOrd="0" destOrd="0" presId="urn:microsoft.com/office/officeart/2011/layout/CircleProcess"/>
    <dgm:cxn modelId="{8D477938-1228-4A8C-9AF4-3F40ED953FC7}" type="presParOf" srcId="{B020A65E-B079-4161-BC60-7CB39D01EA02}" destId="{6CD8DD1E-9982-4A4A-A9F4-FE288F3D0C08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4DCB4-0C90-41D2-AAF3-8C2AC2314EA0}">
      <dsp:nvSpPr>
        <dsp:cNvPr id="0" name=""/>
        <dsp:cNvSpPr/>
      </dsp:nvSpPr>
      <dsp:spPr>
        <a:xfrm>
          <a:off x="797710" y="900026"/>
          <a:ext cx="3176594" cy="3176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FF6484-8A60-4A49-91EF-534E3DD063C2}">
      <dsp:nvSpPr>
        <dsp:cNvPr id="0" name=""/>
        <dsp:cNvSpPr/>
      </dsp:nvSpPr>
      <dsp:spPr>
        <a:xfrm>
          <a:off x="-757713" y="-3"/>
          <a:ext cx="6287124" cy="49766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i="0" kern="1200" dirty="0"/>
            <a:t>John was clothed in </a:t>
          </a:r>
          <a:r>
            <a:rPr lang="en-US" sz="4400" b="0" i="0" kern="1200" dirty="0">
              <a:solidFill>
                <a:schemeClr val="accent4">
                  <a:lumMod val="75000"/>
                </a:schemeClr>
              </a:solidFill>
            </a:rPr>
            <a:t>camel’s hair</a:t>
          </a:r>
          <a:r>
            <a:rPr lang="en-US" sz="4400" b="0" i="0" kern="1200" dirty="0"/>
            <a:t>,</a:t>
          </a:r>
          <a:br>
            <a:rPr lang="en-US" sz="4400" kern="1200" dirty="0"/>
          </a:br>
          <a:r>
            <a:rPr lang="en-US" sz="4400" b="0" i="0" kern="1200" dirty="0"/>
            <a:t>with </a:t>
          </a:r>
          <a:r>
            <a:rPr lang="en-US" sz="4400" b="0" i="0" kern="1200" dirty="0">
              <a:solidFill>
                <a:schemeClr val="accent2">
                  <a:lumMod val="75000"/>
                </a:schemeClr>
              </a:solidFill>
            </a:rPr>
            <a:t>a leather belt </a:t>
          </a:r>
          <a:r>
            <a:rPr lang="en-US" sz="4400" b="0" i="0" kern="1200" dirty="0"/>
            <a:t>around his waist.</a:t>
          </a:r>
          <a:br>
            <a:rPr lang="en-US" sz="4400" kern="1200" dirty="0"/>
          </a:br>
          <a:r>
            <a:rPr lang="en-US" sz="4400" b="0" i="0" kern="1200" dirty="0"/>
            <a:t>He </a:t>
          </a:r>
          <a:r>
            <a:rPr lang="en-US" sz="4400" b="0" i="0" kern="1200" dirty="0">
              <a:solidFill>
                <a:schemeClr val="accent5">
                  <a:lumMod val="75000"/>
                </a:schemeClr>
              </a:solidFill>
            </a:rPr>
            <a:t>fed on </a:t>
          </a:r>
          <a:r>
            <a:rPr lang="en-US" sz="4400" b="0" i="0" kern="1200" dirty="0">
              <a:solidFill>
                <a:srgbClr val="FF0000"/>
              </a:solidFill>
            </a:rPr>
            <a:t>locusts </a:t>
          </a:r>
          <a:r>
            <a:rPr lang="en-US" sz="4400" b="0" i="0" kern="1200" dirty="0"/>
            <a:t>and </a:t>
          </a:r>
          <a:r>
            <a:rPr lang="en-US" sz="4400" b="0" i="0" kern="1200" dirty="0">
              <a:solidFill>
                <a:srgbClr val="FF0000"/>
              </a:solidFill>
            </a:rPr>
            <a:t>wild honey</a:t>
          </a:r>
          <a:r>
            <a:rPr lang="en-US" sz="4400" b="0" i="0" kern="1200" dirty="0"/>
            <a:t>.</a:t>
          </a:r>
          <a:endParaRPr lang="en-US" sz="4400" kern="1200" dirty="0"/>
        </a:p>
      </dsp:txBody>
      <dsp:txXfrm>
        <a:off x="140928" y="710946"/>
        <a:ext cx="4491187" cy="3554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12/5/2020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12/5/2020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73005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5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22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0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06510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72D1-64D5-4552-ACDD-1CCE5F7F800D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29E-967E-4B69-BEAA-E3504E437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26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11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259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53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800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ttleevangelist.com/childrens_liturgy.php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4" Type="http://schemas.openxmlformats.org/officeDocument/2006/relationships/hyperlink" Target="https://www.youtube.com/channel/UCndM2GK0dnpWg5ECUscdD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192625-F22A-418A-AAA4-66D03AD8E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0656" y="1431749"/>
            <a:ext cx="9601200" cy="1020187"/>
          </a:xfrm>
        </p:spPr>
        <p:txBody>
          <a:bodyPr>
            <a:normAutofit/>
          </a:bodyPr>
          <a:lstStyle/>
          <a:p>
            <a:r>
              <a:rPr lang="en-US" sz="4400" b="1" dirty="0"/>
              <a:t>PREPARE THE WAY FOR THE LORD</a:t>
            </a:r>
            <a:endParaRPr lang="en-GB" sz="44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09729" y="4210199"/>
            <a:ext cx="9601200" cy="9141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Gospel: Mark 1:1-8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8AD79-45F7-423C-AFE5-BF28F87EE6FD}"/>
              </a:ext>
            </a:extLst>
          </p:cNvPr>
          <p:cNvSpPr txBox="1"/>
          <p:nvPr/>
        </p:nvSpPr>
        <p:spPr>
          <a:xfrm>
            <a:off x="1756270" y="4900768"/>
            <a:ext cx="8087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CHILDREN’S LITURGY DECEMBER 6</a:t>
            </a:r>
            <a:r>
              <a:rPr lang="en-US" sz="2800" b="1" baseline="30000" dirty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9082B-237C-4564-8AD9-7241997277A3}"/>
              </a:ext>
            </a:extLst>
          </p:cNvPr>
          <p:cNvSpPr txBox="1"/>
          <p:nvPr/>
        </p:nvSpPr>
        <p:spPr>
          <a:xfrm>
            <a:off x="3829434" y="723538"/>
            <a:ext cx="6127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badi" panose="020B0604020104020204" pitchFamily="34" charset="0"/>
              </a:rPr>
              <a:t>SECOND SUNDAY OF THE ADVENT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35332E-0490-4953-B28B-EDC835435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937" y="2474281"/>
            <a:ext cx="1816125" cy="1789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463">
        <p:fade/>
      </p:transition>
    </mc:Choice>
    <mc:Fallback xmlns="">
      <p:transition spd="med" advTm="11463">
        <p:fade/>
      </p:transition>
    </mc:Fallback>
  </mc:AlternateContent>
  <p:extLst>
    <p:ext uri="{E180D4A7-C9FB-4DFB-919C-405C955672EB}">
      <p14:showEvtLst xmlns:p14="http://schemas.microsoft.com/office/powerpoint/2010/main">
        <p14:playEvt time="13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9A3D-E0CD-4A84-9C12-738F8170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0190"/>
            <a:ext cx="9601200" cy="643816"/>
          </a:xfrm>
        </p:spPr>
        <p:txBody>
          <a:bodyPr>
            <a:normAutofit fontScale="90000"/>
          </a:bodyPr>
          <a:lstStyle/>
          <a:p>
            <a:r>
              <a:rPr lang="en-US" dirty="0"/>
              <a:t>SACRAMENT OF RECONCILIATION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F344B-644E-4B5E-8D1E-110945872236}"/>
              </a:ext>
            </a:extLst>
          </p:cNvPr>
          <p:cNvSpPr txBox="1"/>
          <p:nvPr/>
        </p:nvSpPr>
        <p:spPr>
          <a:xfrm>
            <a:off x="4800257" y="9304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PREPARES OUR HEARTS TO RECEIVE JESUS.</a:t>
            </a:r>
            <a:endParaRPr lang="en-GB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0306A-07D3-4448-B16D-F0C9FE830FD1}"/>
              </a:ext>
            </a:extLst>
          </p:cNvPr>
          <p:cNvSpPr txBox="1"/>
          <p:nvPr/>
        </p:nvSpPr>
        <p:spPr>
          <a:xfrm>
            <a:off x="3084786" y="4089177"/>
            <a:ext cx="84056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Each time before we go for Holy Mass, </a:t>
            </a:r>
          </a:p>
          <a:p>
            <a:r>
              <a:rPr lang="en-US" dirty="0"/>
              <a:t>Prepare our hearts to receive Jesus </a:t>
            </a:r>
          </a:p>
          <a:p>
            <a:r>
              <a:rPr lang="en-US" dirty="0"/>
              <a:t>who waits to come into us.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6CCA5-3FFE-4C14-B1E4-C1BBEDB9835A}"/>
              </a:ext>
            </a:extLst>
          </p:cNvPr>
          <p:cNvSpPr txBox="1"/>
          <p:nvPr/>
        </p:nvSpPr>
        <p:spPr>
          <a:xfrm>
            <a:off x="1977915" y="5500612"/>
            <a:ext cx="80509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7030A0"/>
                </a:solidFill>
              </a:rPr>
              <a:t>EXAMINE OUR MIND DAILY BEFORE GOING TO BED.</a:t>
            </a:r>
          </a:p>
          <a:p>
            <a:pPr algn="ctr"/>
            <a:r>
              <a:rPr lang="en-US" sz="1800" dirty="0"/>
              <a:t> Find out whether we have hurt Jesus through our actions that day.</a:t>
            </a:r>
          </a:p>
          <a:p>
            <a:pPr algn="ctr"/>
            <a:r>
              <a:rPr lang="en-US" dirty="0"/>
              <a:t>If so, say sorry and pray for grace not to repeat it anymore.</a:t>
            </a:r>
          </a:p>
          <a:p>
            <a:pPr algn="ctr"/>
            <a:r>
              <a:rPr lang="en-US" sz="1800" dirty="0"/>
              <a:t>Try to co</a:t>
            </a:r>
            <a:r>
              <a:rPr lang="en-US" dirty="0"/>
              <a:t>rrect it next time, if possible.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ABA413-3ACC-406F-AFB8-EEBE6DF39212}"/>
              </a:ext>
            </a:extLst>
          </p:cNvPr>
          <p:cNvSpPr txBox="1"/>
          <p:nvPr/>
        </p:nvSpPr>
        <p:spPr>
          <a:xfrm>
            <a:off x="782678" y="1495832"/>
            <a:ext cx="6742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Lato"/>
              </a:rPr>
              <a:t>It celebrates God’s forgiveness and mercy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599E1-667B-4073-BDEC-A54994180983}"/>
              </a:ext>
            </a:extLst>
          </p:cNvPr>
          <p:cNvSpPr txBox="1"/>
          <p:nvPr/>
        </p:nvSpPr>
        <p:spPr>
          <a:xfrm>
            <a:off x="7782910" y="2356298"/>
            <a:ext cx="6742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accent4">
                    <a:lumMod val="75000"/>
                  </a:schemeClr>
                </a:solidFill>
                <a:effectLst/>
                <a:latin typeface="Lato"/>
              </a:rPr>
              <a:t>We confess our sins to God </a:t>
            </a:r>
          </a:p>
          <a:p>
            <a:r>
              <a:rPr lang="en-US" b="1" i="0" dirty="0">
                <a:solidFill>
                  <a:schemeClr val="accent4">
                    <a:lumMod val="75000"/>
                  </a:schemeClr>
                </a:solidFill>
                <a:effectLst/>
                <a:latin typeface="Lato"/>
              </a:rPr>
              <a:t>through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Lato"/>
              </a:rPr>
              <a:t>the </a:t>
            </a:r>
            <a:r>
              <a:rPr lang="en-US" b="1" i="0" dirty="0">
                <a:solidFill>
                  <a:schemeClr val="accent4">
                    <a:lumMod val="75000"/>
                  </a:schemeClr>
                </a:solidFill>
                <a:effectLst/>
                <a:latin typeface="Lato"/>
              </a:rPr>
              <a:t>Priest.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28D0BF-AA66-4C93-AE38-56B6132CA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008" y="1541636"/>
            <a:ext cx="2375309" cy="2410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59F513-45E1-4A66-BD29-D0381097A462}"/>
              </a:ext>
            </a:extLst>
          </p:cNvPr>
          <p:cNvSpPr txBox="1"/>
          <p:nvPr/>
        </p:nvSpPr>
        <p:spPr>
          <a:xfrm>
            <a:off x="283122" y="2450689"/>
            <a:ext cx="5100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Confessing sins brings us closer to the healing mercy of our forgiving God.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C50771-BF01-440E-9288-6EEF61793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044" y="3460580"/>
            <a:ext cx="1781175" cy="1924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083EA-8D60-4193-B19E-6C0C26106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255" y="4832145"/>
            <a:ext cx="1765245" cy="2102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972FC4B2-127B-4643-B1C4-1C50EB4CCB37}"/>
              </a:ext>
            </a:extLst>
          </p:cNvPr>
          <p:cNvSpPr/>
          <p:nvPr/>
        </p:nvSpPr>
        <p:spPr>
          <a:xfrm>
            <a:off x="8313683" y="3327006"/>
            <a:ext cx="2354317" cy="1698283"/>
          </a:xfrm>
          <a:prstGeom prst="cloudCallout">
            <a:avLst>
              <a:gd name="adj1" fmla="val 70879"/>
              <a:gd name="adj2" fmla="val 4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DID I                    	    HURT    	MY   	   JESUS?</a:t>
            </a:r>
            <a:endParaRPr lang="en-GB" dirty="0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B58C219F-40E0-44B8-A791-5301FCEEC25F}"/>
              </a:ext>
            </a:extLst>
          </p:cNvPr>
          <p:cNvSpPr/>
          <p:nvPr/>
        </p:nvSpPr>
        <p:spPr>
          <a:xfrm>
            <a:off x="8639502" y="3804875"/>
            <a:ext cx="788276" cy="855486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E52F100-3F9C-4F2C-B1A4-523E729FDF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7778" y="174430"/>
            <a:ext cx="1468479" cy="1835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57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164">
        <p:fade/>
      </p:transition>
    </mc:Choice>
    <mc:Fallback xmlns="">
      <p:transition spd="med" advTm="531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13" grpId="0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847" y="1985100"/>
            <a:ext cx="9601200" cy="83099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TODAY IS THE SECOND SUNDAY OF ADVENT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803BDA-7A3B-4DE0-B913-5567CD61C48A}"/>
              </a:ext>
            </a:extLst>
          </p:cNvPr>
          <p:cNvSpPr txBox="1"/>
          <p:nvPr/>
        </p:nvSpPr>
        <p:spPr>
          <a:xfrm>
            <a:off x="1082046" y="3603935"/>
            <a:ext cx="4662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LET US LIGHT THE CANDLE OF PEACE,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</a:br>
            <a:endParaRPr lang="en-GB" sz="2000" b="1" dirty="0">
              <a:solidFill>
                <a:schemeClr val="accent5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F6EA7-A73C-4971-98F8-D7063E0439B5}"/>
              </a:ext>
            </a:extLst>
          </p:cNvPr>
          <p:cNvSpPr txBox="1"/>
          <p:nvPr/>
        </p:nvSpPr>
        <p:spPr>
          <a:xfrm>
            <a:off x="1404443" y="-80560"/>
            <a:ext cx="98876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When we turn to God in true repentance, </a:t>
            </a:r>
          </a:p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He fills us with His peace.</a:t>
            </a:r>
          </a:p>
          <a:p>
            <a:pPr algn="ctr"/>
            <a:br>
              <a:rPr lang="en-US" sz="36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</a:br>
            <a:endParaRPr lang="en-GB" sz="3600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B8E542-11EA-4ACF-B957-65ECF36B9C7B}"/>
              </a:ext>
            </a:extLst>
          </p:cNvPr>
          <p:cNvSpPr txBox="1"/>
          <p:nvPr/>
        </p:nvSpPr>
        <p:spPr>
          <a:xfrm>
            <a:off x="2295988" y="5728424"/>
            <a:ext cx="81849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This week let us think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</a:rPr>
              <a:t>: 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What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</a:rPr>
              <a:t>we can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 do at home, </a:t>
            </a:r>
          </a:p>
          <a:p>
            <a:pPr algn="ctr"/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in school, and with friends to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</a:rPr>
              <a:t>prepare the way 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for Jesus?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D92CF3-45A6-4C08-9387-582A157DE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126" y="2748210"/>
            <a:ext cx="3486291" cy="27829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3DC914-F45E-4114-B44B-1119D4F762CC}"/>
              </a:ext>
            </a:extLst>
          </p:cNvPr>
          <p:cNvSpPr txBox="1"/>
          <p:nvPr/>
        </p:nvSpPr>
        <p:spPr>
          <a:xfrm>
            <a:off x="1404443" y="3987188"/>
            <a:ext cx="37101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342B24"/>
                </a:solidFill>
                <a:effectLst/>
                <a:latin typeface="Trebuchet MS" panose="020B0603020202020204" pitchFamily="34" charset="0"/>
              </a:rPr>
              <a:t>reminding us that </a:t>
            </a:r>
            <a:r>
              <a:rPr lang="en-US" b="1" dirty="0">
                <a:solidFill>
                  <a:srgbClr val="342B24"/>
                </a:solidFill>
                <a:latin typeface="Trebuchet MS" panose="020B0603020202020204" pitchFamily="34" charset="0"/>
              </a:rPr>
              <a:t>Jesus </a:t>
            </a:r>
            <a:r>
              <a:rPr lang="en-US" b="1" i="0" dirty="0">
                <a:solidFill>
                  <a:srgbClr val="342B24"/>
                </a:solidFill>
                <a:effectLst/>
                <a:latin typeface="Trebuchet MS" panose="020B0603020202020204" pitchFamily="34" charset="0"/>
              </a:rPr>
              <a:t>brings peace to all who turn to Him in Faith.</a:t>
            </a:r>
            <a:endParaRPr lang="en-GB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4EA34C-A75E-48AA-B5C0-E2EC0EE5E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440" y="538738"/>
            <a:ext cx="1599932" cy="1622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9E38444-3892-4789-B77E-BCFB8998430B}"/>
              </a:ext>
            </a:extLst>
          </p:cNvPr>
          <p:cNvSpPr txBox="1"/>
          <p:nvPr/>
        </p:nvSpPr>
        <p:spPr>
          <a:xfrm>
            <a:off x="2952302" y="113313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 ‘JESUS’ is our Prince of Peace.</a:t>
            </a:r>
            <a:endParaRPr lang="en-GB" sz="3200" b="1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03095B55-B227-4BDF-9B0A-62BB539CE559}"/>
              </a:ext>
            </a:extLst>
          </p:cNvPr>
          <p:cNvSpPr/>
          <p:nvPr/>
        </p:nvSpPr>
        <p:spPr>
          <a:xfrm>
            <a:off x="9495718" y="3134000"/>
            <a:ext cx="2465054" cy="1496237"/>
          </a:xfrm>
          <a:prstGeom prst="wedgeEllipseCallout">
            <a:avLst>
              <a:gd name="adj1" fmla="val 28332"/>
              <a:gd name="adj2" fmla="val 7721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THINK THAT WE TOO HAVE A MISSION LIKE JOHN THE BAPTIST?</a:t>
            </a:r>
            <a:endParaRPr lang="en-GB" sz="1400" dirty="0">
              <a:latin typeface="Abadi" panose="020B06040201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0721A9-439E-49B3-8148-060751F0F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7522" y="4905239"/>
            <a:ext cx="1045684" cy="175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767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003">
        <p:fade/>
      </p:transition>
    </mc:Choice>
    <mc:Fallback xmlns="">
      <p:transition spd="med" advTm="530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7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44FC-2DFB-4D5F-BE31-19D01DC7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24" y="363034"/>
            <a:ext cx="9601200" cy="1485900"/>
          </a:xfrm>
        </p:spPr>
        <p:txBody>
          <a:bodyPr/>
          <a:lstStyle/>
          <a:p>
            <a:r>
              <a:rPr lang="en-US" dirty="0"/>
              <a:t>LET US PRAY,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4C802-BBDC-4B57-BBA3-530EBC118904}"/>
              </a:ext>
            </a:extLst>
          </p:cNvPr>
          <p:cNvSpPr txBox="1"/>
          <p:nvPr/>
        </p:nvSpPr>
        <p:spPr>
          <a:xfrm>
            <a:off x="1166650" y="1274680"/>
            <a:ext cx="9685283" cy="4989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0" i="0" dirty="0">
                <a:solidFill>
                  <a:srgbClr val="342B24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en-US" sz="3600" dirty="0">
                <a:solidFill>
                  <a:srgbClr val="342B24"/>
                </a:solidFill>
                <a:latin typeface="Trebuchet MS" panose="020B0603020202020204" pitchFamily="34" charset="0"/>
              </a:rPr>
              <a:t>Dear Loving Father in Heaven</a:t>
            </a:r>
            <a:r>
              <a:rPr lang="en-US" sz="3600" b="0" i="0" dirty="0">
                <a:solidFill>
                  <a:srgbClr val="342B24"/>
                </a:solidFill>
                <a:effectLst/>
                <a:latin typeface="Trebuchet MS" panose="020B0603020202020204" pitchFamily="34" charset="0"/>
              </a:rPr>
              <a:t>, we thank you for the peace </a:t>
            </a:r>
            <a:r>
              <a:rPr lang="en-US" sz="3600" dirty="0">
                <a:solidFill>
                  <a:srgbClr val="342B24"/>
                </a:solidFill>
                <a:latin typeface="Trebuchet MS" panose="020B0603020202020204" pitchFamily="34" charset="0"/>
              </a:rPr>
              <a:t>Y</a:t>
            </a:r>
            <a:r>
              <a:rPr lang="en-US" sz="3600" b="0" i="0" dirty="0">
                <a:solidFill>
                  <a:srgbClr val="342B24"/>
                </a:solidFill>
                <a:effectLst/>
                <a:latin typeface="Trebuchet MS" panose="020B0603020202020204" pitchFamily="34" charset="0"/>
              </a:rPr>
              <a:t>ou </a:t>
            </a:r>
            <a:r>
              <a:rPr lang="en-US" sz="3600" dirty="0">
                <a:solidFill>
                  <a:srgbClr val="342B24"/>
                </a:solidFill>
                <a:latin typeface="Trebuchet MS" panose="020B0603020202020204" pitchFamily="34" charset="0"/>
              </a:rPr>
              <a:t>are giving</a:t>
            </a:r>
            <a:r>
              <a:rPr lang="en-US" sz="3600" b="0" i="0" dirty="0">
                <a:solidFill>
                  <a:srgbClr val="342B24"/>
                </a:solidFill>
                <a:effectLst/>
                <a:latin typeface="Trebuchet MS" panose="020B0603020202020204" pitchFamily="34" charset="0"/>
              </a:rPr>
              <a:t> us through Jesus Christ. Help us, by Your grace to prepare our hearts in true repentance to receive </a:t>
            </a:r>
            <a:r>
              <a:rPr lang="en-US" sz="3600" dirty="0">
                <a:solidFill>
                  <a:srgbClr val="342B24"/>
                </a:solidFill>
                <a:latin typeface="Trebuchet MS" panose="020B0603020202020204" pitchFamily="34" charset="0"/>
              </a:rPr>
              <a:t>Jesus</a:t>
            </a:r>
            <a:r>
              <a:rPr lang="en-US" sz="3600" b="0" i="0" dirty="0">
                <a:solidFill>
                  <a:srgbClr val="342B24"/>
                </a:solidFill>
                <a:effectLst/>
                <a:latin typeface="Trebuchet MS" panose="020B0603020202020204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3600" b="0" i="0" dirty="0">
                <a:solidFill>
                  <a:srgbClr val="342B24"/>
                </a:solidFill>
                <a:effectLst/>
                <a:latin typeface="Trebuchet MS" panose="020B0603020202020204" pitchFamily="34" charset="0"/>
              </a:rPr>
              <a:t>We make this prayer through </a:t>
            </a:r>
          </a:p>
          <a:p>
            <a:pPr algn="ctr">
              <a:lnSpc>
                <a:spcPct val="150000"/>
              </a:lnSpc>
            </a:pPr>
            <a:r>
              <a:rPr lang="en-US" sz="3600" b="0" i="0" dirty="0">
                <a:solidFill>
                  <a:srgbClr val="342B24"/>
                </a:solidFill>
                <a:effectLst/>
                <a:latin typeface="Trebuchet MS" panose="020B0603020202020204" pitchFamily="34" charset="0"/>
              </a:rPr>
              <a:t>Jesus Christ our Lord. </a:t>
            </a:r>
            <a:r>
              <a:rPr lang="en-US" sz="3600" b="1" i="0" dirty="0">
                <a:solidFill>
                  <a:srgbClr val="342B24"/>
                </a:solidFill>
                <a:effectLst/>
                <a:latin typeface="inherit"/>
              </a:rPr>
              <a:t>Amen.</a:t>
            </a:r>
            <a:endParaRPr lang="en-US" sz="3600" b="0" i="0" dirty="0">
              <a:solidFill>
                <a:srgbClr val="342B24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5D7DDE-9954-4DF1-B979-B9744F5F4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0" y="4658838"/>
            <a:ext cx="1543352" cy="201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6B3818-03A2-4DD8-8C8B-0901BE915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47872" y="-37309"/>
            <a:ext cx="972530" cy="1481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24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995">
        <p:fade/>
      </p:transition>
    </mc:Choice>
    <mc:Fallback xmlns="">
      <p:transition spd="med" advTm="379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8C6BAC-58EE-4824-91FE-4F83FF59A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231228"/>
            <a:ext cx="9601200" cy="735724"/>
          </a:xfrm>
        </p:spPr>
        <p:txBody>
          <a:bodyPr/>
          <a:lstStyle/>
          <a:p>
            <a:pPr algn="ctr"/>
            <a:r>
              <a:rPr lang="en-US" b="1" dirty="0"/>
              <a:t>VERSE FOR THE WEEK</a:t>
            </a:r>
            <a:endParaRPr lang="en-GB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5E24AF-3405-4431-B320-2E604D1F79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03" y="1281199"/>
            <a:ext cx="8741245" cy="534557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08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397">
        <p:fade/>
      </p:transition>
    </mc:Choice>
    <mc:Fallback xmlns="">
      <p:transition spd="med" advTm="183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693E45-4FD0-4D65-B4B2-90B130746D4D}"/>
              </a:ext>
            </a:extLst>
          </p:cNvPr>
          <p:cNvSpPr txBox="1">
            <a:spLocks/>
          </p:cNvSpPr>
          <p:nvPr/>
        </p:nvSpPr>
        <p:spPr>
          <a:xfrm>
            <a:off x="6394231" y="685800"/>
            <a:ext cx="5073869" cy="2157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GOD BLESS YOU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288408-647D-4A60-B758-0BC75F01A2A5}"/>
              </a:ext>
            </a:extLst>
          </p:cNvPr>
          <p:cNvSpPr txBox="1">
            <a:spLocks/>
          </p:cNvSpPr>
          <p:nvPr/>
        </p:nvSpPr>
        <p:spPr>
          <a:xfrm>
            <a:off x="330944" y="2843684"/>
            <a:ext cx="4641632" cy="2157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REMEMBER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LITTLE EVANGELISTS </a:t>
            </a:r>
          </a:p>
          <a:p>
            <a:pPr algn="ctr"/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 YOUR SPECIAL PRAYERS.</a:t>
            </a:r>
            <a:endParaRPr lang="en-GB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AD0ED05-7965-480F-BFDF-20A9743BB129}"/>
              </a:ext>
            </a:extLst>
          </p:cNvPr>
          <p:cNvSpPr txBox="1">
            <a:spLocks/>
          </p:cNvSpPr>
          <p:nvPr/>
        </p:nvSpPr>
        <p:spPr>
          <a:xfrm>
            <a:off x="5830954" y="4148856"/>
            <a:ext cx="11640616" cy="2020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2060"/>
                </a:solidFill>
                <a:latin typeface="Abadi" panose="020B0604020104020204" pitchFamily="34" charset="0"/>
              </a:rPr>
              <a:t>FOR MORE IDEAS PLEASE VISIT: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C00000"/>
                </a:solidFill>
                <a:latin typeface="Abadi" panose="020B0604020104020204" pitchFamily="34" charset="0"/>
              </a:rPr>
              <a:t>WEBSITE: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</a:rPr>
              <a:t>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http://littleevangelist.com/childrens_liturgy.php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C00000"/>
                </a:solidFill>
                <a:latin typeface="Abadi" panose="020B0604020104020204" pitchFamily="34" charset="0"/>
              </a:rPr>
              <a:t>YOUTUBE CHANNEL: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https://www.youtube.com/channel/UCndM2GK0dnpWg5ECUscdDcA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4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162">
        <p:fade/>
      </p:transition>
    </mc:Choice>
    <mc:Fallback xmlns="">
      <p:transition spd="med" advTm="291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E30745-0195-448F-86CF-100CE138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055" y="-66112"/>
            <a:ext cx="8610600" cy="1293028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LAST WEEK IN THE GOSPEL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DBAA34-0A2A-40AB-B4F1-901C40AFA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051" y="3368717"/>
            <a:ext cx="3083643" cy="4072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HENCE, WE HAVE TO BE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E593D0-E846-46D9-A89B-42821D0592A4}"/>
              </a:ext>
            </a:extLst>
          </p:cNvPr>
          <p:cNvSpPr txBox="1"/>
          <p:nvPr/>
        </p:nvSpPr>
        <p:spPr>
          <a:xfrm>
            <a:off x="1148255" y="694284"/>
            <a:ext cx="1082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</a:t>
            </a:r>
            <a:r>
              <a:rPr lang="en-GB" sz="24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TELLING HIS</a:t>
            </a:r>
            <a:r>
              <a:rPr lang="en-GB" sz="24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DISCIPLES ABOUT </a:t>
            </a:r>
          </a:p>
          <a:p>
            <a:r>
              <a:rPr lang="en-GB" sz="24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TIME OF THE SECOND COMING AND THE NECESSITY FOR WATCHFULNESS.</a:t>
            </a:r>
            <a:endParaRPr lang="en-GB" sz="2400" dirty="0">
              <a:latin typeface="Abadi" panose="020B06040201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FA4A8-7E82-4759-8C3A-6F35DFB7F35E}"/>
              </a:ext>
            </a:extLst>
          </p:cNvPr>
          <p:cNvSpPr txBox="1"/>
          <p:nvPr/>
        </p:nvSpPr>
        <p:spPr>
          <a:xfrm>
            <a:off x="1148254" y="1563610"/>
            <a:ext cx="10006593" cy="528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time of His second coming is not known for us.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846F62-08B2-4827-8E88-3CEA0912F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901" y="2285677"/>
            <a:ext cx="3083643" cy="3090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46390B-6FE9-4FFE-9CB0-615E386AA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716" y="2405211"/>
            <a:ext cx="3308131" cy="28891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3D7401-0F0A-49DF-AD87-9DB3F540BC65}"/>
              </a:ext>
            </a:extLst>
          </p:cNvPr>
          <p:cNvSpPr txBox="1"/>
          <p:nvPr/>
        </p:nvSpPr>
        <p:spPr>
          <a:xfrm>
            <a:off x="692377" y="5533399"/>
            <a:ext cx="117321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VIGILANTLY FULFILING WHAT GOD IS ENTRUSTING US </a:t>
            </a:r>
          </a:p>
          <a:p>
            <a:pPr algn="ctr"/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BY REVEALING THROUGH HOLY SPIRIT.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F0F58E-BA55-457E-827F-E20512EDA1E7}"/>
              </a:ext>
            </a:extLst>
          </p:cNvPr>
          <p:cNvSpPr txBox="1"/>
          <p:nvPr/>
        </p:nvSpPr>
        <p:spPr>
          <a:xfrm>
            <a:off x="2521602" y="6386609"/>
            <a:ext cx="8262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 THAT WHEN HE COMES WE ARE FOUND READY FOR HIM.</a:t>
            </a:r>
            <a:endParaRPr lang="en-GB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345">
        <p:fade/>
      </p:transition>
    </mc:Choice>
    <mc:Fallback xmlns="">
      <p:transition spd="med" advTm="353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8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3DD0362-2895-4D02-B817-B141C1DD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1" y="61009"/>
            <a:ext cx="1113608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4400" dirty="0"/>
              <a:t>THIS WEEK,        IN THE  GOSPEL WE SEE,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BCFACC-779A-44F6-A3E4-579FCC746E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85"/>
          <a:stretch/>
        </p:blipFill>
        <p:spPr>
          <a:xfrm>
            <a:off x="4839336" y="716923"/>
            <a:ext cx="3459145" cy="5424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D62C73-3527-4675-B205-47EFF2FCF1C7}"/>
              </a:ext>
            </a:extLst>
          </p:cNvPr>
          <p:cNvSpPr txBox="1"/>
          <p:nvPr/>
        </p:nvSpPr>
        <p:spPr>
          <a:xfrm>
            <a:off x="7945105" y="2183840"/>
            <a:ext cx="4163782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algn="ctr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2800" b="1" i="0" dirty="0">
                <a:solidFill>
                  <a:schemeClr val="tx2"/>
                </a:solidFill>
                <a:effectLst/>
                <a:latin typeface="Abadi" panose="020B0604020104020204" pitchFamily="34" charset="0"/>
              </a:rPr>
              <a:t>John the Baptist was the son of Zechariah, who was a priest, and Elizabeth, who was </a:t>
            </a:r>
            <a:r>
              <a:rPr lang="en-US" sz="2800" b="1" dirty="0">
                <a:solidFill>
                  <a:schemeClr val="tx2"/>
                </a:solidFill>
                <a:latin typeface="Abadi" panose="020B0604020104020204" pitchFamily="34" charset="0"/>
              </a:rPr>
              <a:t>the cousin of Mother Mary</a:t>
            </a:r>
            <a:r>
              <a:rPr lang="en-US" sz="2800" b="1" i="0" dirty="0">
                <a:solidFill>
                  <a:schemeClr val="tx2"/>
                </a:solidFill>
                <a:effectLst/>
                <a:latin typeface="Abadi" panose="020B0604020104020204" pitchFamily="34" charset="0"/>
              </a:rPr>
              <a:t>.</a:t>
            </a:r>
          </a:p>
          <a:p>
            <a:pPr marL="384048" indent="-384048" algn="ctr" defTabSz="914400">
              <a:lnSpc>
                <a:spcPct val="94000"/>
              </a:lnSpc>
              <a:spcAft>
                <a:spcPts val="200"/>
              </a:spcAft>
            </a:pPr>
            <a:r>
              <a:rPr lang="en-US" sz="2800" b="1" i="0" dirty="0">
                <a:solidFill>
                  <a:schemeClr val="tx2"/>
                </a:solidFill>
                <a:effectLst/>
                <a:latin typeface="Abadi" panose="020B0604020104020204" pitchFamily="34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E2B7A-0383-4EE7-BBE6-3475CC5834E5}"/>
              </a:ext>
            </a:extLst>
          </p:cNvPr>
          <p:cNvSpPr txBox="1"/>
          <p:nvPr/>
        </p:nvSpPr>
        <p:spPr>
          <a:xfrm>
            <a:off x="-1503756" y="2341809"/>
            <a:ext cx="742260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i="0" dirty="0">
                <a:solidFill>
                  <a:schemeClr val="accent4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John the Baptist </a:t>
            </a:r>
          </a:p>
          <a:p>
            <a:pPr algn="ctr">
              <a:spcAft>
                <a:spcPts val="600"/>
              </a:spcAft>
            </a:pPr>
            <a:r>
              <a:rPr lang="en-US" sz="32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appearing in the desert.</a:t>
            </a:r>
            <a:endParaRPr lang="en-GB" sz="3200" b="1" dirty="0"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EC140-A961-4D7E-8F44-17E2FD20924C}"/>
              </a:ext>
            </a:extLst>
          </p:cNvPr>
          <p:cNvSpPr txBox="1"/>
          <p:nvPr/>
        </p:nvSpPr>
        <p:spPr>
          <a:xfrm>
            <a:off x="-1233568" y="4516191"/>
            <a:ext cx="7071417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Do you know who</a:t>
            </a:r>
          </a:p>
          <a:p>
            <a:pPr algn="ctr">
              <a:spcAft>
                <a:spcPts val="600"/>
              </a:spcAft>
            </a:pPr>
            <a:r>
              <a:rPr lang="en-US" sz="28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John th</a:t>
            </a:r>
            <a:r>
              <a:rPr lang="en-US" sz="2800" b="1" dirty="0">
                <a:solidFill>
                  <a:srgbClr val="FF0000"/>
                </a:solidFill>
                <a:latin typeface="Roboto" panose="02000000000000000000" pitchFamily="2" charset="0"/>
              </a:rPr>
              <a:t>e Baptist is?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B58EFB-A638-4B2F-B302-605E246A370D}"/>
              </a:ext>
            </a:extLst>
          </p:cNvPr>
          <p:cNvSpPr txBox="1"/>
          <p:nvPr/>
        </p:nvSpPr>
        <p:spPr>
          <a:xfrm>
            <a:off x="4690803" y="6364419"/>
            <a:ext cx="7215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363936"/>
                </a:solidFill>
                <a:latin typeface="Abadi" panose="020B0604020104020204" pitchFamily="34" charset="0"/>
              </a:rPr>
              <a:t>HE PREPARED THE WAY FOR JESUS IN THE HEARTS OF THE PEOPLE.</a:t>
            </a:r>
            <a:endParaRPr lang="en-GB" b="1" dirty="0"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577432-593F-421E-854A-7F97F037230A}"/>
              </a:ext>
            </a:extLst>
          </p:cNvPr>
          <p:cNvSpPr txBox="1"/>
          <p:nvPr/>
        </p:nvSpPr>
        <p:spPr>
          <a:xfrm>
            <a:off x="172773" y="6343908"/>
            <a:ext cx="3941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HE WAS THE FORERUNNER OF JESUS.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2D42FC-FC43-48DE-B4D0-3F1A9E15315C}"/>
              </a:ext>
            </a:extLst>
          </p:cNvPr>
          <p:cNvSpPr txBox="1"/>
          <p:nvPr/>
        </p:nvSpPr>
        <p:spPr>
          <a:xfrm>
            <a:off x="8188052" y="4854811"/>
            <a:ext cx="3718106" cy="1133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4048" indent="-384048" algn="ctr" defTabSz="914400">
              <a:lnSpc>
                <a:spcPct val="94000"/>
              </a:lnSpc>
              <a:spcAft>
                <a:spcPts val="20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God chose John the Baptist from the mother’s womb for a great mission: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892">
        <p:fade/>
      </p:transition>
    </mc:Choice>
    <mc:Fallback xmlns="">
      <p:transition spd="med" advTm="488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23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DDD321-F597-4D6C-A0BC-A21A79F84ED4}"/>
              </a:ext>
            </a:extLst>
          </p:cNvPr>
          <p:cNvSpPr txBox="1"/>
          <p:nvPr/>
        </p:nvSpPr>
        <p:spPr>
          <a:xfrm>
            <a:off x="916724" y="63062"/>
            <a:ext cx="111254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JOHN THE BAPTIST CAME PROCLAIMING </a:t>
            </a:r>
            <a:r>
              <a:rPr lang="en-US" sz="3200" b="1" dirty="0">
                <a:solidFill>
                  <a:srgbClr val="363936"/>
                </a:solidFill>
                <a:latin typeface="Abadi" panose="020B0604020104020204" pitchFamily="34" charset="0"/>
              </a:rPr>
              <a:t>THE </a:t>
            </a:r>
            <a:r>
              <a:rPr lang="en-US" sz="32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BAPTISM OF REPENTANCE FOR THE FORGIVENESS OF SINS.</a:t>
            </a:r>
            <a:endParaRPr lang="en-GB" sz="3200" b="1" dirty="0">
              <a:latin typeface="Abadi" panose="020B06040201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CD8921-53C8-477C-A999-784DF89B6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24" y="2239057"/>
            <a:ext cx="4597217" cy="42875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1012B1-7774-4A34-B601-83A12EF3845D}"/>
              </a:ext>
            </a:extLst>
          </p:cNvPr>
          <p:cNvSpPr txBox="1"/>
          <p:nvPr/>
        </p:nvSpPr>
        <p:spPr>
          <a:xfrm>
            <a:off x="3419063" y="1320822"/>
            <a:ext cx="81568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It was regarding him that Isaiah the prophet said,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“Behold, I am sending my messenger ahead of you;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he will prepare your way”.</a:t>
            </a:r>
            <a:br>
              <a:rPr lang="en-US" sz="2400" b="1" dirty="0">
                <a:solidFill>
                  <a:srgbClr val="363936"/>
                </a:solidFill>
                <a:effectLst/>
                <a:latin typeface="Roboto" panose="02000000000000000000" pitchFamily="2" charset="0"/>
              </a:rPr>
            </a:br>
            <a:endParaRPr lang="en-GB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36179-EC2C-47B1-9BA4-C5780B1D6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958" y="3887647"/>
            <a:ext cx="5364095" cy="2823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A0E8F-AF90-4AC7-B81C-CB28F1350286}"/>
              </a:ext>
            </a:extLst>
          </p:cNvPr>
          <p:cNvSpPr txBox="1"/>
          <p:nvPr/>
        </p:nvSpPr>
        <p:spPr>
          <a:xfrm>
            <a:off x="5933090" y="2573037"/>
            <a:ext cx="6258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A voice of one crying out in the desert:</a:t>
            </a:r>
            <a:br>
              <a:rPr lang="en-US" sz="2400" b="1" dirty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</a:b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“Prepare the way of the Lord,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</a:b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make straight his paths.”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7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882">
        <p:fade/>
      </p:transition>
    </mc:Choice>
    <mc:Fallback xmlns="">
      <p:transition spd="med" advTm="5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AAD6E3-ABEB-4E9A-A726-57D66358D192}"/>
              </a:ext>
            </a:extLst>
          </p:cNvPr>
          <p:cNvSpPr txBox="1"/>
          <p:nvPr/>
        </p:nvSpPr>
        <p:spPr>
          <a:xfrm>
            <a:off x="6096000" y="380688"/>
            <a:ext cx="57355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0" dirty="0">
                <a:solidFill>
                  <a:srgbClr val="363936"/>
                </a:solidFill>
                <a:effectLst/>
                <a:latin typeface="Roboto" panose="02000000000000000000" pitchFamily="2" charset="0"/>
              </a:rPr>
              <a:t>People of the whole Judean countryside and all the inhabitants of Jerusalem were coming to him.</a:t>
            </a:r>
            <a:br>
              <a:rPr lang="en-US" sz="3200" dirty="0"/>
            </a:br>
            <a:endParaRPr lang="en-GB" sz="32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818CBF2-3141-4D92-BB9A-6318A4358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1" y="3978167"/>
            <a:ext cx="7083973" cy="1293028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TO PREPARE THE WAY FOR JESUS,</a:t>
            </a:r>
            <a:br>
              <a:rPr lang="en-US" sz="3600" dirty="0"/>
            </a:br>
            <a:r>
              <a:rPr lang="en-US" sz="3600" dirty="0"/>
              <a:t>John baptized the people in the Jordan river </a:t>
            </a:r>
            <a:br>
              <a:rPr lang="en-US" sz="3600" dirty="0"/>
            </a:br>
            <a:r>
              <a:rPr lang="en-US" sz="3600" dirty="0"/>
              <a:t> as they said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sorry</a:t>
            </a:r>
            <a:r>
              <a:rPr lang="en-US" sz="3600" dirty="0"/>
              <a:t> for their sins.</a:t>
            </a: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3C58E-3080-4BBF-B217-5DFE44E9C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048" y="2908854"/>
            <a:ext cx="3499945" cy="3431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16B50-7373-49AD-9525-8F337B70B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461" y="157654"/>
            <a:ext cx="5057235" cy="3271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562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470">
        <p:fade/>
      </p:transition>
    </mc:Choice>
    <mc:Fallback xmlns="">
      <p:transition spd="med" advTm="244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400" y="247650"/>
            <a:ext cx="9601200" cy="1485900"/>
          </a:xfrm>
        </p:spPr>
        <p:txBody>
          <a:bodyPr/>
          <a:lstStyle/>
          <a:p>
            <a:r>
              <a:rPr lang="en-US" dirty="0"/>
              <a:t>JOHN’S DRESS WAS SPECIAL.</a:t>
            </a:r>
          </a:p>
        </p:txBody>
      </p:sp>
      <p:graphicFrame>
        <p:nvGraphicFramePr>
          <p:cNvPr id="3" name="Content Placeholder 2" descr="Circle process showing 3 steps arranged from left to right pointing towards goa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794342"/>
              </p:ext>
            </p:extLst>
          </p:nvPr>
        </p:nvGraphicFramePr>
        <p:xfrm>
          <a:off x="1933904" y="1271752"/>
          <a:ext cx="4771697" cy="497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B9DA4AF-CA19-48D8-A4DC-3A6F584988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3591" y="1271752"/>
            <a:ext cx="3712217" cy="4614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83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622">
        <p:fade/>
      </p:transition>
    </mc:Choice>
    <mc:Fallback xmlns="">
      <p:transition spd="med" advTm="166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9DBC-8590-4B1A-B018-E34D888E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8755"/>
            <a:ext cx="9601200" cy="1485900"/>
          </a:xfrm>
        </p:spPr>
        <p:txBody>
          <a:bodyPr/>
          <a:lstStyle/>
          <a:p>
            <a:r>
              <a:rPr lang="en-US" dirty="0"/>
              <a:t>THIS IS WHAT HE PROCLAIMED,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D1C14-54F5-4BC1-A1CA-88DA4EE26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352" y="1292773"/>
            <a:ext cx="2285712" cy="477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096D4116-2EA4-49A8-83D0-07FA3C9F7ADD}"/>
              </a:ext>
            </a:extLst>
          </p:cNvPr>
          <p:cNvSpPr/>
          <p:nvPr/>
        </p:nvSpPr>
        <p:spPr>
          <a:xfrm>
            <a:off x="4214647" y="840897"/>
            <a:ext cx="6337739" cy="2379937"/>
          </a:xfrm>
          <a:prstGeom prst="wedgeRectCallout">
            <a:avLst>
              <a:gd name="adj1" fmla="val -80495"/>
              <a:gd name="adj2" fmla="val -142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“One mightier than I is coming after me.</a:t>
            </a:r>
            <a:br>
              <a:rPr lang="en-US" sz="2800" b="1" dirty="0">
                <a:latin typeface="Abadi" panose="020B0604020104020204" pitchFamily="34" charset="0"/>
              </a:rPr>
            </a:br>
            <a:r>
              <a:rPr lang="en-US" sz="28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I am not worthy to stoop and loosen the thongs of his sandals.</a:t>
            </a:r>
            <a:br>
              <a:rPr lang="en-US" sz="2800" b="1" dirty="0">
                <a:latin typeface="Abadi" panose="020B0604020104020204" pitchFamily="34" charset="0"/>
              </a:rPr>
            </a:br>
            <a:r>
              <a:rPr lang="en-US" sz="28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I have </a:t>
            </a:r>
            <a:r>
              <a:rPr lang="en-US" sz="2800" b="1" i="0" dirty="0" err="1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baptised</a:t>
            </a:r>
            <a:r>
              <a:rPr lang="en-US" sz="28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 you with water;</a:t>
            </a:r>
            <a:br>
              <a:rPr lang="en-US" sz="2800" b="1" dirty="0">
                <a:latin typeface="Abadi" panose="020B0604020104020204" pitchFamily="34" charset="0"/>
              </a:rPr>
            </a:br>
            <a:r>
              <a:rPr lang="en-US" sz="2800" b="1" dirty="0">
                <a:solidFill>
                  <a:srgbClr val="363936"/>
                </a:solidFill>
                <a:latin typeface="Abadi" panose="020B0604020104020204" pitchFamily="34" charset="0"/>
              </a:rPr>
              <a:t>He</a:t>
            </a:r>
            <a:r>
              <a:rPr lang="en-US" sz="28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 will </a:t>
            </a:r>
            <a:r>
              <a:rPr lang="en-US" sz="2800" b="1" i="0" dirty="0" err="1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baptise</a:t>
            </a:r>
            <a:r>
              <a:rPr lang="en-US" sz="28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 you with the Holy Spirit.”</a:t>
            </a:r>
            <a:endParaRPr lang="en-GB" sz="2800" b="1" dirty="0">
              <a:latin typeface="Abadi" panose="020B06040201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3FBD8A-686F-4FCE-AE31-F428C8F8F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888" y="3942976"/>
            <a:ext cx="1045684" cy="175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52E148F-5986-4D20-A772-99025232F263}"/>
              </a:ext>
            </a:extLst>
          </p:cNvPr>
          <p:cNvSpPr/>
          <p:nvPr/>
        </p:nvSpPr>
        <p:spPr>
          <a:xfrm>
            <a:off x="6997432" y="3942976"/>
            <a:ext cx="4461301" cy="1755256"/>
          </a:xfrm>
          <a:prstGeom prst="wedgeRoundRectCallout">
            <a:avLst>
              <a:gd name="adj1" fmla="val -69651"/>
              <a:gd name="adj2" fmla="val -2053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JOHN THE BAPTIST IS SPEAKING ABOUT JESUS. </a:t>
            </a:r>
          </a:p>
          <a:p>
            <a:pPr algn="ctr"/>
            <a:r>
              <a:rPr lang="en-US" dirty="0"/>
              <a:t>HE SAYS THAT JESUS IS THE ONE WHO IS POWERFUL AND HE IS NOT WORTHY EVEN TO UNTIE HIS SANDALS.</a:t>
            </a:r>
          </a:p>
          <a:p>
            <a:pPr algn="ctr"/>
            <a:r>
              <a:rPr lang="en-US" dirty="0"/>
              <a:t>SEE HOW HUMBLE HE IS?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F6C7D7-E4FF-4B74-8D07-FF6BE357DDB9}"/>
              </a:ext>
            </a:extLst>
          </p:cNvPr>
          <p:cNvSpPr txBox="1"/>
          <p:nvPr/>
        </p:nvSpPr>
        <p:spPr>
          <a:xfrm>
            <a:off x="2447012" y="6092914"/>
            <a:ext cx="8680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John’s baptism of </a:t>
            </a:r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epentance will prepare people to receive Jesus who is more powerful and who will baptize all the repented ones with Holy </a:t>
            </a:r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pirit.</a:t>
            </a:r>
            <a:endParaRPr lang="en-GB" dirty="0"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9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953">
        <p:fade/>
      </p:transition>
    </mc:Choice>
    <mc:Fallback xmlns="">
      <p:transition spd="med" advTm="479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3FB9-5E4C-4120-AB86-30D0ABDF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737" y="286407"/>
            <a:ext cx="10925503" cy="712076"/>
          </a:xfrm>
        </p:spPr>
        <p:txBody>
          <a:bodyPr/>
          <a:lstStyle/>
          <a:p>
            <a:pPr algn="ctr"/>
            <a:r>
              <a:rPr lang="en-US" dirty="0"/>
              <a:t>WHAT IS TODAY’S GOSPEL TELLING US?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1EBE13-9315-415C-96B1-FF7CB0E09BFA}"/>
              </a:ext>
            </a:extLst>
          </p:cNvPr>
          <p:cNvSpPr txBox="1"/>
          <p:nvPr/>
        </p:nvSpPr>
        <p:spPr>
          <a:xfrm>
            <a:off x="1121978" y="1054720"/>
            <a:ext cx="10681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‘PREPARE THE WAY FOR JESUS, MAKE IT STRAIGHT’</a:t>
            </a:r>
            <a:br>
              <a:rPr lang="en-US" sz="36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</a:br>
            <a:endParaRPr lang="en-GB" sz="3600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5CBD1B-9E1D-433E-80FF-1A6DBDF5651D}"/>
              </a:ext>
            </a:extLst>
          </p:cNvPr>
          <p:cNvSpPr txBox="1"/>
          <p:nvPr/>
        </p:nvSpPr>
        <p:spPr>
          <a:xfrm>
            <a:off x="1003737" y="1855840"/>
            <a:ext cx="115456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HOW DID JOHN PREPARE THE WAY FOR JESUS?</a:t>
            </a:r>
          </a:p>
          <a:p>
            <a:r>
              <a:rPr lang="en-US" sz="2800" dirty="0">
                <a:latin typeface="Abadi" panose="020B0604020104020204" pitchFamily="34" charset="0"/>
              </a:rPr>
              <a:t>BY PREPARING THE HEARTS OF THE PEOPLE THROUGH </a:t>
            </a:r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REPENTANCE</a:t>
            </a:r>
            <a:r>
              <a:rPr lang="en-US" sz="2800" dirty="0">
                <a:latin typeface="Abadi" panose="020B0604020104020204" pitchFamily="34" charset="0"/>
              </a:rPr>
              <a:t>.</a:t>
            </a:r>
          </a:p>
          <a:p>
            <a:br>
              <a:rPr lang="en-US" sz="2800" dirty="0">
                <a:latin typeface="Abadi" panose="020B0604020104020204" pitchFamily="34" charset="0"/>
              </a:rPr>
            </a:br>
            <a:endParaRPr lang="en-GB" sz="2800" dirty="0">
              <a:latin typeface="Abadi" panose="020B06040201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5ECBB-D0E3-4299-9151-6F1C2161F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64" y="2940555"/>
            <a:ext cx="6684013" cy="3988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8291D4-70BB-4D4A-A6FE-CFC10B68C01D}"/>
              </a:ext>
            </a:extLst>
          </p:cNvPr>
          <p:cNvSpPr txBox="1"/>
          <p:nvPr/>
        </p:nvSpPr>
        <p:spPr>
          <a:xfrm>
            <a:off x="7241627" y="4828964"/>
            <a:ext cx="49503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33333"/>
                </a:solidFill>
                <a:latin typeface="Abadi" panose="020B0604020104020204" pitchFamily="34" charset="0"/>
              </a:rPr>
              <a:t>As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we are getting ready to celebrate the birth of Jesus Christ, </a:t>
            </a:r>
          </a:p>
          <a:p>
            <a:pPr algn="ctr"/>
            <a:r>
              <a:rPr lang="en-US" sz="2400" b="1" i="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let us prepare our hearts for Him, anticipating His second coming.</a:t>
            </a:r>
            <a:endParaRPr lang="en-GB" sz="2400" b="1" dirty="0">
              <a:latin typeface="Abadi" panose="020B06040201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A20316-C2A7-478F-B495-6C0B816D0191}"/>
              </a:ext>
            </a:extLst>
          </p:cNvPr>
          <p:cNvSpPr txBox="1"/>
          <p:nvPr/>
        </p:nvSpPr>
        <p:spPr>
          <a:xfrm>
            <a:off x="6582766" y="3409444"/>
            <a:ext cx="57302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ARE WE PREPARING FOR JESUS?</a:t>
            </a:r>
            <a:endParaRPr lang="en-GB" sz="3600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45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040">
        <p:fade/>
      </p:transition>
    </mc:Choice>
    <mc:Fallback xmlns="">
      <p:transition spd="med" advTm="55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4E61C-527D-42F7-9D1B-E3D1FDE6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5023"/>
            <a:ext cx="9601200" cy="14859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REPENTANCE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5AF953C3-F609-4EC5-85CD-69F08B23CCA4}"/>
              </a:ext>
            </a:extLst>
          </p:cNvPr>
          <p:cNvSpPr/>
          <p:nvPr/>
        </p:nvSpPr>
        <p:spPr>
          <a:xfrm>
            <a:off x="1232337" y="204424"/>
            <a:ext cx="2301766" cy="1870841"/>
          </a:xfrm>
          <a:prstGeom prst="clou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REPENTANCE IS A GIFT FROM GOD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4C8892-3863-4CEA-9FAD-997C1FDF9683}"/>
              </a:ext>
            </a:extLst>
          </p:cNvPr>
          <p:cNvSpPr/>
          <p:nvPr/>
        </p:nvSpPr>
        <p:spPr>
          <a:xfrm>
            <a:off x="8822165" y="67789"/>
            <a:ext cx="2228193" cy="214411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REPENTACE ALLOWS GOD TO WIPE OUT OUR SINS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90B1AD-56B0-43AB-B8C4-CD926DA7F937}"/>
              </a:ext>
            </a:extLst>
          </p:cNvPr>
          <p:cNvSpPr/>
          <p:nvPr/>
        </p:nvSpPr>
        <p:spPr>
          <a:xfrm>
            <a:off x="9346439" y="4826219"/>
            <a:ext cx="2406869" cy="178675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REPENTANCE ALLOWS HOLY SPIRIT TO FLOW INTO US</a:t>
            </a:r>
            <a:endParaRPr lang="en-GB" dirty="0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064EAE46-2CE1-4E08-AF0D-F295D08D927D}"/>
              </a:ext>
            </a:extLst>
          </p:cNvPr>
          <p:cNvSpPr/>
          <p:nvPr/>
        </p:nvSpPr>
        <p:spPr>
          <a:xfrm>
            <a:off x="974652" y="3885247"/>
            <a:ext cx="3111062" cy="3058511"/>
          </a:xfrm>
          <a:prstGeom prst="hear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REPENTANCE UNITES US TO CHRIST, MAKING US A NEW CREATION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BE68EC-7BB2-4115-81DD-0CFFE7108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103" y="1064969"/>
            <a:ext cx="5914854" cy="4430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E84CB2E-17F9-46C2-AFD0-B71F10EC0373}"/>
              </a:ext>
            </a:extLst>
          </p:cNvPr>
          <p:cNvSpPr/>
          <p:nvPr/>
        </p:nvSpPr>
        <p:spPr>
          <a:xfrm>
            <a:off x="8424224" y="2943809"/>
            <a:ext cx="2793124" cy="164289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REMOVES ALL THE  BLOCKS IN US TO ALLOW THE LOVE OF GOD TO FLOW TO US</a:t>
            </a:r>
            <a:endParaRPr lang="en-GB" dirty="0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9CC1B26B-65B7-441F-A2AA-D6ADD3F09F91}"/>
              </a:ext>
            </a:extLst>
          </p:cNvPr>
          <p:cNvSpPr/>
          <p:nvPr/>
        </p:nvSpPr>
        <p:spPr>
          <a:xfrm>
            <a:off x="4731740" y="5127078"/>
            <a:ext cx="3374548" cy="148590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 BRINGS THE KINGDOM OF GOD IN US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438EE5-3113-4272-82A3-AC72BE1EA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24128">
            <a:off x="777492" y="2442264"/>
            <a:ext cx="3505380" cy="812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300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982">
        <p:fade/>
      </p:transition>
    </mc:Choice>
    <mc:Fallback xmlns="">
      <p:transition spd="med" advTm="639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1.4|5.3|2.7|1.6|3.2|3.1|8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4|5.4|5.2|13.7|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5.7|16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8|5.6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|3.6|3.5|16.6|1.4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4|4.3|3.6|3.7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|1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7|5|4.5|6.3|15.2|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|19|3.5|5.4|6.8|4.1|5.6|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3.5|3.7|5|5.6|8.2|2.8|5.5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882</Words>
  <Application>Microsoft Office PowerPoint</Application>
  <PresentationFormat>Widescreen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Abadi</vt:lpstr>
      <vt:lpstr>Arial</vt:lpstr>
      <vt:lpstr>Comic Sans MS</vt:lpstr>
      <vt:lpstr>Corbel</vt:lpstr>
      <vt:lpstr>Franklin Gothic Book</vt:lpstr>
      <vt:lpstr>inherit</vt:lpstr>
      <vt:lpstr>Lato</vt:lpstr>
      <vt:lpstr>Open Sans</vt:lpstr>
      <vt:lpstr>Roboto</vt:lpstr>
      <vt:lpstr>Times New Roman</vt:lpstr>
      <vt:lpstr>Trebuchet MS</vt:lpstr>
      <vt:lpstr>Wingdings</vt:lpstr>
      <vt:lpstr>Crop</vt:lpstr>
      <vt:lpstr>PREPARE THE WAY FOR THE LORD</vt:lpstr>
      <vt:lpstr>LAST WEEK IN THE GOSPEL</vt:lpstr>
      <vt:lpstr>THIS WEEK,        IN THE  GOSPEL WE SEE,</vt:lpstr>
      <vt:lpstr>PowerPoint Presentation</vt:lpstr>
      <vt:lpstr>TO PREPARE THE WAY FOR JESUS, John baptized the people in the Jordan river   as they said sorry for their sins.</vt:lpstr>
      <vt:lpstr>JOHN’S DRESS WAS SPECIAL.</vt:lpstr>
      <vt:lpstr>THIS IS WHAT HE PROCLAIMED,</vt:lpstr>
      <vt:lpstr>WHAT IS TODAY’S GOSPEL TELLING US?</vt:lpstr>
      <vt:lpstr>REPENTANCE</vt:lpstr>
      <vt:lpstr>SACRAMENT OF RECONCILIATION</vt:lpstr>
      <vt:lpstr>TODAY IS THE SECOND SUNDAY OF ADVENT</vt:lpstr>
      <vt:lpstr>LET US PRAY,</vt:lpstr>
      <vt:lpstr>VERSE FOR THE WEEK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PREPARE THE WAY FOR THE LORD</dc:title>
  <dc:creator>Cheruvathoor Sajin Simon</dc:creator>
  <cp:lastModifiedBy>Cheruvathoor Sajin Simon</cp:lastModifiedBy>
  <cp:revision>148</cp:revision>
  <dcterms:created xsi:type="dcterms:W3CDTF">2020-12-04T10:49:28Z</dcterms:created>
  <dcterms:modified xsi:type="dcterms:W3CDTF">2020-12-05T23:33:14Z</dcterms:modified>
</cp:coreProperties>
</file>