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3" r:id="rId8"/>
    <p:sldId id="264" r:id="rId9"/>
    <p:sldId id="265" r:id="rId10"/>
    <p:sldId id="266" r:id="rId11"/>
    <p:sldId id="26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651AFE-D42C-4171-9B23-9D2DAAAC374B}" type="datetimeFigureOut">
              <a:rPr lang="en-GB" smtClean="0"/>
              <a:t>03/10/2020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088F0D87-5772-4C22-AA67-AA1C2C575997}" type="slidenum">
              <a:rPr lang="en-GB" smtClean="0"/>
              <a:t>‹#›</a:t>
            </a:fld>
            <a:endParaRPr lang="en-GB"/>
          </a:p>
        </p:txBody>
      </p:sp>
    </p:spTree>
    <p:extLst>
      <p:ext uri="{BB962C8B-B14F-4D97-AF65-F5344CB8AC3E}">
        <p14:creationId xmlns:p14="http://schemas.microsoft.com/office/powerpoint/2010/main" val="206517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51AFE-D42C-4171-9B23-9D2DAAAC374B}" type="datetimeFigureOut">
              <a:rPr lang="en-GB" smtClean="0"/>
              <a:t>03/10/2020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84291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51AFE-D42C-4171-9B23-9D2DAAAC374B}" type="datetimeFigureOut">
              <a:rPr lang="en-GB" smtClean="0"/>
              <a:t>03/10/2020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327063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51AFE-D42C-4171-9B23-9D2DAAAC374B}" type="datetimeFigureOut">
              <a:rPr lang="en-GB" smtClean="0"/>
              <a:t>03/10/2020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64200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A651AFE-D42C-4171-9B23-9D2DAAAC374B}" type="datetimeFigureOut">
              <a:rPr lang="en-GB" smtClean="0"/>
              <a:t>03/10/2020</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88F0D87-5772-4C22-AA67-AA1C2C575997}" type="slidenum">
              <a:rPr lang="en-GB" smtClean="0"/>
              <a:t>‹#›</a:t>
            </a:fld>
            <a:endParaRPr lang="en-GB"/>
          </a:p>
        </p:txBody>
      </p:sp>
    </p:spTree>
    <p:extLst>
      <p:ext uri="{BB962C8B-B14F-4D97-AF65-F5344CB8AC3E}">
        <p14:creationId xmlns:p14="http://schemas.microsoft.com/office/powerpoint/2010/main" val="121337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651AFE-D42C-4171-9B23-9D2DAAAC374B}" type="datetimeFigureOut">
              <a:rPr lang="en-GB" smtClean="0"/>
              <a:t>03/10/2020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249234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651AFE-D42C-4171-9B23-9D2DAAAC374B}" type="datetimeFigureOut">
              <a:rPr lang="en-GB" smtClean="0"/>
              <a:t>03/10/2020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100021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51AFE-D42C-4171-9B23-9D2DAAAC374B}" type="datetimeFigureOut">
              <a:rPr lang="en-GB" smtClean="0"/>
              <a:t>03/10/2020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248707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51AFE-D42C-4171-9B23-9D2DAAAC374B}" type="datetimeFigureOut">
              <a:rPr lang="en-GB" smtClean="0"/>
              <a:t>03/10/2020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18959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651AFE-D42C-4171-9B23-9D2DAAAC374B}" type="datetimeFigureOut">
              <a:rPr lang="en-GB" smtClean="0"/>
              <a:t>03/10/2020</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102490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651AFE-D42C-4171-9B23-9D2DAAAC374B}" type="datetimeFigureOut">
              <a:rPr lang="en-GB" smtClean="0"/>
              <a:t>03/10/2020</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88F0D87-5772-4C22-AA67-AA1C2C575997}" type="slidenum">
              <a:rPr lang="en-GB" smtClean="0"/>
              <a:t>‹#›</a:t>
            </a:fld>
            <a:endParaRPr lang="en-GB"/>
          </a:p>
        </p:txBody>
      </p:sp>
    </p:spTree>
    <p:extLst>
      <p:ext uri="{BB962C8B-B14F-4D97-AF65-F5344CB8AC3E}">
        <p14:creationId xmlns:p14="http://schemas.microsoft.com/office/powerpoint/2010/main" val="11195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A651AFE-D42C-4171-9B23-9D2DAAAC374B}" type="datetimeFigureOut">
              <a:rPr lang="en-GB" smtClean="0"/>
              <a:t>03/10/2020</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088F0D87-5772-4C22-AA67-AA1C2C575997}" type="slidenum">
              <a:rPr lang="en-GB" smtClean="0"/>
              <a:t>‹#›</a:t>
            </a:fld>
            <a:endParaRPr lang="en-GB"/>
          </a:p>
        </p:txBody>
      </p:sp>
    </p:spTree>
    <p:extLst>
      <p:ext uri="{BB962C8B-B14F-4D97-AF65-F5344CB8AC3E}">
        <p14:creationId xmlns:p14="http://schemas.microsoft.com/office/powerpoint/2010/main" val="27850010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99EB-97DA-4903-B913-036CF7531704}"/>
              </a:ext>
            </a:extLst>
          </p:cNvPr>
          <p:cNvSpPr>
            <a:spLocks noGrp="1"/>
          </p:cNvSpPr>
          <p:nvPr>
            <p:ph type="ctrTitle"/>
          </p:nvPr>
        </p:nvSpPr>
        <p:spPr>
          <a:xfrm>
            <a:off x="399393" y="1432223"/>
            <a:ext cx="11140440" cy="3035808"/>
          </a:xfrm>
        </p:spPr>
        <p:txBody>
          <a:bodyPr/>
          <a:lstStyle/>
          <a:p>
            <a:pPr algn="ctr"/>
            <a:r>
              <a:rPr lang="en-US" sz="5400" dirty="0">
                <a:solidFill>
                  <a:schemeClr val="bg2">
                    <a:lumMod val="25000"/>
                  </a:schemeClr>
                </a:solidFill>
              </a:rPr>
              <a:t>BEAR FRUITS </a:t>
            </a:r>
            <a:br>
              <a:rPr lang="en-US" sz="5400" dirty="0">
                <a:solidFill>
                  <a:schemeClr val="bg2">
                    <a:lumMod val="25000"/>
                  </a:schemeClr>
                </a:solidFill>
              </a:rPr>
            </a:br>
            <a:r>
              <a:rPr lang="en-US" sz="5400" dirty="0">
                <a:solidFill>
                  <a:schemeClr val="bg2">
                    <a:lumMod val="25000"/>
                  </a:schemeClr>
                </a:solidFill>
              </a:rPr>
              <a:t>THAT THE LORD DESIRES</a:t>
            </a:r>
            <a:endParaRPr lang="en-GB" sz="5400" dirty="0">
              <a:solidFill>
                <a:schemeClr val="bg2">
                  <a:lumMod val="25000"/>
                </a:schemeClr>
              </a:solidFill>
            </a:endParaRPr>
          </a:p>
        </p:txBody>
      </p:sp>
      <p:sp>
        <p:nvSpPr>
          <p:cNvPr id="3" name="Subtitle 2">
            <a:extLst>
              <a:ext uri="{FF2B5EF4-FFF2-40B4-BE49-F238E27FC236}">
                <a16:creationId xmlns:a16="http://schemas.microsoft.com/office/drawing/2014/main" id="{E69CF75B-6EB9-4C5E-B7C3-86ECF9ADB55D}"/>
              </a:ext>
            </a:extLst>
          </p:cNvPr>
          <p:cNvSpPr>
            <a:spLocks noGrp="1"/>
          </p:cNvSpPr>
          <p:nvPr>
            <p:ph type="subTitle" idx="1"/>
          </p:nvPr>
        </p:nvSpPr>
        <p:spPr>
          <a:xfrm>
            <a:off x="1429407" y="4468031"/>
            <a:ext cx="9711033" cy="1069848"/>
          </a:xfrm>
        </p:spPr>
        <p:txBody>
          <a:bodyPr>
            <a:normAutofit/>
          </a:bodyPr>
          <a:lstStyle/>
          <a:p>
            <a:r>
              <a:rPr lang="en-US" sz="2800" b="1" dirty="0">
                <a:latin typeface="+mj-lt"/>
              </a:rPr>
              <a:t>CHILDREN’S LITURGY OCTOBER 4</a:t>
            </a:r>
            <a:r>
              <a:rPr lang="en-US" sz="2800" b="1" baseline="30000" dirty="0">
                <a:latin typeface="+mj-lt"/>
              </a:rPr>
              <a:t>th </a:t>
            </a:r>
            <a:r>
              <a:rPr lang="en-US" sz="2800" b="1" dirty="0">
                <a:latin typeface="+mj-lt"/>
              </a:rPr>
              <a:t>2020</a:t>
            </a:r>
            <a:endParaRPr lang="en-GB" sz="2800" b="1" dirty="0">
              <a:latin typeface="+mj-lt"/>
            </a:endParaRPr>
          </a:p>
        </p:txBody>
      </p:sp>
      <p:sp>
        <p:nvSpPr>
          <p:cNvPr id="4" name="Subtitle 2">
            <a:extLst>
              <a:ext uri="{FF2B5EF4-FFF2-40B4-BE49-F238E27FC236}">
                <a16:creationId xmlns:a16="http://schemas.microsoft.com/office/drawing/2014/main" id="{8C680B81-00AE-4EBA-93E7-A367B6135B76}"/>
              </a:ext>
            </a:extLst>
          </p:cNvPr>
          <p:cNvSpPr txBox="1">
            <a:spLocks/>
          </p:cNvSpPr>
          <p:nvPr/>
        </p:nvSpPr>
        <p:spPr>
          <a:xfrm>
            <a:off x="951712" y="5135438"/>
            <a:ext cx="9711033" cy="10698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sz="3200" b="1" dirty="0">
                <a:solidFill>
                  <a:schemeClr val="accent1">
                    <a:lumMod val="50000"/>
                  </a:schemeClr>
                </a:solidFill>
                <a:latin typeface="+mj-lt"/>
              </a:rPr>
              <a:t>MATTHEW 21:33-43</a:t>
            </a:r>
            <a:endParaRPr lang="en-GB" sz="3200" b="1" dirty="0">
              <a:solidFill>
                <a:schemeClr val="accent1">
                  <a:lumMod val="50000"/>
                </a:schemeClr>
              </a:solidFill>
              <a:latin typeface="+mj-lt"/>
            </a:endParaRPr>
          </a:p>
        </p:txBody>
      </p:sp>
    </p:spTree>
    <p:extLst>
      <p:ext uri="{BB962C8B-B14F-4D97-AF65-F5344CB8AC3E}">
        <p14:creationId xmlns:p14="http://schemas.microsoft.com/office/powerpoint/2010/main" val="117972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AF1A-7AB0-467C-A4EF-2C2D5929D40A}"/>
              </a:ext>
            </a:extLst>
          </p:cNvPr>
          <p:cNvSpPr>
            <a:spLocks noGrp="1"/>
          </p:cNvSpPr>
          <p:nvPr>
            <p:ph type="title"/>
          </p:nvPr>
        </p:nvSpPr>
        <p:spPr/>
        <p:txBody>
          <a:bodyPr/>
          <a:lstStyle/>
          <a:p>
            <a:r>
              <a:rPr lang="en-US" dirty="0"/>
              <a:t>LET US PRAY</a:t>
            </a:r>
            <a:endParaRPr lang="en-GB" dirty="0"/>
          </a:p>
        </p:txBody>
      </p:sp>
      <p:sp>
        <p:nvSpPr>
          <p:cNvPr id="3" name="Content Placeholder 2">
            <a:extLst>
              <a:ext uri="{FF2B5EF4-FFF2-40B4-BE49-F238E27FC236}">
                <a16:creationId xmlns:a16="http://schemas.microsoft.com/office/drawing/2014/main" id="{C5F99A18-3420-4300-A38F-F4F10FAB9326}"/>
              </a:ext>
            </a:extLst>
          </p:cNvPr>
          <p:cNvSpPr>
            <a:spLocks noGrp="1"/>
          </p:cNvSpPr>
          <p:nvPr>
            <p:ph idx="1"/>
          </p:nvPr>
        </p:nvSpPr>
        <p:spPr/>
        <p:txBody>
          <a:bodyPr>
            <a:normAutofit lnSpcReduction="10000"/>
          </a:bodyPr>
          <a:lstStyle/>
          <a:p>
            <a:pPr marL="0" indent="0">
              <a:buNone/>
            </a:pPr>
            <a:r>
              <a:rPr lang="en-US" sz="3200" dirty="0"/>
              <a:t>DEAR LORD JESUS, </a:t>
            </a:r>
          </a:p>
          <a:p>
            <a:pPr marL="0" indent="0">
              <a:buNone/>
            </a:pPr>
            <a:r>
              <a:rPr lang="en-US" sz="3200" dirty="0"/>
              <a:t>THANK YOU FOR CHOOSING US FOR THE KINGDOM OF GOD TO BEAR FRUITS FOR YOU. GIVE US YOUR GRACE TO ABIDE IN YOU ALWAYS AND PRUNE US TO BEAR FRUITS THAT YOU DESIRE, SO THAT WHEN YOU VISIT US, WE ARE SEEN MOULDED LIKE YOU IN LOVE.</a:t>
            </a:r>
            <a:r>
              <a:rPr lang="en-GB" sz="3200" dirty="0"/>
              <a:t> </a:t>
            </a:r>
          </a:p>
          <a:p>
            <a:pPr marL="0" indent="0">
              <a:buNone/>
            </a:pPr>
            <a:r>
              <a:rPr lang="en-GB" sz="3200" dirty="0"/>
              <a:t>IN JESUS’ NAME WE PRAY, </a:t>
            </a:r>
          </a:p>
          <a:p>
            <a:pPr marL="0" indent="0">
              <a:buNone/>
            </a:pPr>
            <a:r>
              <a:rPr lang="en-GB" sz="3200" dirty="0"/>
              <a:t>AMEN.</a:t>
            </a:r>
            <a:endParaRPr lang="en-US" sz="3200" dirty="0"/>
          </a:p>
        </p:txBody>
      </p:sp>
      <p:pic>
        <p:nvPicPr>
          <p:cNvPr id="4" name="Picture 3">
            <a:extLst>
              <a:ext uri="{FF2B5EF4-FFF2-40B4-BE49-F238E27FC236}">
                <a16:creationId xmlns:a16="http://schemas.microsoft.com/office/drawing/2014/main" id="{8FA557A9-2FA7-46A5-B729-7E3A499B3850}"/>
              </a:ext>
            </a:extLst>
          </p:cNvPr>
          <p:cNvPicPr>
            <a:picLocks noChangeAspect="1"/>
          </p:cNvPicPr>
          <p:nvPr/>
        </p:nvPicPr>
        <p:blipFill>
          <a:blip r:embed="rId2"/>
          <a:stretch>
            <a:fillRect/>
          </a:stretch>
        </p:blipFill>
        <p:spPr>
          <a:xfrm>
            <a:off x="5957559" y="500741"/>
            <a:ext cx="1060120" cy="1405640"/>
          </a:xfrm>
          <a:prstGeom prst="rect">
            <a:avLst/>
          </a:prstGeom>
        </p:spPr>
      </p:pic>
    </p:spTree>
    <p:extLst>
      <p:ext uri="{BB962C8B-B14F-4D97-AF65-F5344CB8AC3E}">
        <p14:creationId xmlns:p14="http://schemas.microsoft.com/office/powerpoint/2010/main" val="247246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E3D2E7-AD93-44A1-8BC6-0E1343A3E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CC5271D-3244-41E2-B819-CBCB46B7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683B5F4-86FD-4BF8-88F1-837F5B70B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468FD2E2-2BBC-4CE0-8728-F7F04CF3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 name="Oval 19">
              <a:extLst>
                <a:ext uri="{FF2B5EF4-FFF2-40B4-BE49-F238E27FC236}">
                  <a16:creationId xmlns:a16="http://schemas.microsoft.com/office/drawing/2014/main" id="{DFDB4C9A-B334-4F22-B77C-0ABDFA48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1" name="Oval 20">
              <a:extLst>
                <a:ext uri="{FF2B5EF4-FFF2-40B4-BE49-F238E27FC236}">
                  <a16:creationId xmlns:a16="http://schemas.microsoft.com/office/drawing/2014/main" id="{20B25D87-B509-4BDD-8E23-850E1C39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3" name="Rectangle 22">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836CE4-96AB-4342-B187-51F9CBAA0872}"/>
              </a:ext>
            </a:extLst>
          </p:cNvPr>
          <p:cNvSpPr>
            <a:spLocks noGrp="1"/>
          </p:cNvSpPr>
          <p:nvPr>
            <p:ph type="title"/>
          </p:nvPr>
        </p:nvSpPr>
        <p:spPr>
          <a:xfrm>
            <a:off x="7534654" y="0"/>
            <a:ext cx="4657346" cy="3765666"/>
          </a:xfrm>
        </p:spPr>
        <p:txBody>
          <a:bodyPr vert="horz" lIns="91440" tIns="45720" rIns="91440" bIns="45720" rtlCol="0" anchor="b">
            <a:normAutofit/>
          </a:bodyPr>
          <a:lstStyle/>
          <a:p>
            <a:pPr>
              <a:lnSpc>
                <a:spcPct val="85000"/>
              </a:lnSpc>
            </a:pPr>
            <a:r>
              <a:rPr lang="en-US" b="1" kern="1200" cap="none" baseline="0" dirty="0">
                <a:blipFill dpi="0" rotWithShape="1">
                  <a:blip r:embed="rId4"/>
                  <a:srcRect/>
                  <a:tile tx="6350" ty="-127000" sx="65000" sy="64000" flip="none" algn="tl"/>
                </a:blipFill>
                <a:latin typeface="+mj-lt"/>
                <a:ea typeface="+mj-ea"/>
                <a:cs typeface="+mj-cs"/>
              </a:rPr>
              <a:t>VERSE FOR THE WEEK</a:t>
            </a:r>
          </a:p>
        </p:txBody>
      </p:sp>
      <p:grpSp>
        <p:nvGrpSpPr>
          <p:cNvPr id="27" name="Group 26">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28" name="Oval 27">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5EC8E5FC-196E-41EB-B112-8B81898CEB28}"/>
              </a:ext>
            </a:extLst>
          </p:cNvPr>
          <p:cNvPicPr>
            <a:picLocks noChangeAspect="1"/>
          </p:cNvPicPr>
          <p:nvPr/>
        </p:nvPicPr>
        <p:blipFill>
          <a:blip r:embed="rId7"/>
          <a:stretch>
            <a:fillRect/>
          </a:stretch>
        </p:blipFill>
        <p:spPr>
          <a:xfrm>
            <a:off x="333076" y="92407"/>
            <a:ext cx="6806162" cy="6481199"/>
          </a:xfrm>
          <a:prstGeom prst="rect">
            <a:avLst/>
          </a:prstGeom>
          <a:ln>
            <a:noFill/>
          </a:ln>
          <a:effectLst>
            <a:softEdge rad="112500"/>
          </a:effectLst>
        </p:spPr>
      </p:pic>
    </p:spTree>
    <p:extLst>
      <p:ext uri="{BB962C8B-B14F-4D97-AF65-F5344CB8AC3E}">
        <p14:creationId xmlns:p14="http://schemas.microsoft.com/office/powerpoint/2010/main" val="39835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294B-615E-4777-9ECE-CAEA2F2B6714}"/>
              </a:ext>
            </a:extLst>
          </p:cNvPr>
          <p:cNvSpPr>
            <a:spLocks noGrp="1"/>
          </p:cNvSpPr>
          <p:nvPr>
            <p:ph type="title"/>
          </p:nvPr>
        </p:nvSpPr>
        <p:spPr/>
        <p:txBody>
          <a:bodyPr/>
          <a:lstStyle/>
          <a:p>
            <a:r>
              <a:rPr lang="en-US" dirty="0"/>
              <a:t>THANK YOU</a:t>
            </a:r>
            <a:endParaRPr lang="en-GB" dirty="0"/>
          </a:p>
        </p:txBody>
      </p:sp>
      <p:sp>
        <p:nvSpPr>
          <p:cNvPr id="6" name="Title 1">
            <a:extLst>
              <a:ext uri="{FF2B5EF4-FFF2-40B4-BE49-F238E27FC236}">
                <a16:creationId xmlns:a16="http://schemas.microsoft.com/office/drawing/2014/main" id="{498C7262-55FF-474C-A42B-FD69FE5F3160}"/>
              </a:ext>
            </a:extLst>
          </p:cNvPr>
          <p:cNvSpPr txBox="1">
            <a:spLocks/>
          </p:cNvSpPr>
          <p:nvPr/>
        </p:nvSpPr>
        <p:spPr>
          <a:xfrm>
            <a:off x="3744730" y="1822073"/>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rgbClr val="002060"/>
                </a:solidFill>
              </a:rPr>
              <a:t>GOD BLESS</a:t>
            </a:r>
            <a:endParaRPr lang="en-GB" dirty="0">
              <a:solidFill>
                <a:srgbClr val="002060"/>
              </a:solidFill>
            </a:endParaRPr>
          </a:p>
        </p:txBody>
      </p:sp>
      <p:sp>
        <p:nvSpPr>
          <p:cNvPr id="7" name="TextBox 3">
            <a:extLst>
              <a:ext uri="{FF2B5EF4-FFF2-40B4-BE49-F238E27FC236}">
                <a16:creationId xmlns:a16="http://schemas.microsoft.com/office/drawing/2014/main" id="{A678562F-6DE7-4EE1-A1C3-92607B46DF15}"/>
              </a:ext>
            </a:extLst>
          </p:cNvPr>
          <p:cNvSpPr txBox="1"/>
          <p:nvPr/>
        </p:nvSpPr>
        <p:spPr>
          <a:xfrm>
            <a:off x="4350907" y="4648151"/>
            <a:ext cx="9028386"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badi" panose="020B0604020104020204" pitchFamily="34" charset="0"/>
              </a:rPr>
              <a:t>FOR MORE IDEAS , PLEASE VISIT:</a:t>
            </a:r>
          </a:p>
          <a:p>
            <a:pPr marL="0" indent="0">
              <a:buFont typeface="Arial" panose="020B0604020202020204" pitchFamily="34" charset="0"/>
              <a:buNone/>
            </a:pPr>
            <a:endParaRPr lang="en-US" sz="2000" b="1" dirty="0">
              <a:latin typeface="Abadi" panose="020B0604020104020204" pitchFamily="34" charset="0"/>
            </a:endParaRPr>
          </a:p>
          <a:p>
            <a:r>
              <a:rPr lang="en-US" sz="2000" b="1" dirty="0">
                <a:latin typeface="Abadi" panose="020B0604020104020204" pitchFamily="34" charset="0"/>
              </a:rPr>
              <a:t>WEBSITE: </a:t>
            </a:r>
            <a:r>
              <a:rPr lang="en-GB" sz="2000" b="1" dirty="0">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sz="2000" b="1" dirty="0">
              <a:latin typeface="Abadi" panose="020B0604020104020204" pitchFamily="34" charset="0"/>
            </a:endParaRPr>
          </a:p>
          <a:p>
            <a:endParaRPr lang="en-US" sz="2000" b="1" dirty="0">
              <a:latin typeface="Abadi" panose="020B0604020104020204" pitchFamily="34" charset="0"/>
            </a:endParaRPr>
          </a:p>
          <a:p>
            <a:r>
              <a:rPr lang="en-US" sz="2000" b="1" dirty="0">
                <a:latin typeface="Abadi" panose="020B0604020104020204" pitchFamily="34" charset="0"/>
              </a:rPr>
              <a:t>YOUTUBE CHANNEL:</a:t>
            </a:r>
          </a:p>
          <a:p>
            <a:pPr marL="0" indent="0">
              <a:buFont typeface="Arial" panose="020B0604020202020204" pitchFamily="34" charset="0"/>
              <a:buNone/>
            </a:pPr>
            <a:r>
              <a:rPr lang="en-GB" sz="2000" b="1" dirty="0">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2000" b="1" dirty="0">
              <a:latin typeface="Abadi" panose="020B0604020104020204" pitchFamily="34" charset="0"/>
            </a:endParaRPr>
          </a:p>
        </p:txBody>
      </p:sp>
    </p:spTree>
    <p:extLst>
      <p:ext uri="{BB962C8B-B14F-4D97-AF65-F5344CB8AC3E}">
        <p14:creationId xmlns:p14="http://schemas.microsoft.com/office/powerpoint/2010/main" val="31136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F26634-9FA8-4679-B619-B9DFA21E0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63F53-65AC-4DF7-BB1E-39E4BD268401}"/>
              </a:ext>
            </a:extLst>
          </p:cNvPr>
          <p:cNvSpPr>
            <a:spLocks noGrp="1"/>
          </p:cNvSpPr>
          <p:nvPr>
            <p:ph type="title"/>
          </p:nvPr>
        </p:nvSpPr>
        <p:spPr>
          <a:xfrm>
            <a:off x="378695" y="0"/>
            <a:ext cx="7457615" cy="1609344"/>
          </a:xfrm>
          <a:ln>
            <a:noFill/>
          </a:ln>
        </p:spPr>
        <p:txBody>
          <a:bodyPr>
            <a:normAutofit/>
          </a:bodyPr>
          <a:lstStyle/>
          <a:p>
            <a:r>
              <a:rPr lang="en-US" sz="3600" dirty="0">
                <a:solidFill>
                  <a:srgbClr val="002060"/>
                </a:solidFill>
              </a:rPr>
              <a:t>LAST WEEK IN THE GOSPEL</a:t>
            </a:r>
            <a:endParaRPr lang="en-GB" sz="3600" dirty="0">
              <a:solidFill>
                <a:srgbClr val="002060"/>
              </a:solidFill>
            </a:endParaRPr>
          </a:p>
        </p:txBody>
      </p:sp>
      <p:sp>
        <p:nvSpPr>
          <p:cNvPr id="3" name="Content Placeholder 2">
            <a:extLst>
              <a:ext uri="{FF2B5EF4-FFF2-40B4-BE49-F238E27FC236}">
                <a16:creationId xmlns:a16="http://schemas.microsoft.com/office/drawing/2014/main" id="{7371A0EF-B392-4E41-AABD-CA9850B2A485}"/>
              </a:ext>
            </a:extLst>
          </p:cNvPr>
          <p:cNvSpPr>
            <a:spLocks noGrp="1"/>
          </p:cNvSpPr>
          <p:nvPr>
            <p:ph idx="1"/>
          </p:nvPr>
        </p:nvSpPr>
        <p:spPr>
          <a:xfrm>
            <a:off x="1" y="1700573"/>
            <a:ext cx="7607340" cy="4726731"/>
          </a:xfrm>
        </p:spPr>
        <p:txBody>
          <a:bodyPr>
            <a:normAutofit/>
          </a:bodyPr>
          <a:lstStyle/>
          <a:p>
            <a:pPr marL="0" indent="0" algn="ctr">
              <a:lnSpc>
                <a:spcPct val="100000"/>
              </a:lnSpc>
              <a:buNone/>
            </a:pPr>
            <a:r>
              <a:rPr lang="en-US" sz="2800" dirty="0">
                <a:solidFill>
                  <a:schemeClr val="bg2">
                    <a:lumMod val="25000"/>
                  </a:schemeClr>
                </a:solidFill>
              </a:rPr>
              <a:t>WE HEARD ABOUT </a:t>
            </a:r>
            <a:r>
              <a:rPr lang="en-US" sz="2800" b="1" dirty="0">
                <a:solidFill>
                  <a:schemeClr val="bg2">
                    <a:lumMod val="25000"/>
                  </a:schemeClr>
                </a:solidFill>
              </a:rPr>
              <a:t>‘DOING THE FATHER’S WILL’ </a:t>
            </a:r>
            <a:r>
              <a:rPr lang="en-US" sz="2800" dirty="0">
                <a:solidFill>
                  <a:schemeClr val="bg2">
                    <a:lumMod val="25000"/>
                  </a:schemeClr>
                </a:solidFill>
              </a:rPr>
              <a:t>THROUGH THE PARABLE OF THE TWO SONS WHO WERE CALLED BY THEIR FATHER TO WORK IN HIS VINEYARD. </a:t>
            </a:r>
          </a:p>
          <a:p>
            <a:pPr marL="0" indent="0" algn="ctr">
              <a:lnSpc>
                <a:spcPct val="100000"/>
              </a:lnSpc>
              <a:buNone/>
            </a:pPr>
            <a:endParaRPr lang="en-US" sz="2400" dirty="0"/>
          </a:p>
          <a:p>
            <a:pPr marL="0" indent="0">
              <a:buNone/>
            </a:pPr>
            <a:endParaRPr lang="en-GB" sz="1600" dirty="0"/>
          </a:p>
        </p:txBody>
      </p:sp>
      <p:grpSp>
        <p:nvGrpSpPr>
          <p:cNvPr id="11" name="Group 10">
            <a:extLst>
              <a:ext uri="{FF2B5EF4-FFF2-40B4-BE49-F238E27FC236}">
                <a16:creationId xmlns:a16="http://schemas.microsoft.com/office/drawing/2014/main" id="{79456847-F660-4ED4-9541-E8AB51FCAF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A548B4-3D52-4409-99DD-B2A24D201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AE84337-22C7-4E22-AAE5-97E3848BC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00DA9B6D-03A5-42CF-8856-E1B0C4A96499}"/>
              </a:ext>
            </a:extLst>
          </p:cNvPr>
          <p:cNvPicPr>
            <a:picLocks noChangeAspect="1"/>
          </p:cNvPicPr>
          <p:nvPr/>
        </p:nvPicPr>
        <p:blipFill>
          <a:blip r:embed="rId5"/>
          <a:stretch>
            <a:fillRect/>
          </a:stretch>
        </p:blipFill>
        <p:spPr>
          <a:xfrm>
            <a:off x="7940414" y="2501462"/>
            <a:ext cx="4251586" cy="2742273"/>
          </a:xfrm>
          <a:prstGeom prst="rect">
            <a:avLst/>
          </a:prstGeom>
        </p:spPr>
      </p:pic>
      <p:sp>
        <p:nvSpPr>
          <p:cNvPr id="14" name="TextBox 13">
            <a:extLst>
              <a:ext uri="{FF2B5EF4-FFF2-40B4-BE49-F238E27FC236}">
                <a16:creationId xmlns:a16="http://schemas.microsoft.com/office/drawing/2014/main" id="{D7D6CC61-9E04-4A52-8B8C-11F6F536795D}"/>
              </a:ext>
            </a:extLst>
          </p:cNvPr>
          <p:cNvSpPr txBox="1"/>
          <p:nvPr/>
        </p:nvSpPr>
        <p:spPr>
          <a:xfrm>
            <a:off x="378695" y="4034042"/>
            <a:ext cx="7002256" cy="2246769"/>
          </a:xfrm>
          <a:prstGeom prst="rect">
            <a:avLst/>
          </a:prstGeom>
          <a:noFill/>
        </p:spPr>
        <p:txBody>
          <a:bodyPr wrap="square">
            <a:spAutoFit/>
          </a:bodyPr>
          <a:lstStyle/>
          <a:p>
            <a:pPr marL="0" indent="0" algn="ctr">
              <a:lnSpc>
                <a:spcPct val="100000"/>
              </a:lnSpc>
              <a:buNone/>
            </a:pPr>
            <a:r>
              <a:rPr lang="en-US" sz="2800" b="1" dirty="0">
                <a:latin typeface="Aharoni" panose="02010803020104030203" pitchFamily="2" charset="-79"/>
                <a:cs typeface="Aharoni" panose="02010803020104030203" pitchFamily="2" charset="-79"/>
              </a:rPr>
              <a:t>THROUGH THE PARABLE JESUS MADE US UNDERSTAND THAT IT IS NOT THE ONE WHO HEARS, BUT THE ONE WHO DOES THE FATHER’S WISH THAT WILL ENTER THE KINGDOM OF GOD FIRST.</a:t>
            </a:r>
            <a:endParaRPr lang="en-US" sz="2800" dirty="0"/>
          </a:p>
        </p:txBody>
      </p:sp>
    </p:spTree>
    <p:extLst>
      <p:ext uri="{BB962C8B-B14F-4D97-AF65-F5344CB8AC3E}">
        <p14:creationId xmlns:p14="http://schemas.microsoft.com/office/powerpoint/2010/main" val="339677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7101F-6EDC-4DDF-A1E9-0667E2EF1E5B}"/>
              </a:ext>
            </a:extLst>
          </p:cNvPr>
          <p:cNvSpPr>
            <a:spLocks noGrp="1"/>
          </p:cNvSpPr>
          <p:nvPr>
            <p:ph type="title"/>
          </p:nvPr>
        </p:nvSpPr>
        <p:spPr>
          <a:xfrm>
            <a:off x="-875892" y="-518220"/>
            <a:ext cx="6251320" cy="2866989"/>
          </a:xfrm>
        </p:spPr>
        <p:txBody>
          <a:bodyPr>
            <a:normAutofit/>
          </a:bodyPr>
          <a:lstStyle/>
          <a:p>
            <a:pPr algn="ctr"/>
            <a:r>
              <a:rPr lang="en-US" sz="3600" dirty="0">
                <a:solidFill>
                  <a:schemeClr val="accent1">
                    <a:lumMod val="50000"/>
                  </a:schemeClr>
                </a:solidFill>
              </a:rPr>
              <a:t>IN THE GOSPEL </a:t>
            </a:r>
            <a:br>
              <a:rPr lang="en-US" sz="3600" dirty="0">
                <a:solidFill>
                  <a:schemeClr val="accent1">
                    <a:lumMod val="50000"/>
                  </a:schemeClr>
                </a:solidFill>
              </a:rPr>
            </a:br>
            <a:r>
              <a:rPr lang="en-US" sz="3600" dirty="0">
                <a:solidFill>
                  <a:schemeClr val="accent1">
                    <a:lumMod val="50000"/>
                  </a:schemeClr>
                </a:solidFill>
              </a:rPr>
              <a:t>TODAY</a:t>
            </a:r>
            <a:endParaRPr lang="en-GB" sz="3600" dirty="0">
              <a:solidFill>
                <a:schemeClr val="accent1">
                  <a:lumMod val="50000"/>
                </a:schemeClr>
              </a:solidFill>
            </a:endParaRP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Content Placeholder 2">
            <a:extLst>
              <a:ext uri="{FF2B5EF4-FFF2-40B4-BE49-F238E27FC236}">
                <a16:creationId xmlns:a16="http://schemas.microsoft.com/office/drawing/2014/main" id="{641C2831-9444-4E96-A6BF-FAA510B6D1BD}"/>
              </a:ext>
            </a:extLst>
          </p:cNvPr>
          <p:cNvSpPr>
            <a:spLocks noGrp="1"/>
          </p:cNvSpPr>
          <p:nvPr>
            <p:ph idx="1"/>
          </p:nvPr>
        </p:nvSpPr>
        <p:spPr>
          <a:xfrm>
            <a:off x="-74317" y="1606033"/>
            <a:ext cx="4648169" cy="1921059"/>
          </a:xfrm>
        </p:spPr>
        <p:txBody>
          <a:bodyPr anchor="ctr">
            <a:normAutofit/>
          </a:bodyPr>
          <a:lstStyle/>
          <a:p>
            <a:pPr marL="0" indent="0" algn="ctr">
              <a:buNone/>
            </a:pPr>
            <a:r>
              <a:rPr lang="en-US" sz="2800" b="1" dirty="0">
                <a:solidFill>
                  <a:schemeClr val="accent5">
                    <a:lumMod val="50000"/>
                  </a:schemeClr>
                </a:solidFill>
              </a:rPr>
              <a:t>JESUS TELLS US ANOTHER PARABLE ABOUT</a:t>
            </a:r>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25F4835E-9E59-4F7F-AA43-5FC6A31BB332}"/>
              </a:ext>
            </a:extLst>
          </p:cNvPr>
          <p:cNvSpPr txBox="1"/>
          <p:nvPr/>
        </p:nvSpPr>
        <p:spPr>
          <a:xfrm>
            <a:off x="-720572" y="3761385"/>
            <a:ext cx="6096000" cy="954107"/>
          </a:xfrm>
          <a:prstGeom prst="rect">
            <a:avLst/>
          </a:prstGeom>
          <a:noFill/>
        </p:spPr>
        <p:txBody>
          <a:bodyPr wrap="square">
            <a:spAutoFit/>
          </a:bodyPr>
          <a:lstStyle/>
          <a:p>
            <a:pPr marL="0" indent="0" algn="ctr">
              <a:buNone/>
            </a:pPr>
            <a:r>
              <a:rPr lang="en-US" sz="2800" b="1" dirty="0">
                <a:latin typeface="+mj-lt"/>
                <a:ea typeface="+mj-ea"/>
                <a:cs typeface="+mj-cs"/>
              </a:rPr>
              <a:t>THE WICKED TENANTS </a:t>
            </a:r>
          </a:p>
          <a:p>
            <a:pPr marL="0" indent="0" algn="ctr">
              <a:buNone/>
            </a:pPr>
            <a:r>
              <a:rPr lang="en-US" sz="2800" b="1" dirty="0">
                <a:latin typeface="+mj-lt"/>
                <a:ea typeface="+mj-ea"/>
                <a:cs typeface="+mj-cs"/>
              </a:rPr>
              <a:t> OF THE VINEYARD</a:t>
            </a:r>
            <a:r>
              <a:rPr lang="en-US" sz="2800" dirty="0"/>
              <a:t>.</a:t>
            </a:r>
            <a:endParaRPr lang="en-GB" sz="2800" dirty="0"/>
          </a:p>
        </p:txBody>
      </p:sp>
      <p:sp>
        <p:nvSpPr>
          <p:cNvPr id="11" name="TextBox 10">
            <a:extLst>
              <a:ext uri="{FF2B5EF4-FFF2-40B4-BE49-F238E27FC236}">
                <a16:creationId xmlns:a16="http://schemas.microsoft.com/office/drawing/2014/main" id="{2885CE2F-FD51-42CA-AFB2-CB0791417D12}"/>
              </a:ext>
            </a:extLst>
          </p:cNvPr>
          <p:cNvSpPr txBox="1"/>
          <p:nvPr/>
        </p:nvSpPr>
        <p:spPr>
          <a:xfrm>
            <a:off x="4760530" y="153018"/>
            <a:ext cx="6532178" cy="461665"/>
          </a:xfrm>
          <a:prstGeom prst="rect">
            <a:avLst/>
          </a:prstGeom>
          <a:noFill/>
        </p:spPr>
        <p:txBody>
          <a:bodyPr wrap="square">
            <a:spAutoFit/>
          </a:bodyPr>
          <a:lstStyle/>
          <a:p>
            <a:r>
              <a:rPr lang="en-GB" sz="2400" b="1" i="0" dirty="0">
                <a:solidFill>
                  <a:srgbClr val="000000"/>
                </a:solidFill>
                <a:effectLst/>
              </a:rPr>
              <a:t>There was a landowner</a:t>
            </a:r>
            <a:endParaRPr lang="en-GB" sz="2400" b="1" dirty="0"/>
          </a:p>
        </p:txBody>
      </p:sp>
      <p:pic>
        <p:nvPicPr>
          <p:cNvPr id="7" name="Picture 6">
            <a:extLst>
              <a:ext uri="{FF2B5EF4-FFF2-40B4-BE49-F238E27FC236}">
                <a16:creationId xmlns:a16="http://schemas.microsoft.com/office/drawing/2014/main" id="{52106D83-141A-4322-8470-0E4C622E23BA}"/>
              </a:ext>
            </a:extLst>
          </p:cNvPr>
          <p:cNvPicPr>
            <a:picLocks noChangeAspect="1"/>
          </p:cNvPicPr>
          <p:nvPr/>
        </p:nvPicPr>
        <p:blipFill>
          <a:blip r:embed="rId5"/>
          <a:stretch>
            <a:fillRect/>
          </a:stretch>
        </p:blipFill>
        <p:spPr>
          <a:xfrm>
            <a:off x="8366233" y="18436"/>
            <a:ext cx="1228087" cy="1405108"/>
          </a:xfrm>
          <a:prstGeom prst="ellipse">
            <a:avLst/>
          </a:prstGeom>
          <a:ln>
            <a:noFill/>
          </a:ln>
          <a:effectLst>
            <a:softEdge rad="112500"/>
          </a:effectLst>
        </p:spPr>
      </p:pic>
      <p:sp>
        <p:nvSpPr>
          <p:cNvPr id="15" name="TextBox 14">
            <a:extLst>
              <a:ext uri="{FF2B5EF4-FFF2-40B4-BE49-F238E27FC236}">
                <a16:creationId xmlns:a16="http://schemas.microsoft.com/office/drawing/2014/main" id="{1297DB1F-E951-40AA-A609-3586A9736CF3}"/>
              </a:ext>
            </a:extLst>
          </p:cNvPr>
          <p:cNvSpPr txBox="1"/>
          <p:nvPr/>
        </p:nvSpPr>
        <p:spPr>
          <a:xfrm>
            <a:off x="9504628" y="281031"/>
            <a:ext cx="3137018" cy="830997"/>
          </a:xfrm>
          <a:prstGeom prst="rect">
            <a:avLst/>
          </a:prstGeom>
          <a:noFill/>
        </p:spPr>
        <p:txBody>
          <a:bodyPr wrap="square">
            <a:spAutoFit/>
          </a:bodyPr>
          <a:lstStyle/>
          <a:p>
            <a:r>
              <a:rPr lang="en-GB" sz="2400" b="1" i="0" dirty="0">
                <a:solidFill>
                  <a:srgbClr val="000000"/>
                </a:solidFill>
                <a:effectLst/>
              </a:rPr>
              <a:t>who planted a vineyard</a:t>
            </a:r>
            <a:endParaRPr lang="en-GB" sz="2400" dirty="0"/>
          </a:p>
        </p:txBody>
      </p:sp>
      <p:sp>
        <p:nvSpPr>
          <p:cNvPr id="17" name="TextBox 16">
            <a:extLst>
              <a:ext uri="{FF2B5EF4-FFF2-40B4-BE49-F238E27FC236}">
                <a16:creationId xmlns:a16="http://schemas.microsoft.com/office/drawing/2014/main" id="{FBC3CD06-7250-4996-A9A7-1F1E1C53DD09}"/>
              </a:ext>
            </a:extLst>
          </p:cNvPr>
          <p:cNvSpPr txBox="1"/>
          <p:nvPr/>
        </p:nvSpPr>
        <p:spPr>
          <a:xfrm>
            <a:off x="8347426" y="1780646"/>
            <a:ext cx="3930526" cy="461665"/>
          </a:xfrm>
          <a:prstGeom prst="rect">
            <a:avLst/>
          </a:prstGeom>
          <a:noFill/>
        </p:spPr>
        <p:txBody>
          <a:bodyPr wrap="square">
            <a:spAutoFit/>
          </a:bodyPr>
          <a:lstStyle/>
          <a:p>
            <a:r>
              <a:rPr lang="en-US" sz="2400" b="1" i="0" dirty="0">
                <a:solidFill>
                  <a:srgbClr val="000000"/>
                </a:solidFill>
                <a:effectLst/>
              </a:rPr>
              <a:t>He put a fence around it, </a:t>
            </a:r>
            <a:endParaRPr lang="en-GB" sz="2400" b="1" dirty="0"/>
          </a:p>
        </p:txBody>
      </p:sp>
      <p:sp>
        <p:nvSpPr>
          <p:cNvPr id="19" name="TextBox 18">
            <a:extLst>
              <a:ext uri="{FF2B5EF4-FFF2-40B4-BE49-F238E27FC236}">
                <a16:creationId xmlns:a16="http://schemas.microsoft.com/office/drawing/2014/main" id="{C5C49965-17AB-4BE1-A612-CEA862ACB351}"/>
              </a:ext>
            </a:extLst>
          </p:cNvPr>
          <p:cNvSpPr txBox="1"/>
          <p:nvPr/>
        </p:nvSpPr>
        <p:spPr>
          <a:xfrm>
            <a:off x="5031500" y="2988319"/>
            <a:ext cx="6710854" cy="461665"/>
          </a:xfrm>
          <a:prstGeom prst="rect">
            <a:avLst/>
          </a:prstGeom>
          <a:noFill/>
        </p:spPr>
        <p:txBody>
          <a:bodyPr wrap="square">
            <a:spAutoFit/>
          </a:bodyPr>
          <a:lstStyle/>
          <a:p>
            <a:r>
              <a:rPr lang="en-US" sz="2400" b="1" dirty="0">
                <a:solidFill>
                  <a:srgbClr val="000000"/>
                </a:solidFill>
              </a:rPr>
              <a:t>dug a wine press in it, </a:t>
            </a:r>
            <a:endParaRPr lang="en-GB" sz="2400" b="1" dirty="0">
              <a:solidFill>
                <a:srgbClr val="000000"/>
              </a:solidFill>
            </a:endParaRPr>
          </a:p>
        </p:txBody>
      </p:sp>
      <p:sp>
        <p:nvSpPr>
          <p:cNvPr id="21" name="TextBox 20">
            <a:extLst>
              <a:ext uri="{FF2B5EF4-FFF2-40B4-BE49-F238E27FC236}">
                <a16:creationId xmlns:a16="http://schemas.microsoft.com/office/drawing/2014/main" id="{79F2FC67-DB2F-40F6-8A52-16C6A8B7EA81}"/>
              </a:ext>
            </a:extLst>
          </p:cNvPr>
          <p:cNvSpPr txBox="1"/>
          <p:nvPr/>
        </p:nvSpPr>
        <p:spPr>
          <a:xfrm>
            <a:off x="6607936" y="4381009"/>
            <a:ext cx="6710854" cy="461665"/>
          </a:xfrm>
          <a:prstGeom prst="rect">
            <a:avLst/>
          </a:prstGeom>
          <a:noFill/>
        </p:spPr>
        <p:txBody>
          <a:bodyPr wrap="square">
            <a:spAutoFit/>
          </a:bodyPr>
          <a:lstStyle/>
          <a:p>
            <a:r>
              <a:rPr lang="en-US" sz="2400" b="1" dirty="0">
                <a:solidFill>
                  <a:srgbClr val="000000"/>
                </a:solidFill>
              </a:rPr>
              <a:t>and built a watchtower.</a:t>
            </a:r>
            <a:endParaRPr lang="en-GB" sz="2400" b="1" dirty="0">
              <a:solidFill>
                <a:srgbClr val="000000"/>
              </a:solidFill>
            </a:endParaRPr>
          </a:p>
        </p:txBody>
      </p:sp>
      <p:pic>
        <p:nvPicPr>
          <p:cNvPr id="22" name="Picture 21">
            <a:extLst>
              <a:ext uri="{FF2B5EF4-FFF2-40B4-BE49-F238E27FC236}">
                <a16:creationId xmlns:a16="http://schemas.microsoft.com/office/drawing/2014/main" id="{1EB211A6-1422-4C90-9A05-D79CBBD10AED}"/>
              </a:ext>
            </a:extLst>
          </p:cNvPr>
          <p:cNvPicPr>
            <a:picLocks noChangeAspect="1"/>
          </p:cNvPicPr>
          <p:nvPr/>
        </p:nvPicPr>
        <p:blipFill>
          <a:blip r:embed="rId6"/>
          <a:stretch>
            <a:fillRect/>
          </a:stretch>
        </p:blipFill>
        <p:spPr>
          <a:xfrm>
            <a:off x="4783512" y="1362795"/>
            <a:ext cx="3410818" cy="935315"/>
          </a:xfrm>
          <a:prstGeom prst="rect">
            <a:avLst/>
          </a:prstGeom>
          <a:ln>
            <a:noFill/>
          </a:ln>
          <a:effectLst>
            <a:softEdge rad="112500"/>
          </a:effectLst>
        </p:spPr>
      </p:pic>
      <p:pic>
        <p:nvPicPr>
          <p:cNvPr id="23" name="Picture 22">
            <a:extLst>
              <a:ext uri="{FF2B5EF4-FFF2-40B4-BE49-F238E27FC236}">
                <a16:creationId xmlns:a16="http://schemas.microsoft.com/office/drawing/2014/main" id="{B45EA260-91B1-4FF5-9C1B-66DF20908375}"/>
              </a:ext>
            </a:extLst>
          </p:cNvPr>
          <p:cNvPicPr>
            <a:picLocks noChangeAspect="1"/>
          </p:cNvPicPr>
          <p:nvPr/>
        </p:nvPicPr>
        <p:blipFill>
          <a:blip r:embed="rId7"/>
          <a:stretch>
            <a:fillRect/>
          </a:stretch>
        </p:blipFill>
        <p:spPr>
          <a:xfrm>
            <a:off x="8856323" y="2476991"/>
            <a:ext cx="1475994" cy="1687454"/>
          </a:xfrm>
          <a:prstGeom prst="rect">
            <a:avLst/>
          </a:prstGeom>
        </p:spPr>
      </p:pic>
      <p:pic>
        <p:nvPicPr>
          <p:cNvPr id="24" name="Picture 23">
            <a:extLst>
              <a:ext uri="{FF2B5EF4-FFF2-40B4-BE49-F238E27FC236}">
                <a16:creationId xmlns:a16="http://schemas.microsoft.com/office/drawing/2014/main" id="{125EE5A0-2869-490A-B30C-1CE5CD0D479C}"/>
              </a:ext>
            </a:extLst>
          </p:cNvPr>
          <p:cNvPicPr>
            <a:picLocks noChangeAspect="1"/>
          </p:cNvPicPr>
          <p:nvPr/>
        </p:nvPicPr>
        <p:blipFill>
          <a:blip r:embed="rId8"/>
          <a:stretch>
            <a:fillRect/>
          </a:stretch>
        </p:blipFill>
        <p:spPr>
          <a:xfrm>
            <a:off x="5008357" y="3613676"/>
            <a:ext cx="1643440" cy="1484246"/>
          </a:xfrm>
          <a:prstGeom prst="rect">
            <a:avLst/>
          </a:prstGeom>
          <a:ln>
            <a:noFill/>
          </a:ln>
          <a:effectLst>
            <a:softEdge rad="112500"/>
          </a:effectLst>
        </p:spPr>
      </p:pic>
      <p:pic>
        <p:nvPicPr>
          <p:cNvPr id="26" name="Picture 25">
            <a:extLst>
              <a:ext uri="{FF2B5EF4-FFF2-40B4-BE49-F238E27FC236}">
                <a16:creationId xmlns:a16="http://schemas.microsoft.com/office/drawing/2014/main" id="{915939F8-448B-43B5-988E-7C93D4CE721B}"/>
              </a:ext>
            </a:extLst>
          </p:cNvPr>
          <p:cNvPicPr>
            <a:picLocks noChangeAspect="1"/>
          </p:cNvPicPr>
          <p:nvPr/>
        </p:nvPicPr>
        <p:blipFill>
          <a:blip r:embed="rId9"/>
          <a:stretch>
            <a:fillRect/>
          </a:stretch>
        </p:blipFill>
        <p:spPr>
          <a:xfrm>
            <a:off x="8217444" y="4777885"/>
            <a:ext cx="2597220" cy="1941080"/>
          </a:xfrm>
          <a:prstGeom prst="rect">
            <a:avLst/>
          </a:prstGeom>
          <a:ln>
            <a:noFill/>
          </a:ln>
          <a:effectLst>
            <a:softEdge rad="112500"/>
          </a:effectLst>
        </p:spPr>
      </p:pic>
    </p:spTree>
    <p:extLst>
      <p:ext uri="{BB962C8B-B14F-4D97-AF65-F5344CB8AC3E}">
        <p14:creationId xmlns:p14="http://schemas.microsoft.com/office/powerpoint/2010/main" val="36693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1" grpId="0"/>
      <p:bldP spid="15"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E3D2E7-AD93-44A1-8BC6-0E1343A3E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CC5271D-3244-41E2-B819-CBCB46B7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683B5F4-86FD-4BF8-88F1-837F5B70B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468FD2E2-2BBC-4CE0-8728-F7F04CF3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DFDB4C9A-B334-4F22-B77C-0ABDFA48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20B25D87-B509-4BDD-8E23-850E1C39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9" name="Rectangle 18">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45A09-B13E-439F-BD05-941E351ECCA4}"/>
              </a:ext>
            </a:extLst>
          </p:cNvPr>
          <p:cNvSpPr>
            <a:spLocks noGrp="1"/>
          </p:cNvSpPr>
          <p:nvPr>
            <p:ph type="title"/>
          </p:nvPr>
        </p:nvSpPr>
        <p:spPr>
          <a:xfrm>
            <a:off x="6940231" y="0"/>
            <a:ext cx="5264810" cy="2486803"/>
          </a:xfrm>
        </p:spPr>
        <p:txBody>
          <a:bodyPr vert="horz" lIns="91440" tIns="45720" rIns="91440" bIns="45720" rtlCol="0" anchor="b">
            <a:normAutofit/>
          </a:bodyPr>
          <a:lstStyle/>
          <a:p>
            <a:pPr>
              <a:lnSpc>
                <a:spcPct val="85000"/>
              </a:lnSpc>
            </a:pPr>
            <a:r>
              <a:rPr lang="en-US" sz="4500" b="1" i="0" kern="1200" cap="none" baseline="0" dirty="0">
                <a:blipFill dpi="0" rotWithShape="1">
                  <a:blip r:embed="rId4"/>
                  <a:srcRect/>
                  <a:tile tx="6350" ty="-127000" sx="65000" sy="64000" flip="none" algn="tl"/>
                </a:blipFill>
                <a:effectLst/>
                <a:latin typeface="+mj-lt"/>
                <a:ea typeface="+mj-ea"/>
                <a:cs typeface="+mj-cs"/>
              </a:rPr>
              <a:t>Then he leased it to tenants and went to another country. </a:t>
            </a:r>
            <a:endParaRPr lang="en-US" sz="4500" b="1" kern="1200" cap="none" baseline="0" dirty="0">
              <a:blipFill dpi="0" rotWithShape="1">
                <a:blip r:embed="rId4"/>
                <a:srcRect/>
                <a:tile tx="6350" ty="-127000" sx="65000" sy="64000" flip="none" algn="tl"/>
              </a:blipFill>
              <a:latin typeface="+mj-lt"/>
              <a:ea typeface="+mj-ea"/>
              <a:cs typeface="+mj-cs"/>
            </a:endParaRPr>
          </a:p>
        </p:txBody>
      </p:sp>
      <p:pic>
        <p:nvPicPr>
          <p:cNvPr id="4" name="Picture 3">
            <a:extLst>
              <a:ext uri="{FF2B5EF4-FFF2-40B4-BE49-F238E27FC236}">
                <a16:creationId xmlns:a16="http://schemas.microsoft.com/office/drawing/2014/main" id="{57579A64-CE19-4F29-ADE1-3CD02C77366B}"/>
              </a:ext>
            </a:extLst>
          </p:cNvPr>
          <p:cNvPicPr>
            <a:picLocks noChangeAspect="1"/>
          </p:cNvPicPr>
          <p:nvPr/>
        </p:nvPicPr>
        <p:blipFill rotWithShape="1">
          <a:blip r:embed="rId6"/>
          <a:srcRect l="8652" r="16884"/>
          <a:stretch/>
        </p:blipFill>
        <p:spPr>
          <a:xfrm>
            <a:off x="20" y="10"/>
            <a:ext cx="6901088" cy="6857990"/>
          </a:xfrm>
          <a:prstGeom prst="rect">
            <a:avLst/>
          </a:prstGeom>
        </p:spPr>
      </p:pic>
      <p:grpSp>
        <p:nvGrpSpPr>
          <p:cNvPr id="23" name="Group 22">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24" name="Oval 23">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5FF17690-EE5A-4BA7-8F18-063CA7BCC48C}"/>
              </a:ext>
            </a:extLst>
          </p:cNvPr>
          <p:cNvSpPr txBox="1"/>
          <p:nvPr/>
        </p:nvSpPr>
        <p:spPr>
          <a:xfrm>
            <a:off x="6901108" y="3953705"/>
            <a:ext cx="5264810" cy="1557349"/>
          </a:xfrm>
          <a:prstGeom prst="rect">
            <a:avLst/>
          </a:prstGeom>
          <a:noFill/>
        </p:spPr>
        <p:txBody>
          <a:bodyPr wrap="square">
            <a:spAutoFit/>
          </a:bodyPr>
          <a:lstStyle/>
          <a:p>
            <a:pPr algn="ctr" defTabSz="914400">
              <a:lnSpc>
                <a:spcPct val="85000"/>
              </a:lnSpc>
              <a:spcBef>
                <a:spcPct val="0"/>
              </a:spcBef>
            </a:pPr>
            <a:r>
              <a:rPr lang="en-US" sz="2800" b="1" dirty="0">
                <a:solidFill>
                  <a:schemeClr val="accent1">
                    <a:lumMod val="50000"/>
                  </a:schemeClr>
                </a:solidFill>
                <a:latin typeface="+mj-lt"/>
                <a:ea typeface="+mj-ea"/>
                <a:cs typeface="+mj-cs"/>
              </a:rPr>
              <a:t>When the harvest time had come, he sent his servants to the tenants to collect his produce from the vineyard.</a:t>
            </a:r>
            <a:endParaRPr lang="en-GB" sz="2800" b="1" dirty="0">
              <a:solidFill>
                <a:schemeClr val="accent1">
                  <a:lumMod val="50000"/>
                </a:schemeClr>
              </a:solidFill>
              <a:latin typeface="+mj-lt"/>
              <a:ea typeface="+mj-ea"/>
              <a:cs typeface="+mj-cs"/>
            </a:endParaRPr>
          </a:p>
        </p:txBody>
      </p:sp>
    </p:spTree>
    <p:extLst>
      <p:ext uri="{BB962C8B-B14F-4D97-AF65-F5344CB8AC3E}">
        <p14:creationId xmlns:p14="http://schemas.microsoft.com/office/powerpoint/2010/main" val="40646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1CC6-F47E-4C22-A5FC-983363834CBB}"/>
              </a:ext>
            </a:extLst>
          </p:cNvPr>
          <p:cNvSpPr>
            <a:spLocks noGrp="1"/>
          </p:cNvSpPr>
          <p:nvPr>
            <p:ph type="title"/>
          </p:nvPr>
        </p:nvSpPr>
        <p:spPr>
          <a:xfrm>
            <a:off x="319462" y="172343"/>
            <a:ext cx="11553076" cy="830998"/>
          </a:xfrm>
        </p:spPr>
        <p:txBody>
          <a:bodyPr/>
          <a:lstStyle/>
          <a:p>
            <a:r>
              <a:rPr lang="en-US" dirty="0"/>
              <a:t>Do you know what the tenants did?</a:t>
            </a:r>
            <a:endParaRPr lang="en-GB" dirty="0"/>
          </a:p>
        </p:txBody>
      </p:sp>
      <p:sp>
        <p:nvSpPr>
          <p:cNvPr id="5" name="TextBox 4">
            <a:extLst>
              <a:ext uri="{FF2B5EF4-FFF2-40B4-BE49-F238E27FC236}">
                <a16:creationId xmlns:a16="http://schemas.microsoft.com/office/drawing/2014/main" id="{8FF65A44-66D2-4016-8E1C-AD378EEAA66F}"/>
              </a:ext>
            </a:extLst>
          </p:cNvPr>
          <p:cNvSpPr txBox="1"/>
          <p:nvPr/>
        </p:nvSpPr>
        <p:spPr>
          <a:xfrm>
            <a:off x="319462" y="1246354"/>
            <a:ext cx="8687904" cy="830997"/>
          </a:xfrm>
          <a:prstGeom prst="rect">
            <a:avLst/>
          </a:prstGeom>
          <a:noFill/>
        </p:spPr>
        <p:txBody>
          <a:bodyPr wrap="square">
            <a:spAutoFit/>
          </a:bodyPr>
          <a:lstStyle/>
          <a:p>
            <a:pPr algn="r"/>
            <a:r>
              <a:rPr lang="en-US" sz="2400" b="1" i="0" dirty="0">
                <a:solidFill>
                  <a:srgbClr val="000000"/>
                </a:solidFill>
                <a:effectLst/>
                <a:latin typeface="Abadi" panose="020B0604020104020204" pitchFamily="34" charset="0"/>
              </a:rPr>
              <a:t>The tenants seized his slaves and beat one, killed another, and stoned another.</a:t>
            </a:r>
            <a:endParaRPr lang="en-GB" sz="2400" b="1" dirty="0">
              <a:latin typeface="Abadi" panose="020B0604020104020204" pitchFamily="34" charset="0"/>
            </a:endParaRPr>
          </a:p>
        </p:txBody>
      </p:sp>
      <p:sp>
        <p:nvSpPr>
          <p:cNvPr id="7" name="TextBox 6">
            <a:extLst>
              <a:ext uri="{FF2B5EF4-FFF2-40B4-BE49-F238E27FC236}">
                <a16:creationId xmlns:a16="http://schemas.microsoft.com/office/drawing/2014/main" id="{FEB88046-FDB5-4BA4-B932-3FD25F52C85B}"/>
              </a:ext>
            </a:extLst>
          </p:cNvPr>
          <p:cNvSpPr txBox="1"/>
          <p:nvPr/>
        </p:nvSpPr>
        <p:spPr>
          <a:xfrm>
            <a:off x="3735324" y="2547002"/>
            <a:ext cx="8687904" cy="830997"/>
          </a:xfrm>
          <a:prstGeom prst="rect">
            <a:avLst/>
          </a:prstGeom>
          <a:noFill/>
        </p:spPr>
        <p:txBody>
          <a:bodyPr wrap="square">
            <a:spAutoFit/>
          </a:bodyPr>
          <a:lstStyle/>
          <a:p>
            <a:r>
              <a:rPr lang="en-US" sz="2400" b="1" i="0" dirty="0">
                <a:solidFill>
                  <a:srgbClr val="000000"/>
                </a:solidFill>
                <a:effectLst/>
                <a:latin typeface="Abadi" panose="020B0604020104020204" pitchFamily="34" charset="0"/>
              </a:rPr>
              <a:t>Again he sent other slaves, more than the first; and they treated them in the same way.</a:t>
            </a:r>
            <a:endParaRPr lang="en-GB" sz="2400" b="1" dirty="0">
              <a:latin typeface="Abadi" panose="020B0604020104020204" pitchFamily="34" charset="0"/>
            </a:endParaRPr>
          </a:p>
        </p:txBody>
      </p:sp>
      <p:sp>
        <p:nvSpPr>
          <p:cNvPr id="9" name="TextBox 8">
            <a:extLst>
              <a:ext uri="{FF2B5EF4-FFF2-40B4-BE49-F238E27FC236}">
                <a16:creationId xmlns:a16="http://schemas.microsoft.com/office/drawing/2014/main" id="{251F7885-E215-4D33-B959-FD65F615AEDA}"/>
              </a:ext>
            </a:extLst>
          </p:cNvPr>
          <p:cNvSpPr txBox="1"/>
          <p:nvPr/>
        </p:nvSpPr>
        <p:spPr>
          <a:xfrm>
            <a:off x="319462" y="3570605"/>
            <a:ext cx="11468993" cy="584775"/>
          </a:xfrm>
          <a:prstGeom prst="rect">
            <a:avLst/>
          </a:prstGeom>
          <a:noFill/>
        </p:spPr>
        <p:txBody>
          <a:bodyPr wrap="square">
            <a:spAutoFit/>
          </a:bodyPr>
          <a:lstStyle/>
          <a:p>
            <a:pPr algn="ctr"/>
            <a:r>
              <a:rPr lang="en-US" sz="3200" b="1" i="0" dirty="0">
                <a:solidFill>
                  <a:schemeClr val="accent1">
                    <a:lumMod val="50000"/>
                  </a:schemeClr>
                </a:solidFill>
                <a:effectLst/>
                <a:latin typeface="Abadi" panose="020B0604020104020204" pitchFamily="34" charset="0"/>
              </a:rPr>
              <a:t>Finally, he sent his son to them, saying, ‘They will respect my son’</a:t>
            </a:r>
            <a:endParaRPr lang="en-GB" sz="3200" b="1" dirty="0">
              <a:solidFill>
                <a:schemeClr val="accent1">
                  <a:lumMod val="50000"/>
                </a:schemeClr>
              </a:solidFill>
              <a:latin typeface="Abadi" panose="020B0604020104020204" pitchFamily="34" charset="0"/>
            </a:endParaRPr>
          </a:p>
        </p:txBody>
      </p:sp>
      <p:pic>
        <p:nvPicPr>
          <p:cNvPr id="10" name="Picture 9">
            <a:extLst>
              <a:ext uri="{FF2B5EF4-FFF2-40B4-BE49-F238E27FC236}">
                <a16:creationId xmlns:a16="http://schemas.microsoft.com/office/drawing/2014/main" id="{31F6C294-62CD-46BD-9244-8113A45B1E71}"/>
              </a:ext>
            </a:extLst>
          </p:cNvPr>
          <p:cNvPicPr>
            <a:picLocks noChangeAspect="1"/>
          </p:cNvPicPr>
          <p:nvPr/>
        </p:nvPicPr>
        <p:blipFill>
          <a:blip r:embed="rId2"/>
          <a:stretch>
            <a:fillRect/>
          </a:stretch>
        </p:blipFill>
        <p:spPr>
          <a:xfrm>
            <a:off x="1820000" y="4472551"/>
            <a:ext cx="937577" cy="2329226"/>
          </a:xfrm>
          <a:prstGeom prst="rect">
            <a:avLst/>
          </a:prstGeom>
        </p:spPr>
      </p:pic>
      <p:sp>
        <p:nvSpPr>
          <p:cNvPr id="11" name="Speech Bubble: Oval 10">
            <a:extLst>
              <a:ext uri="{FF2B5EF4-FFF2-40B4-BE49-F238E27FC236}">
                <a16:creationId xmlns:a16="http://schemas.microsoft.com/office/drawing/2014/main" id="{655BAEC7-A7DF-4A9B-84D1-DB5A4AF9679B}"/>
              </a:ext>
            </a:extLst>
          </p:cNvPr>
          <p:cNvSpPr/>
          <p:nvPr/>
        </p:nvSpPr>
        <p:spPr>
          <a:xfrm>
            <a:off x="2818260" y="4472551"/>
            <a:ext cx="2686781" cy="1679530"/>
          </a:xfrm>
          <a:prstGeom prst="wedgeEllipseCallout">
            <a:avLst>
              <a:gd name="adj1" fmla="val -59686"/>
              <a:gd name="adj2" fmla="val -26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dirty="0">
                <a:solidFill>
                  <a:srgbClr val="000000"/>
                </a:solidFill>
                <a:effectLst/>
                <a:latin typeface="Abadi" panose="020B0604020104020204" pitchFamily="34" charset="0"/>
              </a:rPr>
              <a:t>‘This is the heir; come, let us kill him and get his inheritance.’</a:t>
            </a:r>
            <a:endParaRPr lang="en-GB" sz="2000" b="1" dirty="0">
              <a:latin typeface="Abadi" panose="020B0604020104020204" pitchFamily="34" charset="0"/>
            </a:endParaRPr>
          </a:p>
        </p:txBody>
      </p:sp>
      <p:sp>
        <p:nvSpPr>
          <p:cNvPr id="13" name="TextBox 12">
            <a:extLst>
              <a:ext uri="{FF2B5EF4-FFF2-40B4-BE49-F238E27FC236}">
                <a16:creationId xmlns:a16="http://schemas.microsoft.com/office/drawing/2014/main" id="{0C80D7DA-419A-4FF6-ACC4-AD6178694B22}"/>
              </a:ext>
            </a:extLst>
          </p:cNvPr>
          <p:cNvSpPr txBox="1"/>
          <p:nvPr/>
        </p:nvSpPr>
        <p:spPr>
          <a:xfrm>
            <a:off x="5565724" y="5736582"/>
            <a:ext cx="6096000" cy="830997"/>
          </a:xfrm>
          <a:prstGeom prst="rect">
            <a:avLst/>
          </a:prstGeom>
          <a:noFill/>
        </p:spPr>
        <p:txBody>
          <a:bodyPr wrap="square">
            <a:spAutoFit/>
          </a:bodyPr>
          <a:lstStyle/>
          <a:p>
            <a:r>
              <a:rPr lang="en-US" sz="2400" b="1" i="0" dirty="0">
                <a:solidFill>
                  <a:srgbClr val="000000"/>
                </a:solidFill>
                <a:effectLst/>
              </a:rPr>
              <a:t>So they seized him, threw him out of the vineyard, and killed him.</a:t>
            </a:r>
            <a:endParaRPr lang="en-GB" sz="2400" b="1" dirty="0"/>
          </a:p>
        </p:txBody>
      </p:sp>
      <p:pic>
        <p:nvPicPr>
          <p:cNvPr id="14" name="Picture 13">
            <a:extLst>
              <a:ext uri="{FF2B5EF4-FFF2-40B4-BE49-F238E27FC236}">
                <a16:creationId xmlns:a16="http://schemas.microsoft.com/office/drawing/2014/main" id="{45AA9A1F-15E2-4E64-817E-9EA4E895F050}"/>
              </a:ext>
            </a:extLst>
          </p:cNvPr>
          <p:cNvPicPr>
            <a:picLocks noChangeAspect="1"/>
          </p:cNvPicPr>
          <p:nvPr/>
        </p:nvPicPr>
        <p:blipFill>
          <a:blip r:embed="rId3"/>
          <a:stretch>
            <a:fillRect/>
          </a:stretch>
        </p:blipFill>
        <p:spPr>
          <a:xfrm flipH="1">
            <a:off x="1122053" y="4533693"/>
            <a:ext cx="1030014" cy="2261005"/>
          </a:xfrm>
          <a:prstGeom prst="rect">
            <a:avLst/>
          </a:prstGeom>
          <a:ln>
            <a:noFill/>
          </a:ln>
          <a:effectLst>
            <a:softEdge rad="112500"/>
          </a:effectLst>
        </p:spPr>
      </p:pic>
      <p:pic>
        <p:nvPicPr>
          <p:cNvPr id="15" name="Picture 14">
            <a:extLst>
              <a:ext uri="{FF2B5EF4-FFF2-40B4-BE49-F238E27FC236}">
                <a16:creationId xmlns:a16="http://schemas.microsoft.com/office/drawing/2014/main" id="{D41E0D33-E2AA-4732-91BC-0B5CEC281242}"/>
              </a:ext>
            </a:extLst>
          </p:cNvPr>
          <p:cNvPicPr>
            <a:picLocks noChangeAspect="1"/>
          </p:cNvPicPr>
          <p:nvPr/>
        </p:nvPicPr>
        <p:blipFill>
          <a:blip r:embed="rId4"/>
          <a:stretch>
            <a:fillRect/>
          </a:stretch>
        </p:blipFill>
        <p:spPr>
          <a:xfrm>
            <a:off x="9359307" y="958473"/>
            <a:ext cx="1861231" cy="1395923"/>
          </a:xfrm>
          <a:prstGeom prst="rect">
            <a:avLst/>
          </a:prstGeom>
          <a:ln>
            <a:noFill/>
          </a:ln>
          <a:effectLst>
            <a:softEdge rad="112500"/>
          </a:effectLst>
        </p:spPr>
      </p:pic>
      <p:pic>
        <p:nvPicPr>
          <p:cNvPr id="16" name="Picture 15">
            <a:extLst>
              <a:ext uri="{FF2B5EF4-FFF2-40B4-BE49-F238E27FC236}">
                <a16:creationId xmlns:a16="http://schemas.microsoft.com/office/drawing/2014/main" id="{E13CFA77-BB51-4EFA-B001-5380562DF562}"/>
              </a:ext>
            </a:extLst>
          </p:cNvPr>
          <p:cNvPicPr>
            <a:picLocks noChangeAspect="1"/>
          </p:cNvPicPr>
          <p:nvPr/>
        </p:nvPicPr>
        <p:blipFill>
          <a:blip r:embed="rId5"/>
          <a:stretch>
            <a:fillRect/>
          </a:stretch>
        </p:blipFill>
        <p:spPr>
          <a:xfrm>
            <a:off x="1602019" y="1924399"/>
            <a:ext cx="1990846" cy="1493134"/>
          </a:xfrm>
          <a:prstGeom prst="rect">
            <a:avLst/>
          </a:prstGeom>
        </p:spPr>
      </p:pic>
      <p:pic>
        <p:nvPicPr>
          <p:cNvPr id="17" name="Picture 16">
            <a:extLst>
              <a:ext uri="{FF2B5EF4-FFF2-40B4-BE49-F238E27FC236}">
                <a16:creationId xmlns:a16="http://schemas.microsoft.com/office/drawing/2014/main" id="{FC0FDA9F-3311-499B-A41B-4FA3943DA2A6}"/>
              </a:ext>
            </a:extLst>
          </p:cNvPr>
          <p:cNvPicPr>
            <a:picLocks noChangeAspect="1"/>
          </p:cNvPicPr>
          <p:nvPr/>
        </p:nvPicPr>
        <p:blipFill>
          <a:blip r:embed="rId6"/>
          <a:stretch>
            <a:fillRect/>
          </a:stretch>
        </p:blipFill>
        <p:spPr>
          <a:xfrm>
            <a:off x="7693571" y="4155380"/>
            <a:ext cx="1134217" cy="1572725"/>
          </a:xfrm>
          <a:prstGeom prst="rect">
            <a:avLst/>
          </a:prstGeom>
        </p:spPr>
      </p:pic>
    </p:spTree>
    <p:extLst>
      <p:ext uri="{BB962C8B-B14F-4D97-AF65-F5344CB8AC3E}">
        <p14:creationId xmlns:p14="http://schemas.microsoft.com/office/powerpoint/2010/main" val="518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35F8-F96D-4136-A265-386C911EBBE6}"/>
              </a:ext>
            </a:extLst>
          </p:cNvPr>
          <p:cNvSpPr>
            <a:spLocks noGrp="1"/>
          </p:cNvSpPr>
          <p:nvPr>
            <p:ph type="title"/>
          </p:nvPr>
        </p:nvSpPr>
        <p:spPr>
          <a:xfrm>
            <a:off x="460248" y="581141"/>
            <a:ext cx="10058400" cy="471809"/>
          </a:xfrm>
        </p:spPr>
        <p:txBody>
          <a:bodyPr>
            <a:normAutofit fontScale="90000"/>
          </a:bodyPr>
          <a:lstStyle/>
          <a:p>
            <a:r>
              <a:rPr lang="en-US" b="1" i="0" baseline="30000" dirty="0">
                <a:solidFill>
                  <a:srgbClr val="000000"/>
                </a:solidFill>
                <a:effectLst/>
                <a:latin typeface="system-ui"/>
              </a:rPr>
              <a:t> JESUS ASKED THE CHIEF PRIESTS AND ELDERS, </a:t>
            </a:r>
            <a:br>
              <a:rPr lang="en-US" b="1" i="0" baseline="30000" dirty="0">
                <a:solidFill>
                  <a:srgbClr val="000000"/>
                </a:solidFill>
                <a:effectLst/>
                <a:latin typeface="system-ui"/>
              </a:rPr>
            </a:br>
            <a:endParaRPr lang="en-GB" sz="4400" dirty="0">
              <a:latin typeface="+mn-lt"/>
            </a:endParaRPr>
          </a:p>
        </p:txBody>
      </p:sp>
      <p:pic>
        <p:nvPicPr>
          <p:cNvPr id="4" name="Picture 3">
            <a:extLst>
              <a:ext uri="{FF2B5EF4-FFF2-40B4-BE49-F238E27FC236}">
                <a16:creationId xmlns:a16="http://schemas.microsoft.com/office/drawing/2014/main" id="{B2533673-CC01-4A29-80CF-5485DD8CF339}"/>
              </a:ext>
            </a:extLst>
          </p:cNvPr>
          <p:cNvPicPr>
            <a:picLocks noChangeAspect="1"/>
          </p:cNvPicPr>
          <p:nvPr/>
        </p:nvPicPr>
        <p:blipFill>
          <a:blip r:embed="rId2"/>
          <a:stretch>
            <a:fillRect/>
          </a:stretch>
        </p:blipFill>
        <p:spPr>
          <a:xfrm>
            <a:off x="4521161" y="2165131"/>
            <a:ext cx="6115308" cy="4586480"/>
          </a:xfrm>
          <a:prstGeom prst="rect">
            <a:avLst/>
          </a:prstGeom>
        </p:spPr>
      </p:pic>
      <p:sp>
        <p:nvSpPr>
          <p:cNvPr id="5" name="Speech Bubble: Oval 4">
            <a:extLst>
              <a:ext uri="{FF2B5EF4-FFF2-40B4-BE49-F238E27FC236}">
                <a16:creationId xmlns:a16="http://schemas.microsoft.com/office/drawing/2014/main" id="{183317E3-DB12-4F7D-AB6C-0615C47EE7F7}"/>
              </a:ext>
            </a:extLst>
          </p:cNvPr>
          <p:cNvSpPr/>
          <p:nvPr/>
        </p:nvSpPr>
        <p:spPr>
          <a:xfrm>
            <a:off x="1555531" y="668365"/>
            <a:ext cx="3400137" cy="2131684"/>
          </a:xfrm>
          <a:prstGeom prst="wedgeEllipseCallout">
            <a:avLst>
              <a:gd name="adj1" fmla="val 70522"/>
              <a:gd name="adj2" fmla="val 459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0" dirty="0">
                <a:solidFill>
                  <a:srgbClr val="000000"/>
                </a:solidFill>
                <a:effectLst/>
                <a:latin typeface="+mn-lt"/>
              </a:rPr>
              <a:t>Now when the owner of the vineyard comes, what will he do to those tenants?</a:t>
            </a:r>
            <a:endParaRPr lang="en-GB" sz="2000" b="1" dirty="0"/>
          </a:p>
        </p:txBody>
      </p:sp>
      <p:sp>
        <p:nvSpPr>
          <p:cNvPr id="6" name="Speech Bubble: Rectangle 5">
            <a:extLst>
              <a:ext uri="{FF2B5EF4-FFF2-40B4-BE49-F238E27FC236}">
                <a16:creationId xmlns:a16="http://schemas.microsoft.com/office/drawing/2014/main" id="{2FE2B6B4-13FE-4945-8F26-E2D7AD1E387A}"/>
              </a:ext>
            </a:extLst>
          </p:cNvPr>
          <p:cNvSpPr/>
          <p:nvPr/>
        </p:nvSpPr>
        <p:spPr>
          <a:xfrm>
            <a:off x="7073461" y="693684"/>
            <a:ext cx="3689131" cy="1660634"/>
          </a:xfrm>
          <a:prstGeom prst="wedgeRectCallout">
            <a:avLst>
              <a:gd name="adj1" fmla="val -19693"/>
              <a:gd name="adj2" fmla="val 9414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0" dirty="0">
                <a:solidFill>
                  <a:srgbClr val="000000"/>
                </a:solidFill>
                <a:effectLst/>
              </a:rPr>
              <a:t>He will put those wicked tenants to a miserable death and lease the vineyard to other tenants who will give him the produce at the harvest time.</a:t>
            </a:r>
            <a:endParaRPr lang="en-GB" b="1" dirty="0"/>
          </a:p>
        </p:txBody>
      </p:sp>
      <p:sp>
        <p:nvSpPr>
          <p:cNvPr id="8" name="Speech Bubble: Rectangle 7">
            <a:extLst>
              <a:ext uri="{FF2B5EF4-FFF2-40B4-BE49-F238E27FC236}">
                <a16:creationId xmlns:a16="http://schemas.microsoft.com/office/drawing/2014/main" id="{FBF96D3E-BF97-49C2-BE53-15A261BAC309}"/>
              </a:ext>
            </a:extLst>
          </p:cNvPr>
          <p:cNvSpPr/>
          <p:nvPr/>
        </p:nvSpPr>
        <p:spPr>
          <a:xfrm>
            <a:off x="78789" y="3280125"/>
            <a:ext cx="4209432" cy="3471486"/>
          </a:xfrm>
          <a:prstGeom prst="wedgeRectCallout">
            <a:avLst>
              <a:gd name="adj1" fmla="val 76176"/>
              <a:gd name="adj2" fmla="val -4909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i="0" dirty="0">
                <a:solidFill>
                  <a:srgbClr val="000000"/>
                </a:solidFill>
                <a:effectLst/>
                <a:latin typeface="Abadi" panose="020B0604020104020204" pitchFamily="34" charset="0"/>
              </a:rPr>
              <a:t>Have you never read in the scriptures</a:t>
            </a:r>
            <a:r>
              <a:rPr lang="en-US" sz="2000" b="1" i="0" dirty="0">
                <a:solidFill>
                  <a:srgbClr val="002060"/>
                </a:solidFill>
                <a:effectLst/>
                <a:latin typeface="Abadi" panose="020B0604020104020204" pitchFamily="34" charset="0"/>
              </a:rPr>
              <a:t>: ‘The stone that the builders rejected</a:t>
            </a:r>
            <a:r>
              <a:rPr lang="en-US" sz="2000" b="1" dirty="0">
                <a:solidFill>
                  <a:srgbClr val="002060"/>
                </a:solidFill>
                <a:latin typeface="Abadi" panose="020B0604020104020204" pitchFamily="34" charset="0"/>
              </a:rPr>
              <a:t> </a:t>
            </a:r>
            <a:r>
              <a:rPr lang="en-US" sz="2000" b="1" i="0" dirty="0">
                <a:solidFill>
                  <a:srgbClr val="002060"/>
                </a:solidFill>
                <a:effectLst/>
                <a:latin typeface="Abadi" panose="020B0604020104020204" pitchFamily="34" charset="0"/>
              </a:rPr>
              <a:t>has become the cornerstone;</a:t>
            </a:r>
            <a:r>
              <a:rPr lang="en-US" sz="2000" b="1" dirty="0">
                <a:solidFill>
                  <a:srgbClr val="002060"/>
                </a:solidFill>
                <a:latin typeface="Abadi" panose="020B0604020104020204" pitchFamily="34" charset="0"/>
              </a:rPr>
              <a:t> </a:t>
            </a:r>
            <a:r>
              <a:rPr lang="en-US" sz="2000" b="1" i="0" dirty="0">
                <a:solidFill>
                  <a:srgbClr val="002060"/>
                </a:solidFill>
                <a:effectLst/>
                <a:latin typeface="Abadi" panose="020B0604020104020204" pitchFamily="34" charset="0"/>
              </a:rPr>
              <a:t>this was the Lord’s doing, and it is amazing in our eyes’?</a:t>
            </a:r>
          </a:p>
          <a:p>
            <a:pPr algn="ctr"/>
            <a:r>
              <a:rPr lang="en-US" sz="2000" b="1" i="0" dirty="0">
                <a:solidFill>
                  <a:srgbClr val="002060"/>
                </a:solidFill>
                <a:effectLst/>
                <a:latin typeface="Abadi" panose="020B0604020104020204" pitchFamily="34" charset="0"/>
              </a:rPr>
              <a:t> </a:t>
            </a:r>
          </a:p>
          <a:p>
            <a:pPr algn="ctr"/>
            <a:r>
              <a:rPr lang="en-US" sz="2000" b="1" i="0" dirty="0">
                <a:solidFill>
                  <a:srgbClr val="000000"/>
                </a:solidFill>
                <a:effectLst/>
                <a:latin typeface="Abadi" panose="020B0604020104020204" pitchFamily="34" charset="0"/>
              </a:rPr>
              <a:t>Therefore I tell you, </a:t>
            </a:r>
            <a:r>
              <a:rPr lang="en-US" sz="2000" b="1" i="0" dirty="0">
                <a:solidFill>
                  <a:srgbClr val="002060"/>
                </a:solidFill>
                <a:effectLst/>
                <a:latin typeface="Abadi" panose="020B0604020104020204" pitchFamily="34" charset="0"/>
              </a:rPr>
              <a:t>the kingdom of God will be taken away from you and given to a people that produces the fruits of the kingdom.</a:t>
            </a:r>
          </a:p>
        </p:txBody>
      </p:sp>
    </p:spTree>
    <p:extLst>
      <p:ext uri="{BB962C8B-B14F-4D97-AF65-F5344CB8AC3E}">
        <p14:creationId xmlns:p14="http://schemas.microsoft.com/office/powerpoint/2010/main" val="129501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622F-F3AF-4F1C-A502-CF3D119FA075}"/>
              </a:ext>
            </a:extLst>
          </p:cNvPr>
          <p:cNvSpPr>
            <a:spLocks noGrp="1"/>
          </p:cNvSpPr>
          <p:nvPr>
            <p:ph type="title"/>
          </p:nvPr>
        </p:nvSpPr>
        <p:spPr>
          <a:xfrm>
            <a:off x="241736" y="-218006"/>
            <a:ext cx="12906703" cy="1609344"/>
          </a:xfrm>
        </p:spPr>
        <p:txBody>
          <a:bodyPr>
            <a:normAutofit/>
          </a:bodyPr>
          <a:lstStyle/>
          <a:p>
            <a:r>
              <a:rPr lang="en-US" sz="4000" dirty="0">
                <a:solidFill>
                  <a:srgbClr val="002060"/>
                </a:solidFill>
                <a:latin typeface="Abadi" panose="020B0604020104020204" pitchFamily="34" charset="0"/>
              </a:rPr>
              <a:t>WHAT IS JESUS TELLING US THROUGH THIS PARABLE?</a:t>
            </a:r>
            <a:endParaRPr lang="en-GB" sz="4000" dirty="0">
              <a:solidFill>
                <a:srgbClr val="002060"/>
              </a:solidFill>
              <a:latin typeface="Abadi" panose="020B0604020104020204" pitchFamily="34" charset="0"/>
            </a:endParaRPr>
          </a:p>
        </p:txBody>
      </p:sp>
      <p:sp>
        <p:nvSpPr>
          <p:cNvPr id="3" name="Content Placeholder 2">
            <a:extLst>
              <a:ext uri="{FF2B5EF4-FFF2-40B4-BE49-F238E27FC236}">
                <a16:creationId xmlns:a16="http://schemas.microsoft.com/office/drawing/2014/main" id="{E86AF9CC-D36F-487A-BBDC-EA6650A6E5E6}"/>
              </a:ext>
            </a:extLst>
          </p:cNvPr>
          <p:cNvSpPr>
            <a:spLocks noGrp="1"/>
          </p:cNvSpPr>
          <p:nvPr>
            <p:ph idx="1"/>
          </p:nvPr>
        </p:nvSpPr>
        <p:spPr>
          <a:xfrm>
            <a:off x="500675" y="1043746"/>
            <a:ext cx="10058400" cy="1609344"/>
          </a:xfrm>
        </p:spPr>
        <p:txBody>
          <a:bodyPr>
            <a:normAutofit/>
          </a:bodyPr>
          <a:lstStyle/>
          <a:p>
            <a:pPr marL="0" indent="0">
              <a:buNone/>
            </a:pPr>
            <a:r>
              <a:rPr lang="en-US" b="1" dirty="0"/>
              <a:t>IN THE OLD TESTAMENT OF THE BIBLE, WE SEE THE LORD SENDING MANY PROPHETS TO WARN PEOPLE NOT TO SIN AGAINST GOD. </a:t>
            </a:r>
          </a:p>
          <a:p>
            <a:pPr marL="0" indent="0">
              <a:buNone/>
            </a:pPr>
            <a:r>
              <a:rPr lang="en-US" b="1" dirty="0"/>
              <a:t>BUT MANY DIDN’T HEAR. THEY CONTINUED TO SIN AND DISOBEY GOD.</a:t>
            </a:r>
          </a:p>
          <a:p>
            <a:pPr marL="0" indent="0">
              <a:buNone/>
            </a:pPr>
            <a:r>
              <a:rPr lang="en-US" dirty="0"/>
              <a:t>                                                                 </a:t>
            </a:r>
          </a:p>
          <a:p>
            <a:pPr marL="0" indent="0">
              <a:buNone/>
            </a:pPr>
            <a:endParaRPr lang="en-GB" dirty="0"/>
          </a:p>
        </p:txBody>
      </p:sp>
      <p:sp>
        <p:nvSpPr>
          <p:cNvPr id="6" name="TextBox 5">
            <a:extLst>
              <a:ext uri="{FF2B5EF4-FFF2-40B4-BE49-F238E27FC236}">
                <a16:creationId xmlns:a16="http://schemas.microsoft.com/office/drawing/2014/main" id="{1590D908-E6A2-444D-8BB2-A09B69297309}"/>
              </a:ext>
            </a:extLst>
          </p:cNvPr>
          <p:cNvSpPr txBox="1"/>
          <p:nvPr/>
        </p:nvSpPr>
        <p:spPr>
          <a:xfrm>
            <a:off x="2944317" y="2422783"/>
            <a:ext cx="6096000" cy="369332"/>
          </a:xfrm>
          <a:prstGeom prst="rect">
            <a:avLst/>
          </a:prstGeom>
          <a:noFill/>
        </p:spPr>
        <p:txBody>
          <a:bodyPr wrap="square">
            <a:spAutoFit/>
          </a:bodyPr>
          <a:lstStyle/>
          <a:p>
            <a:r>
              <a:rPr lang="en-US" b="1" dirty="0"/>
              <a:t>FINALLY HE SENT HIS ONLY SON JESUS.</a:t>
            </a:r>
            <a:endParaRPr lang="en-GB" b="1" dirty="0"/>
          </a:p>
        </p:txBody>
      </p:sp>
      <p:sp>
        <p:nvSpPr>
          <p:cNvPr id="8" name="TextBox 7">
            <a:extLst>
              <a:ext uri="{FF2B5EF4-FFF2-40B4-BE49-F238E27FC236}">
                <a16:creationId xmlns:a16="http://schemas.microsoft.com/office/drawing/2014/main" id="{D7A819BC-7988-4DDE-83A1-6473C63AB2D0}"/>
              </a:ext>
            </a:extLst>
          </p:cNvPr>
          <p:cNvSpPr txBox="1"/>
          <p:nvPr/>
        </p:nvSpPr>
        <p:spPr>
          <a:xfrm>
            <a:off x="3048000" y="2906827"/>
            <a:ext cx="6096000" cy="369332"/>
          </a:xfrm>
          <a:prstGeom prst="rect">
            <a:avLst/>
          </a:prstGeom>
          <a:noFill/>
        </p:spPr>
        <p:txBody>
          <a:bodyPr wrap="square">
            <a:spAutoFit/>
          </a:bodyPr>
          <a:lstStyle/>
          <a:p>
            <a:pPr marL="0" indent="0">
              <a:buNone/>
            </a:pPr>
            <a:r>
              <a:rPr lang="en-US" b="1" dirty="0"/>
              <a:t>MANY BELIEVED, BUT OTHERS DIDN’T. </a:t>
            </a:r>
          </a:p>
        </p:txBody>
      </p:sp>
      <p:sp>
        <p:nvSpPr>
          <p:cNvPr id="10" name="TextBox 9">
            <a:extLst>
              <a:ext uri="{FF2B5EF4-FFF2-40B4-BE49-F238E27FC236}">
                <a16:creationId xmlns:a16="http://schemas.microsoft.com/office/drawing/2014/main" id="{9E9E9CFD-5333-48B0-B4FC-A2F5B2C099CD}"/>
              </a:ext>
            </a:extLst>
          </p:cNvPr>
          <p:cNvSpPr txBox="1"/>
          <p:nvPr/>
        </p:nvSpPr>
        <p:spPr>
          <a:xfrm>
            <a:off x="4299550" y="3489163"/>
            <a:ext cx="6264164" cy="646331"/>
          </a:xfrm>
          <a:prstGeom prst="rect">
            <a:avLst/>
          </a:prstGeom>
          <a:noFill/>
        </p:spPr>
        <p:txBody>
          <a:bodyPr wrap="square">
            <a:spAutoFit/>
          </a:bodyPr>
          <a:lstStyle/>
          <a:p>
            <a:pPr marL="0" indent="0">
              <a:buNone/>
            </a:pPr>
            <a:r>
              <a:rPr lang="en-US" b="1" dirty="0"/>
              <a:t>PEOPLE WHO DIDN’T BELIEVE HIM, CRUCIFIED HIM.</a:t>
            </a:r>
          </a:p>
          <a:p>
            <a:pPr marL="0" indent="0">
              <a:buNone/>
            </a:pPr>
            <a:r>
              <a:rPr lang="en-US" b="1" dirty="0"/>
              <a:t>BUT HE WAS RESURRECTED!</a:t>
            </a:r>
          </a:p>
        </p:txBody>
      </p:sp>
      <p:sp>
        <p:nvSpPr>
          <p:cNvPr id="12" name="TextBox 11">
            <a:extLst>
              <a:ext uri="{FF2B5EF4-FFF2-40B4-BE49-F238E27FC236}">
                <a16:creationId xmlns:a16="http://schemas.microsoft.com/office/drawing/2014/main" id="{A988CC11-0ADB-4091-B335-013F409C74E6}"/>
              </a:ext>
            </a:extLst>
          </p:cNvPr>
          <p:cNvSpPr txBox="1"/>
          <p:nvPr/>
        </p:nvSpPr>
        <p:spPr>
          <a:xfrm>
            <a:off x="1271750" y="5380672"/>
            <a:ext cx="7204842" cy="1477328"/>
          </a:xfrm>
          <a:prstGeom prst="rect">
            <a:avLst/>
          </a:prstGeom>
          <a:noFill/>
        </p:spPr>
        <p:txBody>
          <a:bodyPr wrap="square">
            <a:spAutoFit/>
          </a:bodyPr>
          <a:lstStyle/>
          <a:p>
            <a:pPr marL="0" indent="0" algn="ctr">
              <a:buNone/>
            </a:pPr>
            <a:endParaRPr lang="en-US" b="1" dirty="0"/>
          </a:p>
          <a:p>
            <a:pPr marL="0" indent="0" algn="ctr">
              <a:buNone/>
            </a:pPr>
            <a:r>
              <a:rPr lang="en-US" b="1" dirty="0"/>
              <a:t>JESUS GAVE US HOLY SPIRIT FROM FATHER IN HEAVEN TO GUIDE US AND TO BEAR FRUITS FOR THE LORD, </a:t>
            </a:r>
          </a:p>
          <a:p>
            <a:pPr marL="0" indent="0" algn="ctr">
              <a:buNone/>
            </a:pPr>
            <a:r>
              <a:rPr lang="en-US" b="1" dirty="0"/>
              <a:t>BY MAKING US MORE LIKE JESUS AND TO HELP US REACH HEAVEN.</a:t>
            </a:r>
          </a:p>
          <a:p>
            <a:pPr marL="0" indent="0" algn="ctr">
              <a:buNone/>
            </a:pPr>
            <a:endParaRPr lang="en-US" b="1" dirty="0"/>
          </a:p>
        </p:txBody>
      </p:sp>
      <p:sp>
        <p:nvSpPr>
          <p:cNvPr id="14" name="TextBox 13">
            <a:extLst>
              <a:ext uri="{FF2B5EF4-FFF2-40B4-BE49-F238E27FC236}">
                <a16:creationId xmlns:a16="http://schemas.microsoft.com/office/drawing/2014/main" id="{6CFB967B-DB54-48CA-A197-32F37BD8914E}"/>
              </a:ext>
            </a:extLst>
          </p:cNvPr>
          <p:cNvSpPr txBox="1"/>
          <p:nvPr/>
        </p:nvSpPr>
        <p:spPr>
          <a:xfrm>
            <a:off x="2879830" y="4572493"/>
            <a:ext cx="7679245" cy="646331"/>
          </a:xfrm>
          <a:prstGeom prst="rect">
            <a:avLst/>
          </a:prstGeom>
          <a:noFill/>
        </p:spPr>
        <p:txBody>
          <a:bodyPr wrap="square">
            <a:spAutoFit/>
          </a:bodyPr>
          <a:lstStyle/>
          <a:p>
            <a:r>
              <a:rPr lang="en-US" b="1" dirty="0"/>
              <a:t>THOSE WHO BELIEVE IN HIM ARE FREED FROM SIN,</a:t>
            </a:r>
          </a:p>
          <a:p>
            <a:r>
              <a:rPr lang="en-US" b="1" dirty="0"/>
              <a:t>HAVE ENTERED THE KINGDOM OF GOD AND WILL HAVE ETERNAL LIFE.</a:t>
            </a:r>
            <a:endParaRPr lang="en-GB" b="1" dirty="0"/>
          </a:p>
        </p:txBody>
      </p:sp>
      <p:pic>
        <p:nvPicPr>
          <p:cNvPr id="15" name="Picture 14">
            <a:extLst>
              <a:ext uri="{FF2B5EF4-FFF2-40B4-BE49-F238E27FC236}">
                <a16:creationId xmlns:a16="http://schemas.microsoft.com/office/drawing/2014/main" id="{6FB3FD9F-CE8C-4521-B515-C223618D9D01}"/>
              </a:ext>
            </a:extLst>
          </p:cNvPr>
          <p:cNvPicPr>
            <a:picLocks noChangeAspect="1"/>
          </p:cNvPicPr>
          <p:nvPr/>
        </p:nvPicPr>
        <p:blipFill>
          <a:blip r:embed="rId2"/>
          <a:stretch>
            <a:fillRect/>
          </a:stretch>
        </p:blipFill>
        <p:spPr>
          <a:xfrm>
            <a:off x="10198858" y="2297484"/>
            <a:ext cx="1404565" cy="1889895"/>
          </a:xfrm>
          <a:prstGeom prst="rect">
            <a:avLst/>
          </a:prstGeom>
        </p:spPr>
      </p:pic>
      <p:pic>
        <p:nvPicPr>
          <p:cNvPr id="16" name="Picture 15">
            <a:extLst>
              <a:ext uri="{FF2B5EF4-FFF2-40B4-BE49-F238E27FC236}">
                <a16:creationId xmlns:a16="http://schemas.microsoft.com/office/drawing/2014/main" id="{2C32025D-5263-4C4B-A4D7-4E24E2D0CD05}"/>
              </a:ext>
            </a:extLst>
          </p:cNvPr>
          <p:cNvPicPr>
            <a:picLocks noChangeAspect="1"/>
          </p:cNvPicPr>
          <p:nvPr/>
        </p:nvPicPr>
        <p:blipFill>
          <a:blip r:embed="rId3"/>
          <a:stretch>
            <a:fillRect/>
          </a:stretch>
        </p:blipFill>
        <p:spPr>
          <a:xfrm>
            <a:off x="570322" y="3774438"/>
            <a:ext cx="2184796" cy="1685414"/>
          </a:xfrm>
          <a:prstGeom prst="rect">
            <a:avLst/>
          </a:prstGeom>
        </p:spPr>
      </p:pic>
      <p:pic>
        <p:nvPicPr>
          <p:cNvPr id="17" name="Picture 16">
            <a:extLst>
              <a:ext uri="{FF2B5EF4-FFF2-40B4-BE49-F238E27FC236}">
                <a16:creationId xmlns:a16="http://schemas.microsoft.com/office/drawing/2014/main" id="{E673A541-F81D-490F-A694-52483FFA69DB}"/>
              </a:ext>
            </a:extLst>
          </p:cNvPr>
          <p:cNvPicPr>
            <a:picLocks noChangeAspect="1"/>
          </p:cNvPicPr>
          <p:nvPr/>
        </p:nvPicPr>
        <p:blipFill>
          <a:blip r:embed="rId4"/>
          <a:stretch>
            <a:fillRect/>
          </a:stretch>
        </p:blipFill>
        <p:spPr>
          <a:xfrm>
            <a:off x="1819530" y="2140182"/>
            <a:ext cx="1124787" cy="1535767"/>
          </a:xfrm>
          <a:prstGeom prst="rect">
            <a:avLst/>
          </a:prstGeom>
        </p:spPr>
      </p:pic>
      <p:pic>
        <p:nvPicPr>
          <p:cNvPr id="18" name="Picture 17">
            <a:extLst>
              <a:ext uri="{FF2B5EF4-FFF2-40B4-BE49-F238E27FC236}">
                <a16:creationId xmlns:a16="http://schemas.microsoft.com/office/drawing/2014/main" id="{6E0784F8-EB58-49F6-A94B-B6157A3414D1}"/>
              </a:ext>
            </a:extLst>
          </p:cNvPr>
          <p:cNvPicPr>
            <a:picLocks noChangeAspect="1"/>
          </p:cNvPicPr>
          <p:nvPr/>
        </p:nvPicPr>
        <p:blipFill>
          <a:blip r:embed="rId5"/>
          <a:stretch>
            <a:fillRect/>
          </a:stretch>
        </p:blipFill>
        <p:spPr>
          <a:xfrm>
            <a:off x="8686186" y="5459852"/>
            <a:ext cx="1404565" cy="1229656"/>
          </a:xfrm>
          <a:prstGeom prst="rect">
            <a:avLst/>
          </a:prstGeom>
        </p:spPr>
      </p:pic>
    </p:spTree>
    <p:extLst>
      <p:ext uri="{BB962C8B-B14F-4D97-AF65-F5344CB8AC3E}">
        <p14:creationId xmlns:p14="http://schemas.microsoft.com/office/powerpoint/2010/main" val="40346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par>
                                <p:cTn id="52" presetID="16" presetClass="entr" presetSubtype="21"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ADEFE-6B49-4CCC-825B-5D7BB8D07A57}"/>
              </a:ext>
            </a:extLst>
          </p:cNvPr>
          <p:cNvSpPr>
            <a:spLocks noGrp="1"/>
          </p:cNvSpPr>
          <p:nvPr>
            <p:ph idx="1"/>
          </p:nvPr>
        </p:nvSpPr>
        <p:spPr>
          <a:xfrm>
            <a:off x="2051835" y="4349969"/>
            <a:ext cx="10058400" cy="1726324"/>
          </a:xfrm>
        </p:spPr>
        <p:txBody>
          <a:bodyPr/>
          <a:lstStyle/>
          <a:p>
            <a:pPr marL="0" indent="0">
              <a:buNone/>
            </a:pPr>
            <a:r>
              <a:rPr lang="en-US" sz="2800" b="1" dirty="0">
                <a:solidFill>
                  <a:srgbClr val="C00000"/>
                </a:solidFill>
              </a:rPr>
              <a:t>LET US BEAR FRUITS THAT THE LORD DESIRES.</a:t>
            </a:r>
          </a:p>
          <a:p>
            <a:pPr marL="0" indent="0">
              <a:buNone/>
            </a:pPr>
            <a:endParaRPr lang="en-GB" dirty="0"/>
          </a:p>
        </p:txBody>
      </p:sp>
      <p:sp>
        <p:nvSpPr>
          <p:cNvPr id="5" name="Title 1">
            <a:extLst>
              <a:ext uri="{FF2B5EF4-FFF2-40B4-BE49-F238E27FC236}">
                <a16:creationId xmlns:a16="http://schemas.microsoft.com/office/drawing/2014/main" id="{1B19F94C-FE2C-4FD5-A2F0-A304F966EB40}"/>
              </a:ext>
            </a:extLst>
          </p:cNvPr>
          <p:cNvSpPr txBox="1">
            <a:spLocks/>
          </p:cNvSpPr>
          <p:nvPr/>
        </p:nvSpPr>
        <p:spPr>
          <a:xfrm>
            <a:off x="170789" y="2706635"/>
            <a:ext cx="11619187"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200" dirty="0">
                <a:solidFill>
                  <a:srgbClr val="002060"/>
                </a:solidFill>
              </a:rPr>
              <a:t>ARE WE BEARING FRUITS FOR THE LORD?</a:t>
            </a:r>
          </a:p>
          <a:p>
            <a:pPr algn="ctr"/>
            <a:r>
              <a:rPr lang="en-US" sz="3200" dirty="0">
                <a:solidFill>
                  <a:srgbClr val="002060"/>
                </a:solidFill>
              </a:rPr>
              <a:t>OR ARE WE BEING LIKE THE WICKED TENANTS?</a:t>
            </a:r>
          </a:p>
          <a:p>
            <a:pPr algn="ctr"/>
            <a:r>
              <a:rPr lang="en-US" sz="3200" dirty="0">
                <a:solidFill>
                  <a:srgbClr val="002060"/>
                </a:solidFill>
              </a:rPr>
              <a:t>WHAT IS OUR RESPONSE?</a:t>
            </a:r>
            <a:endParaRPr lang="en-GB" sz="3200" dirty="0">
              <a:solidFill>
                <a:srgbClr val="002060"/>
              </a:solidFill>
            </a:endParaRPr>
          </a:p>
        </p:txBody>
      </p:sp>
      <p:sp>
        <p:nvSpPr>
          <p:cNvPr id="6" name="Content Placeholder 2">
            <a:extLst>
              <a:ext uri="{FF2B5EF4-FFF2-40B4-BE49-F238E27FC236}">
                <a16:creationId xmlns:a16="http://schemas.microsoft.com/office/drawing/2014/main" id="{0A8D3FC5-4949-43FE-B6FE-B83605F0E66E}"/>
              </a:ext>
            </a:extLst>
          </p:cNvPr>
          <p:cNvSpPr txBox="1">
            <a:spLocks/>
          </p:cNvSpPr>
          <p:nvPr/>
        </p:nvSpPr>
        <p:spPr>
          <a:xfrm>
            <a:off x="3331779" y="429558"/>
            <a:ext cx="8778456" cy="105240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b="1" dirty="0"/>
              <a:t>THROUGH JESUS, HOLY SPIRIT SEEDED THE KINGDOM OF GOD INSIDE US.</a:t>
            </a:r>
          </a:p>
          <a:p>
            <a:pPr marL="0" indent="0">
              <a:buFont typeface="Wingdings" pitchFamily="2" charset="2"/>
              <a:buNone/>
            </a:pPr>
            <a:endParaRPr lang="en-GB" dirty="0"/>
          </a:p>
        </p:txBody>
      </p:sp>
      <p:sp>
        <p:nvSpPr>
          <p:cNvPr id="7" name="Content Placeholder 2">
            <a:extLst>
              <a:ext uri="{FF2B5EF4-FFF2-40B4-BE49-F238E27FC236}">
                <a16:creationId xmlns:a16="http://schemas.microsoft.com/office/drawing/2014/main" id="{15493AD9-1A29-4063-8F6C-A3E8603AA05F}"/>
              </a:ext>
            </a:extLst>
          </p:cNvPr>
          <p:cNvSpPr txBox="1">
            <a:spLocks/>
          </p:cNvSpPr>
          <p:nvPr/>
        </p:nvSpPr>
        <p:spPr>
          <a:xfrm>
            <a:off x="353408" y="5861076"/>
            <a:ext cx="9404133" cy="62011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b="1" dirty="0"/>
              <a:t>Be people OF LOVE, JOY, PEACE, PATIENCE, KINDNESS, GOODNESS, GENTLENESS, FAITHFULNESS AND SELF-CONTROL</a:t>
            </a:r>
          </a:p>
          <a:p>
            <a:pPr marL="0" indent="0">
              <a:buFont typeface="Wingdings" pitchFamily="2" charset="2"/>
              <a:buNone/>
            </a:pPr>
            <a:endParaRPr lang="en-GB" sz="2400" dirty="0"/>
          </a:p>
        </p:txBody>
      </p:sp>
      <p:pic>
        <p:nvPicPr>
          <p:cNvPr id="12" name="Picture 11">
            <a:extLst>
              <a:ext uri="{FF2B5EF4-FFF2-40B4-BE49-F238E27FC236}">
                <a16:creationId xmlns:a16="http://schemas.microsoft.com/office/drawing/2014/main" id="{D2F0E8E3-C0EE-47E6-8CCF-82A7A4A79C0A}"/>
              </a:ext>
            </a:extLst>
          </p:cNvPr>
          <p:cNvPicPr>
            <a:picLocks noChangeAspect="1"/>
          </p:cNvPicPr>
          <p:nvPr/>
        </p:nvPicPr>
        <p:blipFill>
          <a:blip r:embed="rId3"/>
          <a:stretch>
            <a:fillRect/>
          </a:stretch>
        </p:blipFill>
        <p:spPr>
          <a:xfrm>
            <a:off x="291972" y="49256"/>
            <a:ext cx="3039807" cy="2504801"/>
          </a:xfrm>
          <a:prstGeom prst="rect">
            <a:avLst/>
          </a:prstGeom>
        </p:spPr>
      </p:pic>
      <p:sp>
        <p:nvSpPr>
          <p:cNvPr id="14" name="TextBox 13">
            <a:extLst>
              <a:ext uri="{FF2B5EF4-FFF2-40B4-BE49-F238E27FC236}">
                <a16:creationId xmlns:a16="http://schemas.microsoft.com/office/drawing/2014/main" id="{280016C5-57ED-46C5-BAAA-3FF81B58092D}"/>
              </a:ext>
            </a:extLst>
          </p:cNvPr>
          <p:cNvSpPr txBox="1"/>
          <p:nvPr/>
        </p:nvSpPr>
        <p:spPr>
          <a:xfrm>
            <a:off x="3432314" y="1454235"/>
            <a:ext cx="8087024" cy="1015663"/>
          </a:xfrm>
          <a:prstGeom prst="rect">
            <a:avLst/>
          </a:prstGeom>
          <a:noFill/>
        </p:spPr>
        <p:txBody>
          <a:bodyPr wrap="square">
            <a:spAutoFit/>
          </a:bodyPr>
          <a:lstStyle/>
          <a:p>
            <a:pPr marL="0" indent="0" algn="ctr">
              <a:buFont typeface="Wingdings" pitchFamily="2" charset="2"/>
              <a:buNone/>
            </a:pPr>
            <a:r>
              <a:rPr lang="en-US" sz="2400" b="1" dirty="0">
                <a:solidFill>
                  <a:srgbClr val="002060"/>
                </a:solidFill>
              </a:rPr>
              <a:t>THE LORD IS COMING TO HARVEST OUR FRUITS.</a:t>
            </a:r>
          </a:p>
          <a:p>
            <a:pPr marL="0" indent="0" algn="ctr">
              <a:buFont typeface="Wingdings" pitchFamily="2" charset="2"/>
              <a:buNone/>
            </a:pPr>
            <a:r>
              <a:rPr lang="en-US" sz="1800" b="1" dirty="0"/>
              <a:t>THE LORD VISITS US IN DIFFERENT WAYS. THROUGH OUR FRIENDS, THROUGH OUR EXPERIENCES, THROUGH SOMEONE WHO NEEDS HELP ETC.</a:t>
            </a:r>
          </a:p>
        </p:txBody>
      </p:sp>
      <p:pic>
        <p:nvPicPr>
          <p:cNvPr id="1026" name="Picture 2" descr="Fruit of the Spirit Postcards, 25">
            <a:extLst>
              <a:ext uri="{FF2B5EF4-FFF2-40B4-BE49-F238E27FC236}">
                <a16:creationId xmlns:a16="http://schemas.microsoft.com/office/drawing/2014/main" id="{8D5FDC3E-A2A5-4FD5-88F8-82428120C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159" y="3792623"/>
            <a:ext cx="1849817" cy="28410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670886-CFA3-4705-9A24-D08AA39B7F1A}"/>
              </a:ext>
            </a:extLst>
          </p:cNvPr>
          <p:cNvSpPr txBox="1"/>
          <p:nvPr/>
        </p:nvSpPr>
        <p:spPr>
          <a:xfrm>
            <a:off x="101318" y="4816998"/>
            <a:ext cx="9568202" cy="954107"/>
          </a:xfrm>
          <a:prstGeom prst="rect">
            <a:avLst/>
          </a:prstGeom>
          <a:noFill/>
        </p:spPr>
        <p:txBody>
          <a:bodyPr wrap="square">
            <a:spAutoFit/>
          </a:bodyPr>
          <a:lstStyle/>
          <a:p>
            <a:pPr marL="0" indent="0" algn="ctr">
              <a:buFont typeface="Wingdings" pitchFamily="2" charset="2"/>
              <a:buNone/>
            </a:pPr>
            <a:r>
              <a:rPr lang="en-US" sz="2800" b="1" dirty="0">
                <a:solidFill>
                  <a:srgbClr val="7030A0"/>
                </a:solidFill>
              </a:rPr>
              <a:t>The fruits of the spirit that reflect the character of Jesus through us</a:t>
            </a:r>
            <a:r>
              <a:rPr lang="en-US" sz="1800" b="1" dirty="0">
                <a:solidFill>
                  <a:srgbClr val="7030A0"/>
                </a:solidFill>
              </a:rPr>
              <a:t>.</a:t>
            </a:r>
          </a:p>
        </p:txBody>
      </p:sp>
    </p:spTree>
    <p:extLst>
      <p:ext uri="{BB962C8B-B14F-4D97-AF65-F5344CB8AC3E}">
        <p14:creationId xmlns:p14="http://schemas.microsoft.com/office/powerpoint/2010/main" val="33381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outVertical)">
                                      <p:cBhvr>
                                        <p:cTn id="35" dur="500"/>
                                        <p:tgtEl>
                                          <p:spTgt spid="7"/>
                                        </p:tgtEl>
                                      </p:cBhvr>
                                    </p:animEffect>
                                  </p:childTnLst>
                                </p:cTn>
                              </p:par>
                              <p:par>
                                <p:cTn id="36" presetID="16" presetClass="entr" presetSubtype="21"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barn(inVertical)">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1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E3D2E7-AD93-44A1-8BC6-0E1343A3E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CC5271D-3244-41E2-B819-CBCB46B7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683B5F4-86FD-4BF8-88F1-837F5B70B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468FD2E2-2BBC-4CE0-8728-F7F04CF3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DFDB4C9A-B334-4F22-B77C-0ABDFA48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20B25D87-B509-4BDD-8E23-850E1C39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2" name="Rectangle 21">
            <a:extLst>
              <a:ext uri="{FF2B5EF4-FFF2-40B4-BE49-F238E27FC236}">
                <a16:creationId xmlns:a16="http://schemas.microsoft.com/office/drawing/2014/main" id="{22BC10F2-2F80-47BD-8877-A00F4501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996B4A9D-86A6-4478-9C25-401649C5F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DF12ACD-E18E-4547-BCF1-2E319C6B6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469D59A-1FBD-4005-8603-352EB786AF9C}"/>
              </a:ext>
            </a:extLst>
          </p:cNvPr>
          <p:cNvSpPr txBox="1">
            <a:spLocks noGrp="1"/>
          </p:cNvSpPr>
          <p:nvPr>
            <p:ph type="title"/>
          </p:nvPr>
        </p:nvSpPr>
        <p:spPr>
          <a:xfrm>
            <a:off x="7885470" y="1432222"/>
            <a:ext cx="3258356" cy="3825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5000"/>
              </a:lnSpc>
            </a:pPr>
            <a:r>
              <a:rPr lang="en-US" sz="3800" b="1" kern="1200" cap="none" baseline="0" dirty="0">
                <a:blipFill dpi="0" rotWithShape="1">
                  <a:blip r:embed="rId4"/>
                  <a:srcRect/>
                  <a:tile tx="6350" ty="-127000" sx="65000" sy="64000" flip="none" algn="tl"/>
                </a:blipFill>
                <a:latin typeface="+mj-lt"/>
                <a:ea typeface="+mj-ea"/>
                <a:cs typeface="+mj-cs"/>
              </a:rPr>
              <a:t>HOW CAN WE BEAR  FRUITS THAT THE LORD DESIRES?</a:t>
            </a:r>
          </a:p>
        </p:txBody>
      </p:sp>
      <p:pic>
        <p:nvPicPr>
          <p:cNvPr id="5" name="Picture 4">
            <a:extLst>
              <a:ext uri="{FF2B5EF4-FFF2-40B4-BE49-F238E27FC236}">
                <a16:creationId xmlns:a16="http://schemas.microsoft.com/office/drawing/2014/main" id="{8E2E8589-8C8B-436F-90EC-4D30D93E0E34}"/>
              </a:ext>
            </a:extLst>
          </p:cNvPr>
          <p:cNvPicPr>
            <a:picLocks noChangeAspect="1"/>
          </p:cNvPicPr>
          <p:nvPr/>
        </p:nvPicPr>
        <p:blipFill rotWithShape="1">
          <a:blip r:embed="rId6"/>
          <a:srcRect t="1695" r="-2" b="6711"/>
          <a:stretch/>
        </p:blipFill>
        <p:spPr>
          <a:xfrm>
            <a:off x="561045" y="1099011"/>
            <a:ext cx="7002729" cy="4492491"/>
          </a:xfrm>
          <a:prstGeom prst="rect">
            <a:avLst/>
          </a:prstGeom>
        </p:spPr>
      </p:pic>
      <p:sp>
        <p:nvSpPr>
          <p:cNvPr id="28" name="Rectangle 27">
            <a:extLst>
              <a:ext uri="{FF2B5EF4-FFF2-40B4-BE49-F238E27FC236}">
                <a16:creationId xmlns:a16="http://schemas.microsoft.com/office/drawing/2014/main" id="{8953CF86-986D-488F-A3AF-B94B80BB7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2A4A1979-18ED-43FF-928C-D885BA3AF5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1" name="Oval 30">
              <a:extLst>
                <a:ext uri="{FF2B5EF4-FFF2-40B4-BE49-F238E27FC236}">
                  <a16:creationId xmlns:a16="http://schemas.microsoft.com/office/drawing/2014/main" id="{6DE72037-CD20-44D1-87B6-1E3B3E037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A5577C86-7C15-4F34-9F3B-D1AC13C2C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id="{FD444560-A87B-495E-9475-0185BAF49BC0}"/>
              </a:ext>
            </a:extLst>
          </p:cNvPr>
          <p:cNvSpPr txBox="1"/>
          <p:nvPr/>
        </p:nvSpPr>
        <p:spPr>
          <a:xfrm>
            <a:off x="2003515" y="6106929"/>
            <a:ext cx="8057629" cy="369332"/>
          </a:xfrm>
          <a:prstGeom prst="rect">
            <a:avLst/>
          </a:prstGeom>
          <a:noFill/>
        </p:spPr>
        <p:txBody>
          <a:bodyPr wrap="square">
            <a:spAutoFit/>
          </a:bodyPr>
          <a:lstStyle/>
          <a:p>
            <a:r>
              <a:rPr lang="en-US" sz="1800" b="1" kern="1200" cap="none" baseline="0" dirty="0">
                <a:blipFill dpi="0" rotWithShape="1">
                  <a:blip r:embed="rId4"/>
                  <a:srcRect/>
                  <a:tile tx="6350" ty="-127000" sx="65000" sy="64000" flip="none" algn="tl"/>
                </a:blipFill>
                <a:latin typeface="+mj-lt"/>
                <a:ea typeface="+mj-ea"/>
                <a:cs typeface="+mj-cs"/>
              </a:rPr>
              <a:t>LET US ABIDE IN JESUS AND BEAR FRUITS FOR THE LORD.</a:t>
            </a:r>
            <a:endParaRPr lang="en-GB" dirty="0"/>
          </a:p>
        </p:txBody>
      </p:sp>
    </p:spTree>
    <p:extLst>
      <p:ext uri="{BB962C8B-B14F-4D97-AF65-F5344CB8AC3E}">
        <p14:creationId xmlns:p14="http://schemas.microsoft.com/office/powerpoint/2010/main" val="16941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otalTime>75</TotalTime>
  <Words>745</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Abadi</vt:lpstr>
      <vt:lpstr>Aharoni</vt:lpstr>
      <vt:lpstr>Arial</vt:lpstr>
      <vt:lpstr>Calibri</vt:lpstr>
      <vt:lpstr>Georgia</vt:lpstr>
      <vt:lpstr>Rockwell Extra Bold</vt:lpstr>
      <vt:lpstr>system-ui</vt:lpstr>
      <vt:lpstr>Trebuchet MS</vt:lpstr>
      <vt:lpstr>Wingdings</vt:lpstr>
      <vt:lpstr>Wood Type</vt:lpstr>
      <vt:lpstr>BEAR FRUITS  THAT THE LORD DESIRES</vt:lpstr>
      <vt:lpstr>LAST WEEK IN THE GOSPEL</vt:lpstr>
      <vt:lpstr>IN THE GOSPEL  TODAY</vt:lpstr>
      <vt:lpstr>Then he leased it to tenants and went to another country. </vt:lpstr>
      <vt:lpstr>Do you know what the tenants did?</vt:lpstr>
      <vt:lpstr> JESUS ASKED THE CHIEF PRIESTS AND ELDERS,  </vt:lpstr>
      <vt:lpstr>WHAT IS JESUS TELLING US THROUGH THIS PARABLE?</vt:lpstr>
      <vt:lpstr>PowerPoint Presentation</vt:lpstr>
      <vt:lpstr>HOW CAN WE BEAR  FRUITS THAT THE LORD DESIRES?</vt:lpstr>
      <vt:lpstr>LET US PRAY</vt:lpstr>
      <vt:lpstr>VERSE FOR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 Cheruvathoor</dc:creator>
  <cp:lastModifiedBy>Sajin Cheruvathoor</cp:lastModifiedBy>
  <cp:revision>21</cp:revision>
  <dcterms:created xsi:type="dcterms:W3CDTF">2020-10-03T09:32:35Z</dcterms:created>
  <dcterms:modified xsi:type="dcterms:W3CDTF">2020-10-03T21:51:39Z</dcterms:modified>
</cp:coreProperties>
</file>