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67" r:id="rId5"/>
    <p:sldId id="261" r:id="rId6"/>
    <p:sldId id="268" r:id="rId7"/>
    <p:sldId id="271" r:id="rId8"/>
    <p:sldId id="269" r:id="rId9"/>
    <p:sldId id="274" r:id="rId10"/>
    <p:sldId id="272" r:id="rId11"/>
    <p:sldId id="276" r:id="rId12"/>
    <p:sldId id="275" r:id="rId13"/>
    <p:sldId id="273" r:id="rId14"/>
    <p:sldId id="277"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0533-A760-432F-87BD-515264C2976F}" type="datetimeFigureOut">
              <a:rPr lang="en-US" smtClean="0"/>
              <a:t>7/19/2020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6F2B-1084-40BA-9F0A-B1F6847335C5}" type="slidenum">
              <a:rPr lang="en-US" smtClean="0"/>
              <a:t>‹#›</a:t>
            </a:fld>
            <a:endParaRPr lang="en-US"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5F0045C-9C5D-4237-8D86-673F5CDEB9EE}" type="datetime1">
              <a:rPr lang="en-US" smtClean="0"/>
              <a:t>7/19/2020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67B8F-408A-4799-8025-D8E6A24772E6}" type="datetime1">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DB780-22E9-4312-A599-46A93874FF08}" type="datetime1">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14403-9862-4182-8204-7E0A97B81197}" type="datetime1">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0C17E77-2DAA-4CB5-A4E8-D837BAC7CF0D}" type="datetime1">
              <a:rPr lang="en-US" smtClean="0"/>
              <a:t>7/19/2020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73D21-3DB0-4757-A0C3-9BF1531E10F7}" type="datetime1">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93D1C-D964-4E47-86BA-BB7378BAB4BB}" type="datetime1">
              <a:rPr lang="en-US" smtClean="0"/>
              <a:t>7/19/2020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79A4F-B37D-4491-8B8B-837EBDB6A2F5}" type="datetime1">
              <a:rPr lang="en-US" smtClean="0"/>
              <a:t>7/19/2020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B2006-E458-484A-ACB8-9903F9ACB1A6}" type="datetime1">
              <a:rPr lang="en-US" smtClean="0"/>
              <a:t>7/19/2020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048988D-49FE-46D4-B507-CE81D11841F0}" type="datetime1">
              <a:rPr lang="en-US" smtClean="0"/>
              <a:t>7/19/2020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3AD5F3C-E7D1-47CF-9B56-98BA1F779CE1}" type="datetime1">
              <a:rPr lang="en-US" smtClean="0"/>
              <a:t>7/19/2020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0113EB9-F8D2-4880-8A7F-2DBB73160BFC}" type="datetime1">
              <a:rPr lang="en-US" smtClean="0"/>
              <a:t>7/19/2020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6A1A43-B750-4259-AA02-68777493B108}"/>
              </a:ext>
            </a:extLst>
          </p:cNvPr>
          <p:cNvSpPr>
            <a:spLocks noGrp="1"/>
          </p:cNvSpPr>
          <p:nvPr>
            <p:ph type="ctrTitle"/>
          </p:nvPr>
        </p:nvSpPr>
        <p:spPr>
          <a:xfrm>
            <a:off x="-791429" y="2799690"/>
            <a:ext cx="8517198" cy="2375338"/>
          </a:xfrm>
        </p:spPr>
        <p:txBody>
          <a:bodyPr>
            <a:normAutofit/>
          </a:bodyPr>
          <a:lstStyle/>
          <a:p>
            <a:r>
              <a:rPr lang="en-US" sz="4000" dirty="0"/>
              <a:t>Gospel: </a:t>
            </a:r>
            <a:br>
              <a:rPr lang="en-US" sz="4000" dirty="0"/>
            </a:br>
            <a:r>
              <a:rPr lang="en-US" sz="3600" dirty="0" err="1"/>
              <a:t>matthew</a:t>
            </a:r>
            <a:r>
              <a:rPr lang="en-US" sz="3600" dirty="0"/>
              <a:t> 13:24-30,36-43</a:t>
            </a:r>
          </a:p>
        </p:txBody>
      </p:sp>
      <p:sp>
        <p:nvSpPr>
          <p:cNvPr id="3" name="Subtitle 2">
            <a:extLst>
              <a:ext uri="{FF2B5EF4-FFF2-40B4-BE49-F238E27FC236}">
                <a16:creationId xmlns:a16="http://schemas.microsoft.com/office/drawing/2014/main" id="{01F61DBF-2C3F-4F06-BAE0-5C6A7317D5C9}"/>
              </a:ext>
            </a:extLst>
          </p:cNvPr>
          <p:cNvSpPr>
            <a:spLocks noGrp="1"/>
          </p:cNvSpPr>
          <p:nvPr>
            <p:ph type="subTitle" idx="1"/>
          </p:nvPr>
        </p:nvSpPr>
        <p:spPr>
          <a:xfrm>
            <a:off x="-143301" y="1123050"/>
            <a:ext cx="6766171" cy="900191"/>
          </a:xfrm>
        </p:spPr>
        <p:txBody>
          <a:bodyPr>
            <a:noAutofit/>
          </a:bodyPr>
          <a:lstStyle/>
          <a:p>
            <a:r>
              <a:rPr lang="en-US" sz="3200" dirty="0">
                <a:solidFill>
                  <a:schemeClr val="bg2"/>
                </a:solidFill>
              </a:rPr>
              <a:t>Children’s liturgy July 19</a:t>
            </a:r>
            <a:r>
              <a:rPr lang="en-US" sz="3200" baseline="30000" dirty="0">
                <a:solidFill>
                  <a:schemeClr val="bg2"/>
                </a:solidFill>
              </a:rPr>
              <a:t>th</a:t>
            </a:r>
            <a:r>
              <a:rPr lang="en-US" sz="3200" dirty="0">
                <a:solidFill>
                  <a:schemeClr val="bg2"/>
                </a:solidFill>
              </a:rPr>
              <a:t>, 2020 </a:t>
            </a:r>
          </a:p>
        </p:txBody>
      </p:sp>
      <p:sp>
        <p:nvSpPr>
          <p:cNvPr id="19" name="Freeform: Shape 18">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a:extLst>
              <a:ext uri="{FF2B5EF4-FFF2-40B4-BE49-F238E27FC236}">
                <a16:creationId xmlns:a16="http://schemas.microsoft.com/office/drawing/2014/main" id="{633E1A42-7936-41BE-8B0E-35E2F99424C3}"/>
              </a:ext>
            </a:extLst>
          </p:cNvPr>
          <p:cNvSpPr txBox="1">
            <a:spLocks/>
          </p:cNvSpPr>
          <p:nvPr/>
        </p:nvSpPr>
        <p:spPr>
          <a:xfrm>
            <a:off x="7100990" y="766100"/>
            <a:ext cx="4612885" cy="298609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a:lnSpc>
                <a:spcPct val="100000"/>
              </a:lnSpc>
            </a:pPr>
            <a:r>
              <a:rPr lang="en-US" sz="4400" dirty="0"/>
              <a:t>The parable of the weeds</a:t>
            </a:r>
          </a:p>
          <a:p>
            <a:pPr>
              <a:lnSpc>
                <a:spcPct val="100000"/>
              </a:lnSpc>
            </a:pPr>
            <a:r>
              <a:rPr lang="en-US" sz="4400" dirty="0"/>
              <a:t>AMONG THE WHEAT</a:t>
            </a:r>
          </a:p>
        </p:txBody>
      </p:sp>
      <p:pic>
        <p:nvPicPr>
          <p:cNvPr id="5" name="Picture 4">
            <a:extLst>
              <a:ext uri="{FF2B5EF4-FFF2-40B4-BE49-F238E27FC236}">
                <a16:creationId xmlns:a16="http://schemas.microsoft.com/office/drawing/2014/main" id="{BD037912-46D4-45D2-91FE-1CDEFA14FB62}"/>
              </a:ext>
            </a:extLst>
          </p:cNvPr>
          <p:cNvPicPr>
            <a:picLocks noChangeAspect="1"/>
          </p:cNvPicPr>
          <p:nvPr/>
        </p:nvPicPr>
        <p:blipFill>
          <a:blip r:embed="rId2"/>
          <a:stretch>
            <a:fillRect/>
          </a:stretch>
        </p:blipFill>
        <p:spPr>
          <a:xfrm>
            <a:off x="8261198" y="4222525"/>
            <a:ext cx="2292468" cy="2114659"/>
          </a:xfrm>
          <a:prstGeom prst="rect">
            <a:avLst/>
          </a:prstGeom>
        </p:spPr>
      </p:pic>
    </p:spTree>
    <p:extLst>
      <p:ext uri="{BB962C8B-B14F-4D97-AF65-F5344CB8AC3E}">
        <p14:creationId xmlns:p14="http://schemas.microsoft.com/office/powerpoint/2010/main" val="271827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5" name="Title 4">
            <a:extLst>
              <a:ext uri="{FF2B5EF4-FFF2-40B4-BE49-F238E27FC236}">
                <a16:creationId xmlns:a16="http://schemas.microsoft.com/office/drawing/2014/main" id="{8DE67120-3C55-43EC-BCBD-9031D122DDC1}"/>
              </a:ext>
            </a:extLst>
          </p:cNvPr>
          <p:cNvSpPr>
            <a:spLocks noGrp="1"/>
          </p:cNvSpPr>
          <p:nvPr>
            <p:ph type="title"/>
          </p:nvPr>
        </p:nvSpPr>
        <p:spPr>
          <a:xfrm>
            <a:off x="754144" y="484631"/>
            <a:ext cx="6340519" cy="1638469"/>
          </a:xfrm>
        </p:spPr>
        <p:txBody>
          <a:bodyPr>
            <a:normAutofit/>
          </a:bodyPr>
          <a:lstStyle/>
          <a:p>
            <a:r>
              <a:rPr lang="en-US"/>
              <a:t>PRAYER</a:t>
            </a:r>
            <a:endParaRPr lang="en-GB" dirty="0"/>
          </a:p>
        </p:txBody>
      </p:sp>
      <p:sp>
        <p:nvSpPr>
          <p:cNvPr id="37" name="Rectangle 36">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81E109F-247D-4023-A049-A751C0BCF0B9}"/>
              </a:ext>
            </a:extLst>
          </p:cNvPr>
          <p:cNvSpPr>
            <a:spLocks noGrp="1"/>
          </p:cNvSpPr>
          <p:nvPr>
            <p:ph idx="1"/>
          </p:nvPr>
        </p:nvSpPr>
        <p:spPr>
          <a:xfrm>
            <a:off x="765051" y="2443140"/>
            <a:ext cx="6306309" cy="3930227"/>
          </a:xfrm>
        </p:spPr>
        <p:txBody>
          <a:bodyPr>
            <a:normAutofit/>
          </a:bodyPr>
          <a:lstStyle/>
          <a:p>
            <a:pPr marL="0" indent="0">
              <a:buNone/>
            </a:pPr>
            <a:r>
              <a:rPr lang="en-US">
                <a:solidFill>
                  <a:schemeClr val="tx1"/>
                </a:solidFill>
              </a:rPr>
              <a:t>DEAR LORD WE THANK YOU FOR BEING MERCIFUL, KIND AND FORGIVING TOWARDS US. BY THE POWER OF  YOUR HOLY SPIRIT AND THE LIVING WORD, HELP US TO GROW AS GOOD CROPS BEARING GOOD FRUITS FOR YOU.  GIVE US GRACE TO BE KIND AND MERCIFUL LIKE  YOU AND NOT TO JUDGE ANYONE BUT TO OVERCOME EVIL BY DOING GOOD AND TO PRAY FOR ALL TO REACH TO YOU, THE ETERNAL ABODE OF LOVE. IN JESUS NAME WE PRAY ,AMEN</a:t>
            </a:r>
            <a:endParaRPr lang="en-GB">
              <a:solidFill>
                <a:schemeClr val="tx1"/>
              </a:solidFill>
            </a:endParaRPr>
          </a:p>
        </p:txBody>
      </p:sp>
      <p:pic>
        <p:nvPicPr>
          <p:cNvPr id="6" name="Picture 5">
            <a:extLst>
              <a:ext uri="{FF2B5EF4-FFF2-40B4-BE49-F238E27FC236}">
                <a16:creationId xmlns:a16="http://schemas.microsoft.com/office/drawing/2014/main" id="{909F140E-B2BB-4F0F-9442-2390F50C32C5}"/>
              </a:ext>
            </a:extLst>
          </p:cNvPr>
          <p:cNvPicPr>
            <a:picLocks noChangeAspect="1"/>
          </p:cNvPicPr>
          <p:nvPr/>
        </p:nvPicPr>
        <p:blipFill>
          <a:blip r:embed="rId2"/>
          <a:stretch>
            <a:fillRect/>
          </a:stretch>
        </p:blipFill>
        <p:spPr>
          <a:xfrm>
            <a:off x="7781275" y="1834088"/>
            <a:ext cx="3656581" cy="2982276"/>
          </a:xfrm>
          <a:prstGeom prst="rect">
            <a:avLst/>
          </a:prstGeom>
          <a:ln>
            <a:noFill/>
          </a:ln>
          <a:effectLst>
            <a:softEdge rad="112500"/>
          </a:effectLst>
        </p:spPr>
      </p:pic>
      <p:pic>
        <p:nvPicPr>
          <p:cNvPr id="7" name="Picture 6">
            <a:extLst>
              <a:ext uri="{FF2B5EF4-FFF2-40B4-BE49-F238E27FC236}">
                <a16:creationId xmlns:a16="http://schemas.microsoft.com/office/drawing/2014/main" id="{93EBD920-68D0-4F69-B85A-2224E53D7381}"/>
              </a:ext>
            </a:extLst>
          </p:cNvPr>
          <p:cNvPicPr>
            <a:picLocks noChangeAspect="1"/>
          </p:cNvPicPr>
          <p:nvPr/>
        </p:nvPicPr>
        <p:blipFill>
          <a:blip r:embed="rId3"/>
          <a:stretch>
            <a:fillRect/>
          </a:stretch>
        </p:blipFill>
        <p:spPr>
          <a:xfrm>
            <a:off x="10378672" y="5160580"/>
            <a:ext cx="1374832" cy="1445172"/>
          </a:xfrm>
          <a:prstGeom prst="rect">
            <a:avLst/>
          </a:prstGeom>
          <a:ln>
            <a:noFill/>
          </a:ln>
          <a:effectLst>
            <a:softEdge rad="112500"/>
          </a:effectLst>
        </p:spPr>
      </p:pic>
    </p:spTree>
    <p:extLst>
      <p:ext uri="{BB962C8B-B14F-4D97-AF65-F5344CB8AC3E}">
        <p14:creationId xmlns:p14="http://schemas.microsoft.com/office/powerpoint/2010/main" val="15174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E546-15B2-48D5-ACD6-E90554AB08A6}"/>
              </a:ext>
            </a:extLst>
          </p:cNvPr>
          <p:cNvSpPr>
            <a:spLocks noGrp="1"/>
          </p:cNvSpPr>
          <p:nvPr>
            <p:ph type="title"/>
          </p:nvPr>
        </p:nvSpPr>
        <p:spPr>
          <a:xfrm>
            <a:off x="1432236" y="795045"/>
            <a:ext cx="7566502" cy="1520026"/>
          </a:xfrm>
        </p:spPr>
        <p:txBody>
          <a:bodyPr vert="horz" lIns="91440" tIns="45720" rIns="91440" bIns="45720" rtlCol="0" anchor="t">
            <a:normAutofit/>
          </a:bodyPr>
          <a:lstStyle/>
          <a:p>
            <a:pPr algn="ctr"/>
            <a:r>
              <a:rPr lang="en-US" sz="4400" dirty="0"/>
              <a:t>VERSE FOR THE DAY</a:t>
            </a:r>
          </a:p>
        </p:txBody>
      </p:sp>
      <p:sp>
        <p:nvSpPr>
          <p:cNvPr id="4" name="Content Placeholder 2">
            <a:extLst>
              <a:ext uri="{FF2B5EF4-FFF2-40B4-BE49-F238E27FC236}">
                <a16:creationId xmlns:a16="http://schemas.microsoft.com/office/drawing/2014/main" id="{7CD9647A-F091-494F-97F1-DF1725542907}"/>
              </a:ext>
            </a:extLst>
          </p:cNvPr>
          <p:cNvSpPr txBox="1">
            <a:spLocks/>
          </p:cNvSpPr>
          <p:nvPr/>
        </p:nvSpPr>
        <p:spPr>
          <a:xfrm>
            <a:off x="1986456" y="2096814"/>
            <a:ext cx="7566501" cy="35935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a:buNone/>
            </a:pPr>
            <a:r>
              <a:rPr lang="en-US" sz="3200" b="1" dirty="0">
                <a:solidFill>
                  <a:schemeClr val="tx2">
                    <a:lumMod val="75000"/>
                    <a:lumOff val="25000"/>
                  </a:schemeClr>
                </a:solidFill>
                <a:effectLst/>
              </a:rPr>
              <a:t>LORD, YOU ARE GOOD AND FORGIVING, MOST MERCIFUL TO ALL WHO CALL ON YOU</a:t>
            </a:r>
            <a:r>
              <a:rPr lang="en-US" sz="3200" b="0" dirty="0">
                <a:solidFill>
                  <a:schemeClr val="tx2">
                    <a:lumMod val="75000"/>
                    <a:lumOff val="25000"/>
                  </a:schemeClr>
                </a:solidFill>
                <a:effectLst/>
              </a:rPr>
              <a:t>.</a:t>
            </a:r>
            <a:r>
              <a:rPr lang="en-US" sz="3200" b="1" dirty="0">
                <a:solidFill>
                  <a:schemeClr val="tx2">
                    <a:lumMod val="75000"/>
                    <a:lumOff val="25000"/>
                  </a:schemeClr>
                </a:solidFill>
              </a:rPr>
              <a:t>                                                                  	                -PSALMS 86:5</a:t>
            </a:r>
            <a:endParaRPr lang="en-US" sz="3200" b="1" dirty="0">
              <a:solidFill>
                <a:schemeClr val="tx2">
                  <a:lumMod val="75000"/>
                  <a:lumOff val="25000"/>
                </a:schemeClr>
              </a:solidFill>
              <a:effectLst/>
            </a:endParaRPr>
          </a:p>
          <a:p>
            <a:pPr marL="0">
              <a:buFont typeface="Arial" panose="020B0604020202020204" pitchFamily="34" charset="0"/>
              <a:buNone/>
            </a:pPr>
            <a:endParaRPr lang="en-US" sz="2400" dirty="0">
              <a:solidFill>
                <a:schemeClr val="tx2">
                  <a:lumMod val="75000"/>
                  <a:lumOff val="25000"/>
                </a:schemeClr>
              </a:solidFill>
            </a:endParaRPr>
          </a:p>
        </p:txBody>
      </p:sp>
      <p:pic>
        <p:nvPicPr>
          <p:cNvPr id="3" name="Picture 2">
            <a:extLst>
              <a:ext uri="{FF2B5EF4-FFF2-40B4-BE49-F238E27FC236}">
                <a16:creationId xmlns:a16="http://schemas.microsoft.com/office/drawing/2014/main" id="{D555EE06-36FE-4232-91EF-B69761412635}"/>
              </a:ext>
            </a:extLst>
          </p:cNvPr>
          <p:cNvPicPr>
            <a:picLocks noChangeAspect="1"/>
          </p:cNvPicPr>
          <p:nvPr/>
        </p:nvPicPr>
        <p:blipFill>
          <a:blip r:embed="rId2"/>
          <a:stretch>
            <a:fillRect/>
          </a:stretch>
        </p:blipFill>
        <p:spPr>
          <a:xfrm>
            <a:off x="8998738" y="3599320"/>
            <a:ext cx="2653330" cy="2632841"/>
          </a:xfrm>
          <a:prstGeom prst="rect">
            <a:avLst/>
          </a:prstGeom>
        </p:spPr>
      </p:pic>
    </p:spTree>
    <p:extLst>
      <p:ext uri="{BB962C8B-B14F-4D97-AF65-F5344CB8AC3E}">
        <p14:creationId xmlns:p14="http://schemas.microsoft.com/office/powerpoint/2010/main" val="284078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8662-8770-45CA-94FB-0EA8351CE1BB}"/>
              </a:ext>
            </a:extLst>
          </p:cNvPr>
          <p:cNvSpPr>
            <a:spLocks noGrp="1"/>
          </p:cNvSpPr>
          <p:nvPr>
            <p:ph type="title"/>
          </p:nvPr>
        </p:nvSpPr>
        <p:spPr>
          <a:xfrm>
            <a:off x="1272698" y="1256324"/>
            <a:ext cx="10178322" cy="1492132"/>
          </a:xfrm>
        </p:spPr>
        <p:txBody>
          <a:bodyPr>
            <a:normAutofit fontScale="90000"/>
          </a:bodyPr>
          <a:lstStyle/>
          <a:p>
            <a:r>
              <a:rPr lang="en-US" dirty="0"/>
              <a:t>THANK YOU</a:t>
            </a:r>
            <a:br>
              <a:rPr lang="en-US" dirty="0"/>
            </a:br>
            <a:br>
              <a:rPr lang="en-US" dirty="0"/>
            </a:br>
            <a:r>
              <a:rPr lang="en-US" dirty="0"/>
              <a:t>GOD BLESS YOU</a:t>
            </a:r>
            <a:endParaRPr lang="en-GB" dirty="0"/>
          </a:p>
        </p:txBody>
      </p:sp>
      <p:sp>
        <p:nvSpPr>
          <p:cNvPr id="4" name="Content Placeholder 3">
            <a:extLst>
              <a:ext uri="{FF2B5EF4-FFF2-40B4-BE49-F238E27FC236}">
                <a16:creationId xmlns:a16="http://schemas.microsoft.com/office/drawing/2014/main" id="{434FFE0F-3A5B-48D4-9537-8F74ED49409B}"/>
              </a:ext>
            </a:extLst>
          </p:cNvPr>
          <p:cNvSpPr>
            <a:spLocks noGrp="1"/>
          </p:cNvSpPr>
          <p:nvPr>
            <p:ph idx="1"/>
          </p:nvPr>
        </p:nvSpPr>
        <p:spPr>
          <a:xfrm>
            <a:off x="5770180" y="4324514"/>
            <a:ext cx="6012082" cy="2402106"/>
          </a:xfrm>
        </p:spPr>
        <p:txBody>
          <a:bodyPr>
            <a:noAutofit/>
          </a:bodyPr>
          <a:lstStyle/>
          <a:p>
            <a:pPr marL="0" indent="0">
              <a:buNone/>
            </a:pPr>
            <a:r>
              <a:rPr lang="en-US" b="1" dirty="0"/>
              <a:t>          FOR MORE IDEAS , PLEASE VISIT:</a:t>
            </a:r>
          </a:p>
          <a:p>
            <a:r>
              <a:rPr lang="en-US" b="1" dirty="0"/>
              <a:t>WEBSITE: </a:t>
            </a:r>
            <a:r>
              <a:rPr lang="en-GB" b="1" dirty="0">
                <a:hlinkClick r:id="rId2"/>
              </a:rPr>
              <a:t>http://littleevangelist.com/childrens_liturgy.php</a:t>
            </a:r>
            <a:endParaRPr lang="en-US" b="1" dirty="0"/>
          </a:p>
          <a:p>
            <a:r>
              <a:rPr lang="en-US" b="1" dirty="0"/>
              <a:t>YOUTUBE CHANNEL: </a:t>
            </a:r>
            <a:r>
              <a:rPr lang="en-GB" b="1" dirty="0">
                <a:hlinkClick r:id="rId3"/>
              </a:rPr>
              <a:t>https://www.youtube.com/channel/UCndM2GK0dnpWg5ECUscdDcA</a:t>
            </a:r>
            <a:endParaRPr lang="en-GB" b="1" dirty="0"/>
          </a:p>
          <a:p>
            <a:pPr marL="0" indent="0">
              <a:buNone/>
            </a:pPr>
            <a:endParaRPr lang="en-US" b="1" dirty="0"/>
          </a:p>
          <a:p>
            <a:endParaRPr lang="en-US" b="1" dirty="0"/>
          </a:p>
        </p:txBody>
      </p:sp>
    </p:spTree>
    <p:extLst>
      <p:ext uri="{BB962C8B-B14F-4D97-AF65-F5344CB8AC3E}">
        <p14:creationId xmlns:p14="http://schemas.microsoft.com/office/powerpoint/2010/main" val="8517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Title 1">
            <a:extLst>
              <a:ext uri="{FF2B5EF4-FFF2-40B4-BE49-F238E27FC236}">
                <a16:creationId xmlns:a16="http://schemas.microsoft.com/office/drawing/2014/main" id="{784806D2-3CDF-4070-AF3B-DC017A5A0A83}"/>
              </a:ext>
            </a:extLst>
          </p:cNvPr>
          <p:cNvSpPr>
            <a:spLocks noGrp="1"/>
          </p:cNvSpPr>
          <p:nvPr>
            <p:ph type="title"/>
          </p:nvPr>
        </p:nvSpPr>
        <p:spPr>
          <a:xfrm>
            <a:off x="565778" y="2617075"/>
            <a:ext cx="3990455" cy="2804188"/>
          </a:xfrm>
        </p:spPr>
        <p:txBody>
          <a:bodyPr anchor="b">
            <a:normAutofit fontScale="90000"/>
          </a:bodyPr>
          <a:lstStyle/>
          <a:p>
            <a:r>
              <a:rPr lang="en-US" dirty="0"/>
              <a:t>In the liturgy last Sunday,</a:t>
            </a:r>
            <a:br>
              <a:rPr lang="en-US" dirty="0"/>
            </a:br>
            <a:r>
              <a:rPr lang="en-US" dirty="0"/>
              <a:t>WE HEARD </a:t>
            </a:r>
            <a:br>
              <a:rPr lang="en-US" dirty="0"/>
            </a:br>
            <a:r>
              <a:rPr lang="en-US" dirty="0">
                <a:solidFill>
                  <a:schemeClr val="bg2">
                    <a:lumMod val="50000"/>
                    <a:lumOff val="50000"/>
                  </a:schemeClr>
                </a:solidFill>
              </a:rPr>
              <a:t>‘THE PARABLE OF THE SOWER’</a:t>
            </a:r>
          </a:p>
        </p:txBody>
      </p:sp>
      <p:sp>
        <p:nvSpPr>
          <p:cNvPr id="4" name="Content Placeholder 3">
            <a:extLst>
              <a:ext uri="{FF2B5EF4-FFF2-40B4-BE49-F238E27FC236}">
                <a16:creationId xmlns:a16="http://schemas.microsoft.com/office/drawing/2014/main" id="{FB818E0B-209F-4E01-B8E9-CC65C36F8EAE}"/>
              </a:ext>
            </a:extLst>
          </p:cNvPr>
          <p:cNvSpPr>
            <a:spLocks noGrp="1"/>
          </p:cNvSpPr>
          <p:nvPr>
            <p:ph idx="1"/>
          </p:nvPr>
        </p:nvSpPr>
        <p:spPr>
          <a:xfrm>
            <a:off x="4812306" y="603221"/>
            <a:ext cx="7183821" cy="5651557"/>
          </a:xfrm>
        </p:spPr>
        <p:txBody>
          <a:bodyPr anchor="ctr">
            <a:normAutofit/>
          </a:bodyPr>
          <a:lstStyle/>
          <a:p>
            <a:pPr marL="0" indent="0">
              <a:buNone/>
            </a:pPr>
            <a:r>
              <a:rPr lang="en-US" b="1" dirty="0">
                <a:solidFill>
                  <a:schemeClr val="bg2">
                    <a:lumMod val="50000"/>
                    <a:lumOff val="50000"/>
                  </a:schemeClr>
                </a:solidFill>
              </a:rPr>
              <a:t>JESUS TAUGHT US TO BE THE RICH SOIL</a:t>
            </a:r>
          </a:p>
          <a:p>
            <a:r>
              <a:rPr lang="en-US" dirty="0"/>
              <a:t>Our heart is God’s field. </a:t>
            </a:r>
          </a:p>
          <a:p>
            <a:r>
              <a:rPr lang="en-US" dirty="0"/>
              <a:t>He is sowing good seeds of word in us.</a:t>
            </a:r>
          </a:p>
          <a:p>
            <a:r>
              <a:rPr lang="en-US" dirty="0"/>
              <a:t>But each of us receive the word differently. </a:t>
            </a:r>
          </a:p>
          <a:p>
            <a:r>
              <a:rPr lang="en-US" dirty="0"/>
              <a:t>For the word to be fruitful, and to yield manifold, we must be a rich soil</a:t>
            </a:r>
          </a:p>
          <a:p>
            <a:r>
              <a:rPr lang="en-US" dirty="0"/>
              <a:t>But if in our hearts (the soil), there are rocks or thorns or if we are indifferent without getting deep rooted in God’s love, the seed of word will be crushed by thorns, rocks and the scorching sun and will be rendered fruitless.</a:t>
            </a:r>
            <a:endParaRPr lang="en-GB" dirty="0"/>
          </a:p>
        </p:txBody>
      </p:sp>
    </p:spTree>
    <p:extLst>
      <p:ext uri="{BB962C8B-B14F-4D97-AF65-F5344CB8AC3E}">
        <p14:creationId xmlns:p14="http://schemas.microsoft.com/office/powerpoint/2010/main" val="1788787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65DA-28DF-4DAE-A81D-32FC080444AF}"/>
              </a:ext>
            </a:extLst>
          </p:cNvPr>
          <p:cNvSpPr>
            <a:spLocks noGrp="1"/>
          </p:cNvSpPr>
          <p:nvPr>
            <p:ph type="title"/>
          </p:nvPr>
        </p:nvSpPr>
        <p:spPr/>
        <p:txBody>
          <a:bodyPr>
            <a:normAutofit/>
          </a:bodyPr>
          <a:lstStyle/>
          <a:p>
            <a:r>
              <a:rPr lang="en-US" sz="3200" b="1" dirty="0">
                <a:latin typeface="Abadi" panose="020B0604020104020204" pitchFamily="34" charset="0"/>
              </a:rPr>
              <a:t>TODAY WE HEAR ANOTHER PARABLE.</a:t>
            </a:r>
            <a:br>
              <a:rPr lang="en-US" sz="3200" b="1" dirty="0">
                <a:latin typeface="Abadi" panose="020B0604020104020204" pitchFamily="34" charset="0"/>
              </a:rPr>
            </a:br>
            <a:r>
              <a:rPr lang="en-US" sz="3200" b="1" dirty="0">
                <a:latin typeface="Abadi" panose="020B0604020104020204" pitchFamily="34" charset="0"/>
              </a:rPr>
              <a:t>THIS PARABLE IS ABOUT THE KINGDOM OF GOD.</a:t>
            </a:r>
            <a:endParaRPr lang="en-GB" sz="3200" b="1" dirty="0">
              <a:latin typeface="Abadi" panose="020B0604020104020204" pitchFamily="34" charset="0"/>
            </a:endParaRPr>
          </a:p>
        </p:txBody>
      </p:sp>
      <p:sp>
        <p:nvSpPr>
          <p:cNvPr id="7" name="Title 1">
            <a:extLst>
              <a:ext uri="{FF2B5EF4-FFF2-40B4-BE49-F238E27FC236}">
                <a16:creationId xmlns:a16="http://schemas.microsoft.com/office/drawing/2014/main" id="{12A4FF36-5663-4D0C-B9F0-FF5E11C12DE1}"/>
              </a:ext>
            </a:extLst>
          </p:cNvPr>
          <p:cNvSpPr txBox="1">
            <a:spLocks/>
          </p:cNvSpPr>
          <p:nvPr/>
        </p:nvSpPr>
        <p:spPr>
          <a:xfrm>
            <a:off x="1571722" y="1312639"/>
            <a:ext cx="9538234" cy="28179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a:lnSpc>
                <a:spcPct val="100000"/>
              </a:lnSpc>
            </a:pPr>
            <a:r>
              <a:rPr lang="en-US" sz="4400" dirty="0">
                <a:solidFill>
                  <a:schemeClr val="accent5">
                    <a:lumMod val="50000"/>
                  </a:schemeClr>
                </a:solidFill>
              </a:rPr>
              <a:t>The parable of the weeds</a:t>
            </a:r>
          </a:p>
          <a:p>
            <a:pPr>
              <a:lnSpc>
                <a:spcPct val="100000"/>
              </a:lnSpc>
            </a:pPr>
            <a:r>
              <a:rPr lang="en-US" sz="4400" dirty="0">
                <a:solidFill>
                  <a:schemeClr val="accent5">
                    <a:lumMod val="50000"/>
                  </a:schemeClr>
                </a:solidFill>
              </a:rPr>
              <a:t>AMONG THE WHEAT</a:t>
            </a:r>
          </a:p>
        </p:txBody>
      </p:sp>
      <p:pic>
        <p:nvPicPr>
          <p:cNvPr id="4" name="Picture 3">
            <a:extLst>
              <a:ext uri="{FF2B5EF4-FFF2-40B4-BE49-F238E27FC236}">
                <a16:creationId xmlns:a16="http://schemas.microsoft.com/office/drawing/2014/main" id="{EA7ADF62-8995-4AFC-AE66-C158F5BAF8B1}"/>
              </a:ext>
            </a:extLst>
          </p:cNvPr>
          <p:cNvPicPr>
            <a:picLocks noChangeAspect="1"/>
          </p:cNvPicPr>
          <p:nvPr/>
        </p:nvPicPr>
        <p:blipFill>
          <a:blip r:embed="rId2"/>
          <a:stretch>
            <a:fillRect/>
          </a:stretch>
        </p:blipFill>
        <p:spPr>
          <a:xfrm>
            <a:off x="4571392" y="3731172"/>
            <a:ext cx="2503845" cy="2309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03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3DD1D-5884-429F-9B1B-027F602A1333}"/>
              </a:ext>
            </a:extLst>
          </p:cNvPr>
          <p:cNvSpPr>
            <a:spLocks noGrp="1"/>
          </p:cNvSpPr>
          <p:nvPr>
            <p:ph idx="1"/>
          </p:nvPr>
        </p:nvSpPr>
        <p:spPr>
          <a:xfrm>
            <a:off x="852285" y="446690"/>
            <a:ext cx="10178322" cy="6553200"/>
          </a:xfrm>
        </p:spPr>
        <p:txBody>
          <a:bodyPr>
            <a:normAutofit/>
          </a:bodyPr>
          <a:lstStyle/>
          <a:p>
            <a:pPr marL="0" indent="0">
              <a:buNone/>
            </a:pPr>
            <a:r>
              <a:rPr lang="en-US" b="1" dirty="0">
                <a:solidFill>
                  <a:schemeClr val="tx1"/>
                </a:solidFill>
              </a:rPr>
              <a:t>JESUS SAYS THAT THE KINGDOM OF HEAVEN IS LIKE: </a:t>
            </a:r>
            <a:endParaRPr lang="en-GB" b="1" dirty="0">
              <a:solidFill>
                <a:schemeClr val="tx1"/>
              </a:solidFill>
            </a:endParaRPr>
          </a:p>
        </p:txBody>
      </p:sp>
      <p:pic>
        <p:nvPicPr>
          <p:cNvPr id="2" name="Picture 1">
            <a:extLst>
              <a:ext uri="{FF2B5EF4-FFF2-40B4-BE49-F238E27FC236}">
                <a16:creationId xmlns:a16="http://schemas.microsoft.com/office/drawing/2014/main" id="{5CD93561-24D3-4476-92E4-9ABF5B07939B}"/>
              </a:ext>
            </a:extLst>
          </p:cNvPr>
          <p:cNvPicPr>
            <a:picLocks noChangeAspect="1"/>
          </p:cNvPicPr>
          <p:nvPr/>
        </p:nvPicPr>
        <p:blipFill>
          <a:blip r:embed="rId2"/>
          <a:stretch>
            <a:fillRect/>
          </a:stretch>
        </p:blipFill>
        <p:spPr>
          <a:xfrm>
            <a:off x="1314778" y="1255822"/>
            <a:ext cx="2489966" cy="2302896"/>
          </a:xfrm>
          <a:prstGeom prst="rect">
            <a:avLst/>
          </a:prstGeom>
        </p:spPr>
      </p:pic>
      <p:pic>
        <p:nvPicPr>
          <p:cNvPr id="4" name="Picture 3">
            <a:extLst>
              <a:ext uri="{FF2B5EF4-FFF2-40B4-BE49-F238E27FC236}">
                <a16:creationId xmlns:a16="http://schemas.microsoft.com/office/drawing/2014/main" id="{BACC7439-E2A1-4D78-A1DA-DC277B772A15}"/>
              </a:ext>
            </a:extLst>
          </p:cNvPr>
          <p:cNvPicPr>
            <a:picLocks noChangeAspect="1"/>
          </p:cNvPicPr>
          <p:nvPr/>
        </p:nvPicPr>
        <p:blipFill>
          <a:blip r:embed="rId3"/>
          <a:stretch>
            <a:fillRect/>
          </a:stretch>
        </p:blipFill>
        <p:spPr>
          <a:xfrm>
            <a:off x="4219245" y="1255822"/>
            <a:ext cx="2409333" cy="2550024"/>
          </a:xfrm>
          <a:prstGeom prst="rect">
            <a:avLst/>
          </a:prstGeom>
        </p:spPr>
      </p:pic>
      <p:pic>
        <p:nvPicPr>
          <p:cNvPr id="5" name="Picture 4">
            <a:extLst>
              <a:ext uri="{FF2B5EF4-FFF2-40B4-BE49-F238E27FC236}">
                <a16:creationId xmlns:a16="http://schemas.microsoft.com/office/drawing/2014/main" id="{C1EE8140-6E71-4D7B-BF65-08ED4171CE35}"/>
              </a:ext>
            </a:extLst>
          </p:cNvPr>
          <p:cNvPicPr>
            <a:picLocks noChangeAspect="1"/>
          </p:cNvPicPr>
          <p:nvPr/>
        </p:nvPicPr>
        <p:blipFill>
          <a:blip r:embed="rId4"/>
          <a:stretch>
            <a:fillRect/>
          </a:stretch>
        </p:blipFill>
        <p:spPr>
          <a:xfrm>
            <a:off x="6929966" y="1255822"/>
            <a:ext cx="1942689" cy="2173178"/>
          </a:xfrm>
          <a:prstGeom prst="rect">
            <a:avLst/>
          </a:prstGeom>
        </p:spPr>
      </p:pic>
      <p:pic>
        <p:nvPicPr>
          <p:cNvPr id="9" name="Picture 8">
            <a:extLst>
              <a:ext uri="{FF2B5EF4-FFF2-40B4-BE49-F238E27FC236}">
                <a16:creationId xmlns:a16="http://schemas.microsoft.com/office/drawing/2014/main" id="{B92B94EE-B9BB-4462-A83D-BC3531D6A966}"/>
              </a:ext>
            </a:extLst>
          </p:cNvPr>
          <p:cNvPicPr>
            <a:picLocks noChangeAspect="1"/>
          </p:cNvPicPr>
          <p:nvPr/>
        </p:nvPicPr>
        <p:blipFill>
          <a:blip r:embed="rId5"/>
          <a:stretch>
            <a:fillRect/>
          </a:stretch>
        </p:blipFill>
        <p:spPr>
          <a:xfrm>
            <a:off x="3329625" y="3869395"/>
            <a:ext cx="5223642" cy="2949535"/>
          </a:xfrm>
          <a:prstGeom prst="rect">
            <a:avLst/>
          </a:prstGeom>
        </p:spPr>
      </p:pic>
      <p:pic>
        <p:nvPicPr>
          <p:cNvPr id="10" name="Picture 9">
            <a:extLst>
              <a:ext uri="{FF2B5EF4-FFF2-40B4-BE49-F238E27FC236}">
                <a16:creationId xmlns:a16="http://schemas.microsoft.com/office/drawing/2014/main" id="{30E47A0F-C4FE-4CA2-BC6C-FBA5DFADA2E4}"/>
              </a:ext>
            </a:extLst>
          </p:cNvPr>
          <p:cNvPicPr>
            <a:picLocks noChangeAspect="1"/>
          </p:cNvPicPr>
          <p:nvPr/>
        </p:nvPicPr>
        <p:blipFill>
          <a:blip r:embed="rId6"/>
          <a:stretch>
            <a:fillRect/>
          </a:stretch>
        </p:blipFill>
        <p:spPr>
          <a:xfrm>
            <a:off x="4533323" y="4630628"/>
            <a:ext cx="1781175" cy="1943100"/>
          </a:xfrm>
          <a:prstGeom prst="rect">
            <a:avLst/>
          </a:prstGeom>
        </p:spPr>
      </p:pic>
      <p:pic>
        <p:nvPicPr>
          <p:cNvPr id="6" name="Picture 5">
            <a:extLst>
              <a:ext uri="{FF2B5EF4-FFF2-40B4-BE49-F238E27FC236}">
                <a16:creationId xmlns:a16="http://schemas.microsoft.com/office/drawing/2014/main" id="{AF4738C7-F713-41AA-A76A-4A1BA73A716E}"/>
              </a:ext>
            </a:extLst>
          </p:cNvPr>
          <p:cNvPicPr>
            <a:picLocks noChangeAspect="1"/>
          </p:cNvPicPr>
          <p:nvPr/>
        </p:nvPicPr>
        <p:blipFill>
          <a:blip r:embed="rId7"/>
          <a:stretch>
            <a:fillRect/>
          </a:stretch>
        </p:blipFill>
        <p:spPr>
          <a:xfrm>
            <a:off x="9174043" y="1151419"/>
            <a:ext cx="2625142" cy="2717976"/>
          </a:xfrm>
          <a:prstGeom prst="rect">
            <a:avLst/>
          </a:prstGeom>
        </p:spPr>
      </p:pic>
    </p:spTree>
    <p:extLst>
      <p:ext uri="{BB962C8B-B14F-4D97-AF65-F5344CB8AC3E}">
        <p14:creationId xmlns:p14="http://schemas.microsoft.com/office/powerpoint/2010/main" val="21691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58E64D9-0949-448D-8571-565789175A02}"/>
              </a:ext>
            </a:extLst>
          </p:cNvPr>
          <p:cNvSpPr>
            <a:spLocks noGrp="1"/>
          </p:cNvSpPr>
          <p:nvPr>
            <p:ph idx="1"/>
          </p:nvPr>
        </p:nvSpPr>
        <p:spPr>
          <a:xfrm>
            <a:off x="1006475" y="1639613"/>
            <a:ext cx="10179050" cy="5034455"/>
          </a:xfrm>
        </p:spPr>
        <p:txBody>
          <a:bodyPr>
            <a:normAutofit fontScale="92500" lnSpcReduction="20000"/>
          </a:bodyPr>
          <a:lstStyle/>
          <a:p>
            <a:pPr marL="0" indent="0">
              <a:buNone/>
            </a:pPr>
            <a:r>
              <a:rPr lang="en-US" sz="2100" dirty="0">
                <a:solidFill>
                  <a:schemeClr val="tx1"/>
                </a:solidFill>
              </a:rPr>
              <a:t>THE SOWER OF GOOD SEED   - IS THE SON OF MAN</a:t>
            </a:r>
          </a:p>
          <a:p>
            <a:pPr marL="0" indent="0">
              <a:buNone/>
            </a:pPr>
            <a:endParaRPr lang="en-US" sz="2100" dirty="0">
              <a:solidFill>
                <a:schemeClr val="tx1"/>
              </a:solidFill>
            </a:endParaRPr>
          </a:p>
          <a:p>
            <a:pPr marL="0" indent="0">
              <a:buNone/>
            </a:pPr>
            <a:endParaRPr lang="en-US" sz="2100" dirty="0">
              <a:solidFill>
                <a:schemeClr val="tx1"/>
              </a:solidFill>
            </a:endParaRPr>
          </a:p>
          <a:p>
            <a:pPr marL="0" indent="0">
              <a:buNone/>
            </a:pPr>
            <a:r>
              <a:rPr lang="en-US" sz="2100" dirty="0">
                <a:solidFill>
                  <a:schemeClr val="tx1"/>
                </a:solidFill>
              </a:rPr>
              <a:t>                                         THE FIELD – IS THE WORLD</a:t>
            </a:r>
          </a:p>
          <a:p>
            <a:pPr marL="0" indent="0">
              <a:buNone/>
            </a:pPr>
            <a:endParaRPr lang="en-US" sz="2100" dirty="0">
              <a:solidFill>
                <a:schemeClr val="tx1"/>
              </a:solidFill>
            </a:endParaRPr>
          </a:p>
          <a:p>
            <a:pPr marL="0" indent="0">
              <a:buNone/>
            </a:pPr>
            <a:r>
              <a:rPr lang="en-US" sz="2100" dirty="0">
                <a:solidFill>
                  <a:schemeClr val="tx1"/>
                </a:solidFill>
              </a:rPr>
              <a:t>THE GOOD SEEDS – ARE THE PEOPLE OF THE KINGDOM</a:t>
            </a:r>
          </a:p>
          <a:p>
            <a:pPr marL="0" indent="0">
              <a:buNone/>
            </a:pPr>
            <a:endParaRPr lang="en-US" sz="2100" dirty="0">
              <a:solidFill>
                <a:schemeClr val="tx1"/>
              </a:solidFill>
            </a:endParaRPr>
          </a:p>
          <a:p>
            <a:pPr marL="0" indent="0">
              <a:buNone/>
            </a:pPr>
            <a:r>
              <a:rPr lang="en-US" sz="2100" dirty="0">
                <a:solidFill>
                  <a:schemeClr val="tx1"/>
                </a:solidFill>
              </a:rPr>
              <a:t>THE SOWER OF THE WEEDS – IS THE DEVIL</a:t>
            </a:r>
          </a:p>
          <a:p>
            <a:pPr marL="0" indent="0">
              <a:buNone/>
            </a:pPr>
            <a:endParaRPr lang="en-US" sz="2100" dirty="0">
              <a:solidFill>
                <a:schemeClr val="tx1"/>
              </a:solidFill>
            </a:endParaRPr>
          </a:p>
          <a:p>
            <a:pPr marL="0" indent="0">
              <a:buNone/>
            </a:pPr>
            <a:r>
              <a:rPr lang="en-US" sz="2100">
                <a:solidFill>
                  <a:schemeClr val="tx1"/>
                </a:solidFill>
              </a:rPr>
              <a:t>THE  WEEDS </a:t>
            </a:r>
            <a:r>
              <a:rPr lang="en-US" sz="2100" dirty="0">
                <a:solidFill>
                  <a:schemeClr val="tx1"/>
                </a:solidFill>
              </a:rPr>
              <a:t>– ARE THE PEOPLE OF EVIL ONE</a:t>
            </a:r>
          </a:p>
          <a:p>
            <a:pPr marL="0" indent="0">
              <a:buNone/>
            </a:pPr>
            <a:endParaRPr lang="en-US" sz="2100" dirty="0">
              <a:solidFill>
                <a:schemeClr val="tx1"/>
              </a:solidFill>
            </a:endParaRPr>
          </a:p>
          <a:p>
            <a:pPr marL="0" indent="0">
              <a:buNone/>
            </a:pPr>
            <a:r>
              <a:rPr lang="en-US" sz="2100" dirty="0">
                <a:solidFill>
                  <a:schemeClr val="tx1"/>
                </a:solidFill>
              </a:rPr>
              <a:t>                                                          THE HARVEST – IS THE END OF THE AGE</a:t>
            </a:r>
          </a:p>
          <a:p>
            <a:pPr marL="0" indent="0">
              <a:buNone/>
            </a:pPr>
            <a:endParaRPr lang="en-US" sz="2100" dirty="0">
              <a:solidFill>
                <a:schemeClr val="tx1"/>
              </a:solidFill>
            </a:endParaRPr>
          </a:p>
          <a:p>
            <a:pPr marL="0" indent="0">
              <a:buNone/>
            </a:pPr>
            <a:r>
              <a:rPr lang="en-US" sz="2100" dirty="0">
                <a:solidFill>
                  <a:schemeClr val="tx1"/>
                </a:solidFill>
              </a:rPr>
              <a:t>THE HARVESTER - ARE THE ANGELS</a:t>
            </a:r>
          </a:p>
          <a:p>
            <a:pPr marL="0" indent="0">
              <a:buNone/>
            </a:pPr>
            <a:endParaRPr lang="en-US" sz="2100" dirty="0">
              <a:solidFill>
                <a:schemeClr val="tx1"/>
              </a:solidFill>
            </a:endParaRPr>
          </a:p>
          <a:p>
            <a:pPr marL="0" indent="0">
              <a:buNone/>
            </a:pPr>
            <a:endParaRPr lang="en-US" sz="2100" dirty="0">
              <a:solidFill>
                <a:schemeClr val="tx1"/>
              </a:solidFill>
            </a:endParaRPr>
          </a:p>
        </p:txBody>
      </p:sp>
      <p:sp>
        <p:nvSpPr>
          <p:cNvPr id="2" name="Title 1">
            <a:extLst>
              <a:ext uri="{FF2B5EF4-FFF2-40B4-BE49-F238E27FC236}">
                <a16:creationId xmlns:a16="http://schemas.microsoft.com/office/drawing/2014/main" id="{E151012A-3EC9-4563-9C56-FE86F8824818}"/>
              </a:ext>
            </a:extLst>
          </p:cNvPr>
          <p:cNvSpPr txBox="1">
            <a:spLocks/>
          </p:cNvSpPr>
          <p:nvPr/>
        </p:nvSpPr>
        <p:spPr>
          <a:xfrm>
            <a:off x="1271971" y="-136634"/>
            <a:ext cx="9538234" cy="18813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a:lnSpc>
                <a:spcPct val="100000"/>
              </a:lnSpc>
            </a:pPr>
            <a:r>
              <a:rPr lang="en-US" sz="4400" dirty="0">
                <a:solidFill>
                  <a:schemeClr val="accent5">
                    <a:lumMod val="50000"/>
                  </a:schemeClr>
                </a:solidFill>
              </a:rPr>
              <a:t>JESUS EXPLAINS THE PARABLE TO THE DISCIPLES</a:t>
            </a:r>
          </a:p>
        </p:txBody>
      </p:sp>
      <p:pic>
        <p:nvPicPr>
          <p:cNvPr id="3" name="Picture 2">
            <a:extLst>
              <a:ext uri="{FF2B5EF4-FFF2-40B4-BE49-F238E27FC236}">
                <a16:creationId xmlns:a16="http://schemas.microsoft.com/office/drawing/2014/main" id="{3EA26B4C-B8C5-4BC0-A031-92424867D951}"/>
              </a:ext>
            </a:extLst>
          </p:cNvPr>
          <p:cNvPicPr>
            <a:picLocks noChangeAspect="1"/>
          </p:cNvPicPr>
          <p:nvPr/>
        </p:nvPicPr>
        <p:blipFill>
          <a:blip r:embed="rId2"/>
          <a:stretch>
            <a:fillRect/>
          </a:stretch>
        </p:blipFill>
        <p:spPr>
          <a:xfrm>
            <a:off x="6873150" y="1545023"/>
            <a:ext cx="927979" cy="1061914"/>
          </a:xfrm>
          <a:prstGeom prst="rect">
            <a:avLst/>
          </a:prstGeom>
          <a:ln>
            <a:noFill/>
          </a:ln>
          <a:effectLst>
            <a:softEdge rad="112500"/>
          </a:effectLst>
        </p:spPr>
      </p:pic>
      <p:pic>
        <p:nvPicPr>
          <p:cNvPr id="5" name="Picture 4">
            <a:extLst>
              <a:ext uri="{FF2B5EF4-FFF2-40B4-BE49-F238E27FC236}">
                <a16:creationId xmlns:a16="http://schemas.microsoft.com/office/drawing/2014/main" id="{D6A58301-EA5E-4BD6-8C2C-447D623A4EC0}"/>
              </a:ext>
            </a:extLst>
          </p:cNvPr>
          <p:cNvPicPr>
            <a:picLocks noChangeAspect="1"/>
          </p:cNvPicPr>
          <p:nvPr/>
        </p:nvPicPr>
        <p:blipFill>
          <a:blip r:embed="rId3"/>
          <a:stretch>
            <a:fillRect/>
          </a:stretch>
        </p:blipFill>
        <p:spPr>
          <a:xfrm>
            <a:off x="2737680" y="2368081"/>
            <a:ext cx="927979" cy="883597"/>
          </a:xfrm>
          <a:prstGeom prst="rect">
            <a:avLst/>
          </a:prstGeom>
        </p:spPr>
      </p:pic>
      <p:pic>
        <p:nvPicPr>
          <p:cNvPr id="6" name="Picture 5">
            <a:extLst>
              <a:ext uri="{FF2B5EF4-FFF2-40B4-BE49-F238E27FC236}">
                <a16:creationId xmlns:a16="http://schemas.microsoft.com/office/drawing/2014/main" id="{A76318CF-F876-40EE-AF3F-3BE9C851E8EF}"/>
              </a:ext>
            </a:extLst>
          </p:cNvPr>
          <p:cNvPicPr>
            <a:picLocks noChangeAspect="1"/>
          </p:cNvPicPr>
          <p:nvPr/>
        </p:nvPicPr>
        <p:blipFill>
          <a:blip r:embed="rId4"/>
          <a:stretch>
            <a:fillRect/>
          </a:stretch>
        </p:blipFill>
        <p:spPr>
          <a:xfrm>
            <a:off x="5496909" y="5932296"/>
            <a:ext cx="767317" cy="847246"/>
          </a:xfrm>
          <a:prstGeom prst="rect">
            <a:avLst/>
          </a:prstGeom>
        </p:spPr>
      </p:pic>
      <p:pic>
        <p:nvPicPr>
          <p:cNvPr id="7" name="Picture 6">
            <a:extLst>
              <a:ext uri="{FF2B5EF4-FFF2-40B4-BE49-F238E27FC236}">
                <a16:creationId xmlns:a16="http://schemas.microsoft.com/office/drawing/2014/main" id="{0E054A0C-DBE4-46A1-A542-E5343A3FD044}"/>
              </a:ext>
            </a:extLst>
          </p:cNvPr>
          <p:cNvPicPr>
            <a:picLocks noChangeAspect="1"/>
          </p:cNvPicPr>
          <p:nvPr/>
        </p:nvPicPr>
        <p:blipFill>
          <a:blip r:embed="rId5"/>
          <a:stretch>
            <a:fillRect/>
          </a:stretch>
        </p:blipFill>
        <p:spPr>
          <a:xfrm>
            <a:off x="3499329" y="5218387"/>
            <a:ext cx="1102546" cy="931204"/>
          </a:xfrm>
          <a:prstGeom prst="rect">
            <a:avLst/>
          </a:prstGeom>
        </p:spPr>
      </p:pic>
    </p:spTree>
    <p:extLst>
      <p:ext uri="{BB962C8B-B14F-4D97-AF65-F5344CB8AC3E}">
        <p14:creationId xmlns:p14="http://schemas.microsoft.com/office/powerpoint/2010/main" val="42195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43" dur="500"/>
                                        <p:tgtEl>
                                          <p:spTgt spid="4">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Effect transition="in" filter="randombar(horizontal)">
                                      <p:cBhvr>
                                        <p:cTn id="51" dur="500"/>
                                        <p:tgtEl>
                                          <p:spTgt spid="4">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B3E8-6D99-462E-9583-040996DD720B}"/>
              </a:ext>
            </a:extLst>
          </p:cNvPr>
          <p:cNvSpPr>
            <a:spLocks noGrp="1"/>
          </p:cNvSpPr>
          <p:nvPr>
            <p:ph type="title"/>
          </p:nvPr>
        </p:nvSpPr>
        <p:spPr/>
        <p:txBody>
          <a:bodyPr/>
          <a:lstStyle/>
          <a:p>
            <a:r>
              <a:rPr lang="en-US" dirty="0"/>
              <a:t>JESUS MAKES IT CLEAR OF HOW THE END OF THE AGES WILL BE…</a:t>
            </a:r>
            <a:endParaRPr lang="en-GB" dirty="0"/>
          </a:p>
        </p:txBody>
      </p:sp>
      <p:sp>
        <p:nvSpPr>
          <p:cNvPr id="3" name="Content Placeholder 2">
            <a:extLst>
              <a:ext uri="{FF2B5EF4-FFF2-40B4-BE49-F238E27FC236}">
                <a16:creationId xmlns:a16="http://schemas.microsoft.com/office/drawing/2014/main" id="{068E7849-C134-44A6-AF5E-FD5F4895A1E0}"/>
              </a:ext>
            </a:extLst>
          </p:cNvPr>
          <p:cNvSpPr>
            <a:spLocks noGrp="1"/>
          </p:cNvSpPr>
          <p:nvPr>
            <p:ph idx="1"/>
          </p:nvPr>
        </p:nvSpPr>
        <p:spPr>
          <a:xfrm>
            <a:off x="1167595" y="2335350"/>
            <a:ext cx="10178322" cy="3593591"/>
          </a:xfrm>
        </p:spPr>
        <p:txBody>
          <a:bodyPr>
            <a:normAutofit lnSpcReduction="10000"/>
          </a:bodyPr>
          <a:lstStyle/>
          <a:p>
            <a:pPr marL="0" indent="0">
              <a:buNone/>
            </a:pPr>
            <a:r>
              <a:rPr lang="en-US" sz="2100" dirty="0">
                <a:solidFill>
                  <a:schemeClr val="tx1"/>
                </a:solidFill>
              </a:rPr>
              <a:t>IN THE END OF THE AGES, JUST AS THE WEEDS ARE PULLED OUT </a:t>
            </a:r>
            <a:r>
              <a:rPr lang="en-US" sz="2100" dirty="0"/>
              <a:t>.</a:t>
            </a:r>
          </a:p>
          <a:p>
            <a:pPr marL="0" indent="0">
              <a:buNone/>
            </a:pPr>
            <a:endParaRPr lang="en-US" sz="2100" dirty="0"/>
          </a:p>
          <a:p>
            <a:pPr marL="0" indent="0">
              <a:buNone/>
            </a:pPr>
            <a:r>
              <a:rPr lang="en-US" sz="2100" dirty="0">
                <a:solidFill>
                  <a:schemeClr val="tx1"/>
                </a:solidFill>
              </a:rPr>
              <a:t>THE SON OF MAN WILL SEND OUT HIS ANGELS,WHO WILL WEED OUT EVERYTHING THAT CAUSES SIN AND ALL WHO DO EVIL FROM THE KINGDOM.THEY WILL THROW THEM INTO THE BLAZING FURNACE, WHERE THERE WILL BE WEEPING AND GNASHING OF TEETH. </a:t>
            </a:r>
          </a:p>
          <a:p>
            <a:pPr marL="0" indent="0">
              <a:buNone/>
            </a:pPr>
            <a:endParaRPr lang="en-US" sz="2100" dirty="0">
              <a:solidFill>
                <a:schemeClr val="tx1"/>
              </a:solidFill>
            </a:endParaRPr>
          </a:p>
          <a:p>
            <a:pPr marL="0" indent="0">
              <a:buNone/>
            </a:pPr>
            <a:r>
              <a:rPr lang="en-US" sz="2100" dirty="0">
                <a:solidFill>
                  <a:schemeClr val="tx1"/>
                </a:solidFill>
              </a:rPr>
              <a:t>THEN THE RIGHTEOUS , (THE GOOD CROPS) WILL SHINE LIKE THE SUN IN THE KINGDOM OF THEIR FATHER.</a:t>
            </a:r>
          </a:p>
          <a:p>
            <a:pPr marL="0" indent="0">
              <a:buNone/>
            </a:pPr>
            <a:endParaRPr lang="en-GB" dirty="0"/>
          </a:p>
        </p:txBody>
      </p:sp>
      <p:pic>
        <p:nvPicPr>
          <p:cNvPr id="4" name="Picture 3">
            <a:extLst>
              <a:ext uri="{FF2B5EF4-FFF2-40B4-BE49-F238E27FC236}">
                <a16:creationId xmlns:a16="http://schemas.microsoft.com/office/drawing/2014/main" id="{2A9BE924-2BDD-4ED8-BDE3-3400E60F233D}"/>
              </a:ext>
            </a:extLst>
          </p:cNvPr>
          <p:cNvPicPr>
            <a:picLocks noChangeAspect="1"/>
          </p:cNvPicPr>
          <p:nvPr/>
        </p:nvPicPr>
        <p:blipFill>
          <a:blip r:embed="rId2"/>
          <a:stretch>
            <a:fillRect/>
          </a:stretch>
        </p:blipFill>
        <p:spPr>
          <a:xfrm>
            <a:off x="9209032" y="1512708"/>
            <a:ext cx="2305050" cy="87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09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56F-D2EB-4809-9A06-85E4B54660C5}"/>
              </a:ext>
            </a:extLst>
          </p:cNvPr>
          <p:cNvSpPr>
            <a:spLocks noGrp="1"/>
          </p:cNvSpPr>
          <p:nvPr>
            <p:ph type="title"/>
          </p:nvPr>
        </p:nvSpPr>
        <p:spPr>
          <a:xfrm>
            <a:off x="788277" y="645105"/>
            <a:ext cx="8723586" cy="1640895"/>
          </a:xfrm>
        </p:spPr>
        <p:txBody>
          <a:bodyPr>
            <a:normAutofit/>
          </a:bodyPr>
          <a:lstStyle/>
          <a:p>
            <a:pPr algn="ctr"/>
            <a:r>
              <a:rPr lang="en-US" sz="3200" dirty="0"/>
              <a:t>GOD ALLOWS GOOD AND EVIL TO GROW TOGETHER  TILL HARVEST</a:t>
            </a:r>
            <a:endParaRPr lang="en-GB" sz="3200" dirty="0"/>
          </a:p>
        </p:txBody>
      </p:sp>
      <p:sp>
        <p:nvSpPr>
          <p:cNvPr id="3" name="Content Placeholder 2">
            <a:extLst>
              <a:ext uri="{FF2B5EF4-FFF2-40B4-BE49-F238E27FC236}">
                <a16:creationId xmlns:a16="http://schemas.microsoft.com/office/drawing/2014/main" id="{AC340F3B-CA4F-455D-B80E-3BE861EC393F}"/>
              </a:ext>
            </a:extLst>
          </p:cNvPr>
          <p:cNvSpPr>
            <a:spLocks noGrp="1"/>
          </p:cNvSpPr>
          <p:nvPr>
            <p:ph idx="1"/>
          </p:nvPr>
        </p:nvSpPr>
        <p:spPr>
          <a:xfrm>
            <a:off x="894627" y="2286000"/>
            <a:ext cx="5496909" cy="4479783"/>
          </a:xfrm>
        </p:spPr>
        <p:txBody>
          <a:bodyPr>
            <a:normAutofit/>
          </a:bodyPr>
          <a:lstStyle/>
          <a:p>
            <a:r>
              <a:rPr lang="en-US" dirty="0"/>
              <a:t>THE EVIL MIMICS THE GOOD. IT IS HARD TO FIND WHO IS TRUE</a:t>
            </a:r>
          </a:p>
          <a:p>
            <a:r>
              <a:rPr lang="en-US" dirty="0"/>
              <a:t>THE HARVEST TIME REVEALS THE FRUITS OF THE CROPS. THE ONE WITH GOOD FRUITS ARE THE GOOD ONES</a:t>
            </a:r>
          </a:p>
          <a:p>
            <a:pPr marL="0" indent="0" algn="ctr">
              <a:buNone/>
            </a:pPr>
            <a:r>
              <a:rPr lang="en-US" b="1" dirty="0">
                <a:solidFill>
                  <a:srgbClr val="C00000"/>
                </a:solidFill>
              </a:rPr>
              <a:t>THE GOOD PERSON CAN BE KNOW FROM HIS FRUITS- HIS ACTIONS</a:t>
            </a:r>
          </a:p>
        </p:txBody>
      </p:sp>
      <p:pic>
        <p:nvPicPr>
          <p:cNvPr id="9" name="Picture 8">
            <a:extLst>
              <a:ext uri="{FF2B5EF4-FFF2-40B4-BE49-F238E27FC236}">
                <a16:creationId xmlns:a16="http://schemas.microsoft.com/office/drawing/2014/main" id="{EC3A5897-E26F-44A7-8FCB-5D2E037D8CDE}"/>
              </a:ext>
            </a:extLst>
          </p:cNvPr>
          <p:cNvPicPr>
            <a:picLocks noChangeAspect="1"/>
          </p:cNvPicPr>
          <p:nvPr/>
        </p:nvPicPr>
        <p:blipFill>
          <a:blip r:embed="rId2"/>
          <a:stretch>
            <a:fillRect/>
          </a:stretch>
        </p:blipFill>
        <p:spPr>
          <a:xfrm>
            <a:off x="6391536" y="2066546"/>
            <a:ext cx="5239512" cy="4479783"/>
          </a:xfrm>
          <a:prstGeom prst="rect">
            <a:avLst/>
          </a:prstGeom>
        </p:spPr>
      </p:pic>
      <p:pic>
        <p:nvPicPr>
          <p:cNvPr id="7" name="Picture 6">
            <a:extLst>
              <a:ext uri="{FF2B5EF4-FFF2-40B4-BE49-F238E27FC236}">
                <a16:creationId xmlns:a16="http://schemas.microsoft.com/office/drawing/2014/main" id="{78359515-048E-4F1C-A540-72022995EBE0}"/>
              </a:ext>
            </a:extLst>
          </p:cNvPr>
          <p:cNvPicPr>
            <a:picLocks noChangeAspect="1"/>
          </p:cNvPicPr>
          <p:nvPr/>
        </p:nvPicPr>
        <p:blipFill>
          <a:blip r:embed="rId3"/>
          <a:stretch>
            <a:fillRect/>
          </a:stretch>
        </p:blipFill>
        <p:spPr>
          <a:xfrm>
            <a:off x="9362592" y="132365"/>
            <a:ext cx="2148362" cy="1173167"/>
          </a:xfrm>
          <a:prstGeom prst="rect">
            <a:avLst/>
          </a:prstGeom>
        </p:spPr>
      </p:pic>
    </p:spTree>
    <p:extLst>
      <p:ext uri="{BB962C8B-B14F-4D97-AF65-F5344CB8AC3E}">
        <p14:creationId xmlns:p14="http://schemas.microsoft.com/office/powerpoint/2010/main" val="25978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26349D-81A5-4DBE-BBF0-0FA20A8F3419}"/>
              </a:ext>
            </a:extLst>
          </p:cNvPr>
          <p:cNvSpPr txBox="1">
            <a:spLocks/>
          </p:cNvSpPr>
          <p:nvPr/>
        </p:nvSpPr>
        <p:spPr>
          <a:xfrm>
            <a:off x="1251677" y="645105"/>
            <a:ext cx="4357499" cy="13208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spcAft>
                <a:spcPts val="600"/>
              </a:spcAft>
            </a:pPr>
            <a:r>
              <a:rPr lang="en-US" sz="4400" dirty="0"/>
              <a:t>GOD IS MERCIFUL AND PATIENT</a:t>
            </a:r>
          </a:p>
        </p:txBody>
      </p:sp>
      <p:sp>
        <p:nvSpPr>
          <p:cNvPr id="3" name="Content Placeholder 2">
            <a:extLst>
              <a:ext uri="{FF2B5EF4-FFF2-40B4-BE49-F238E27FC236}">
                <a16:creationId xmlns:a16="http://schemas.microsoft.com/office/drawing/2014/main" id="{CF131A70-111A-4F83-A21A-118923B0A696}"/>
              </a:ext>
            </a:extLst>
          </p:cNvPr>
          <p:cNvSpPr>
            <a:spLocks noGrp="1"/>
          </p:cNvSpPr>
          <p:nvPr>
            <p:ph idx="1"/>
          </p:nvPr>
        </p:nvSpPr>
        <p:spPr>
          <a:xfrm>
            <a:off x="1251678" y="2286001"/>
            <a:ext cx="4363595" cy="3593591"/>
          </a:xfrm>
        </p:spPr>
        <p:txBody>
          <a:bodyPr vert="horz" lIns="91440" tIns="45720" rIns="91440" bIns="45720" rtlCol="0">
            <a:normAutofit lnSpcReduction="10000"/>
          </a:bodyPr>
          <a:lstStyle/>
          <a:p>
            <a:pPr marL="0">
              <a:buNone/>
            </a:pPr>
            <a:r>
              <a:rPr lang="en-US" dirty="0">
                <a:solidFill>
                  <a:schemeClr val="tx1"/>
                </a:solidFill>
              </a:rPr>
              <a:t>GOD IS PATIENT AND KIND TO ALL</a:t>
            </a:r>
          </a:p>
          <a:p>
            <a:pPr marL="0">
              <a:buNone/>
            </a:pPr>
            <a:r>
              <a:rPr lang="en-US" dirty="0">
                <a:solidFill>
                  <a:schemeClr val="tx1"/>
                </a:solidFill>
              </a:rPr>
              <a:t>GOD GIVES TIME AND CHANCES FOR THE EVIL ONES TO CHANGE </a:t>
            </a:r>
          </a:p>
          <a:p>
            <a:pPr marL="0">
              <a:buNone/>
            </a:pPr>
            <a:r>
              <a:rPr lang="en-US" dirty="0">
                <a:solidFill>
                  <a:schemeClr val="tx1"/>
                </a:solidFill>
              </a:rPr>
              <a:t>WE  TOO MUST BE PATIENT, KIND AND FORGIVING. </a:t>
            </a:r>
          </a:p>
          <a:p>
            <a:pPr marL="0">
              <a:buNone/>
            </a:pPr>
            <a:r>
              <a:rPr lang="en-US" dirty="0">
                <a:solidFill>
                  <a:schemeClr val="tx1"/>
                </a:solidFill>
              </a:rPr>
              <a:t>WE MUST NOT JUDGE</a:t>
            </a:r>
          </a:p>
          <a:p>
            <a:pPr marL="0">
              <a:buNone/>
            </a:pPr>
            <a:r>
              <a:rPr lang="en-US" dirty="0">
                <a:solidFill>
                  <a:schemeClr val="tx1"/>
                </a:solidFill>
              </a:rPr>
              <a:t>WE MUST OUTGROW THE WEEDS , BY LIVING IN THE HOLY SPIRIT </a:t>
            </a:r>
          </a:p>
          <a:p>
            <a:pPr marL="0">
              <a:buNone/>
            </a:pPr>
            <a:r>
              <a:rPr lang="en-US" dirty="0">
                <a:solidFill>
                  <a:schemeClr val="tx1"/>
                </a:solidFill>
              </a:rPr>
              <a:t>WE MUST GAIN STRENGTH FROM LORD TO BE GOOD CROPS.</a:t>
            </a:r>
          </a:p>
          <a:p>
            <a:endParaRPr lang="en-US" dirty="0">
              <a:solidFill>
                <a:schemeClr val="tx1"/>
              </a:solidFill>
            </a:endParaRPr>
          </a:p>
        </p:txBody>
      </p:sp>
      <p:pic>
        <p:nvPicPr>
          <p:cNvPr id="9" name="Picture 8">
            <a:extLst>
              <a:ext uri="{FF2B5EF4-FFF2-40B4-BE49-F238E27FC236}">
                <a16:creationId xmlns:a16="http://schemas.microsoft.com/office/drawing/2014/main" id="{C0CF41C9-9B59-49B2-8B31-501422941ACB}"/>
              </a:ext>
            </a:extLst>
          </p:cNvPr>
          <p:cNvPicPr>
            <a:picLocks noChangeAspect="1"/>
          </p:cNvPicPr>
          <p:nvPr/>
        </p:nvPicPr>
        <p:blipFill>
          <a:blip r:embed="rId2"/>
          <a:stretch>
            <a:fillRect/>
          </a:stretch>
        </p:blipFill>
        <p:spPr>
          <a:xfrm>
            <a:off x="6098193" y="813314"/>
            <a:ext cx="5176744" cy="5257630"/>
          </a:xfrm>
          <a:prstGeom prst="rect">
            <a:avLst/>
          </a:prstGeom>
          <a:ln>
            <a:noFill/>
          </a:ln>
          <a:effectLst>
            <a:softEdge rad="112500"/>
          </a:effectLst>
        </p:spPr>
      </p:pic>
    </p:spTree>
    <p:extLst>
      <p:ext uri="{BB962C8B-B14F-4D97-AF65-F5344CB8AC3E}">
        <p14:creationId xmlns:p14="http://schemas.microsoft.com/office/powerpoint/2010/main" val="34667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C641-A8F5-4FF9-8E84-93B97B9CB4C5}"/>
              </a:ext>
            </a:extLst>
          </p:cNvPr>
          <p:cNvSpPr>
            <a:spLocks noGrp="1"/>
          </p:cNvSpPr>
          <p:nvPr>
            <p:ph type="title"/>
          </p:nvPr>
        </p:nvSpPr>
        <p:spPr/>
        <p:txBody>
          <a:bodyPr/>
          <a:lstStyle/>
          <a:p>
            <a:r>
              <a:rPr lang="en-US" dirty="0"/>
              <a:t>NEVER BOTHER THE WEEDS. GOD WILL TAKE CARE OF THEM</a:t>
            </a:r>
            <a:endParaRPr lang="en-GB" dirty="0"/>
          </a:p>
        </p:txBody>
      </p:sp>
      <p:sp>
        <p:nvSpPr>
          <p:cNvPr id="3" name="Content Placeholder 2">
            <a:extLst>
              <a:ext uri="{FF2B5EF4-FFF2-40B4-BE49-F238E27FC236}">
                <a16:creationId xmlns:a16="http://schemas.microsoft.com/office/drawing/2014/main" id="{B0CE68FF-9075-487A-9978-7C6C41D54280}"/>
              </a:ext>
            </a:extLst>
          </p:cNvPr>
          <p:cNvSpPr>
            <a:spLocks noGrp="1"/>
          </p:cNvSpPr>
          <p:nvPr>
            <p:ph idx="1"/>
          </p:nvPr>
        </p:nvSpPr>
        <p:spPr>
          <a:xfrm>
            <a:off x="1075666" y="1874517"/>
            <a:ext cx="10178322" cy="3593591"/>
          </a:xfrm>
        </p:spPr>
        <p:txBody>
          <a:bodyPr/>
          <a:lstStyle/>
          <a:p>
            <a:pPr marL="0" indent="0">
              <a:buNone/>
            </a:pPr>
            <a:r>
              <a:rPr lang="en-US" b="1" dirty="0">
                <a:solidFill>
                  <a:srgbClr val="0070C0"/>
                </a:solidFill>
              </a:rPr>
              <a:t>ONLY BOTHER ;</a:t>
            </a:r>
          </a:p>
          <a:p>
            <a:pPr marL="0" indent="0">
              <a:buNone/>
            </a:pPr>
            <a:r>
              <a:rPr lang="en-US" b="1" dirty="0">
                <a:solidFill>
                  <a:srgbClr val="0070C0"/>
                </a:solidFill>
              </a:rPr>
              <a:t>HOW TO OUTGROW THE WEEDS BY BEING GOOD CROPS?</a:t>
            </a:r>
          </a:p>
        </p:txBody>
      </p:sp>
      <p:sp>
        <p:nvSpPr>
          <p:cNvPr id="4" name="Title 1">
            <a:extLst>
              <a:ext uri="{FF2B5EF4-FFF2-40B4-BE49-F238E27FC236}">
                <a16:creationId xmlns:a16="http://schemas.microsoft.com/office/drawing/2014/main" id="{88AD1599-2187-4832-B954-F7CDE512B3F2}"/>
              </a:ext>
            </a:extLst>
          </p:cNvPr>
          <p:cNvSpPr txBox="1">
            <a:spLocks/>
          </p:cNvSpPr>
          <p:nvPr/>
        </p:nvSpPr>
        <p:spPr>
          <a:xfrm>
            <a:off x="1075666" y="3009485"/>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200" dirty="0">
                <a:solidFill>
                  <a:srgbClr val="C00000"/>
                </a:solidFill>
              </a:rPr>
              <a:t>BE GOOD CROPS </a:t>
            </a:r>
          </a:p>
          <a:p>
            <a:r>
              <a:rPr lang="en-US" sz="3200" dirty="0"/>
              <a:t>BEARING GOOD FRUITS FOR LORD</a:t>
            </a:r>
            <a:endParaRPr lang="en-GB" sz="3200" dirty="0"/>
          </a:p>
        </p:txBody>
      </p:sp>
      <p:sp>
        <p:nvSpPr>
          <p:cNvPr id="5" name="Content Placeholder 2">
            <a:extLst>
              <a:ext uri="{FF2B5EF4-FFF2-40B4-BE49-F238E27FC236}">
                <a16:creationId xmlns:a16="http://schemas.microsoft.com/office/drawing/2014/main" id="{60CF8522-EF44-46C9-9DF9-CB6076D5C65E}"/>
              </a:ext>
            </a:extLst>
          </p:cNvPr>
          <p:cNvSpPr txBox="1">
            <a:spLocks/>
          </p:cNvSpPr>
          <p:nvPr/>
        </p:nvSpPr>
        <p:spPr>
          <a:xfrm>
            <a:off x="1075666" y="3955334"/>
            <a:ext cx="10178322" cy="199602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1600" dirty="0"/>
              <a:t>NEVER BE LAZY</a:t>
            </a:r>
          </a:p>
          <a:p>
            <a:pPr marL="0" indent="0">
              <a:buFont typeface="Arial" panose="020B0604020202020204" pitchFamily="34" charset="0"/>
              <a:buNone/>
            </a:pPr>
            <a:r>
              <a:rPr lang="en-US" sz="1600" dirty="0"/>
              <a:t>STAY AWAKE AND PRAY</a:t>
            </a:r>
          </a:p>
          <a:p>
            <a:pPr marL="0" indent="0">
              <a:buFont typeface="Arial" panose="020B0604020202020204" pitchFamily="34" charset="0"/>
              <a:buNone/>
            </a:pPr>
            <a:r>
              <a:rPr lang="en-US" sz="1600" dirty="0"/>
              <a:t>RECEIVE THE WORD OF GOD, ALLOW IT TO CHANGE US</a:t>
            </a:r>
          </a:p>
          <a:p>
            <a:pPr marL="0" indent="0">
              <a:buFont typeface="Arial" panose="020B0604020202020204" pitchFamily="34" charset="0"/>
              <a:buNone/>
            </a:pPr>
            <a:r>
              <a:rPr lang="en-US" sz="1600" dirty="0"/>
              <a:t>LIVE IN THE POWER OF HOLY SPIRIT, OUTGROW THE WEEDS</a:t>
            </a:r>
          </a:p>
          <a:p>
            <a:pPr marL="0" indent="0">
              <a:buFont typeface="Arial" panose="020B0604020202020204" pitchFamily="34" charset="0"/>
              <a:buNone/>
            </a:pPr>
            <a:r>
              <a:rPr lang="en-US" sz="1600" dirty="0"/>
              <a:t>BE PATIENT MERCIFUL AND KIND JUST AS OUR LORD IS</a:t>
            </a:r>
          </a:p>
          <a:p>
            <a:pPr marL="0" indent="0">
              <a:buFont typeface="Arial" panose="020B0604020202020204" pitchFamily="34" charset="0"/>
              <a:buNone/>
            </a:pPr>
            <a:r>
              <a:rPr lang="en-US" sz="1600" dirty="0"/>
              <a:t>PRAY FOR THE CONVERSION OF ALL TOWARDS JESUS</a:t>
            </a:r>
          </a:p>
          <a:p>
            <a:pPr marL="0" indent="0">
              <a:buFont typeface="Arial" panose="020B0604020202020204" pitchFamily="34" charset="0"/>
              <a:buNone/>
            </a:pPr>
            <a:r>
              <a:rPr lang="en-US" sz="1600" dirty="0"/>
              <a:t>DO NOT JUDGE</a:t>
            </a:r>
          </a:p>
          <a:p>
            <a:pPr marL="0" indent="0">
              <a:buFont typeface="Arial" panose="020B0604020202020204" pitchFamily="34" charset="0"/>
              <a:buNone/>
            </a:pPr>
            <a:r>
              <a:rPr lang="en-US" sz="1600" dirty="0"/>
              <a:t>BEWARE NOT TO BE A WEED!!</a:t>
            </a:r>
          </a:p>
          <a:p>
            <a:pPr marL="0" indent="0">
              <a:buFont typeface="Arial" panose="020B0604020202020204" pitchFamily="34" charset="0"/>
              <a:buNone/>
            </a:pPr>
            <a:endParaRPr lang="en-US" sz="1600" dirty="0"/>
          </a:p>
        </p:txBody>
      </p:sp>
      <p:pic>
        <p:nvPicPr>
          <p:cNvPr id="7" name="Picture 6">
            <a:extLst>
              <a:ext uri="{FF2B5EF4-FFF2-40B4-BE49-F238E27FC236}">
                <a16:creationId xmlns:a16="http://schemas.microsoft.com/office/drawing/2014/main" id="{946E45F3-21F0-47AE-BFFD-C8209F0E78A6}"/>
              </a:ext>
            </a:extLst>
          </p:cNvPr>
          <p:cNvPicPr>
            <a:picLocks noChangeAspect="1"/>
          </p:cNvPicPr>
          <p:nvPr/>
        </p:nvPicPr>
        <p:blipFill>
          <a:blip r:embed="rId2"/>
          <a:stretch>
            <a:fillRect/>
          </a:stretch>
        </p:blipFill>
        <p:spPr>
          <a:xfrm>
            <a:off x="8807669" y="2190676"/>
            <a:ext cx="3245034" cy="4490276"/>
          </a:xfrm>
          <a:prstGeom prst="rect">
            <a:avLst/>
          </a:prstGeom>
          <a:ln>
            <a:noFill/>
          </a:ln>
          <a:effectLst>
            <a:softEdge rad="112500"/>
          </a:effectLst>
        </p:spPr>
      </p:pic>
    </p:spTree>
    <p:extLst>
      <p:ext uri="{BB962C8B-B14F-4D97-AF65-F5344CB8AC3E}">
        <p14:creationId xmlns:p14="http://schemas.microsoft.com/office/powerpoint/2010/main" val="16919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0" dur="5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5" dur="500"/>
                                        <p:tgtEl>
                                          <p:spTgt spid="5">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Effect transition="in" filter="randombar(horizontal)">
                                      <p:cBhvr>
                                        <p:cTn id="60" dur="500"/>
                                        <p:tgtEl>
                                          <p:spTgt spid="5">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65" dur="500"/>
                                        <p:tgtEl>
                                          <p:spTgt spid="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7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32C9D10-CA80-4BC9-9D59-B4B9486E9328}">
  <ds:schemaRefs>
    <ds:schemaRef ds:uri="http://schemas.microsoft.com/sharepoint/v3/contenttype/forms"/>
  </ds:schemaRefs>
</ds:datastoreItem>
</file>

<file path=customXml/itemProps2.xml><?xml version="1.0" encoding="utf-8"?>
<ds:datastoreItem xmlns:ds="http://schemas.openxmlformats.org/officeDocument/2006/customXml" ds:itemID="{DD0DBFED-7AB5-403D-9982-F81C20C3F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5D5C12-9048-448D-A69C-F00736C0732E}">
  <ds:schemaRef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TotalTime>
  <Words>691</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vt:lpstr>
      <vt:lpstr>Arial</vt:lpstr>
      <vt:lpstr>Calibri</vt:lpstr>
      <vt:lpstr>Gill Sans MT</vt:lpstr>
      <vt:lpstr>Impact</vt:lpstr>
      <vt:lpstr>Badge</vt:lpstr>
      <vt:lpstr>Gospel:  matthew 13:24-30,36-43</vt:lpstr>
      <vt:lpstr>In the liturgy last Sunday, WE HEARD  ‘THE PARABLE OF THE SOWER’</vt:lpstr>
      <vt:lpstr>TODAY WE HEAR ANOTHER PARABLE. THIS PARABLE IS ABOUT THE KINGDOM OF GOD.</vt:lpstr>
      <vt:lpstr>PowerPoint Presentation</vt:lpstr>
      <vt:lpstr>PowerPoint Presentation</vt:lpstr>
      <vt:lpstr>JESUS MAKES IT CLEAR OF HOW THE END OF THE AGES WILL BE…</vt:lpstr>
      <vt:lpstr>GOD ALLOWS GOOD AND EVIL TO GROW TOGETHER  TILL HARVEST</vt:lpstr>
      <vt:lpstr>PowerPoint Presentation</vt:lpstr>
      <vt:lpstr>NEVER BOTHER THE WEEDS. GOD WILL TAKE CARE OF THEM</vt:lpstr>
      <vt:lpstr>PRAYER</vt:lpstr>
      <vt:lpstr>VERSE FOR THE DAY</vt:lpstr>
      <vt:lpstr>THANK YOU  GOD BLESS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matthew 13:24-30</dc:title>
  <dc:creator>Cheruvathoor Sajin Simon</dc:creator>
  <cp:lastModifiedBy>Cheruvathoor Sajin Simon</cp:lastModifiedBy>
  <cp:revision>15</cp:revision>
  <dcterms:created xsi:type="dcterms:W3CDTF">2020-07-18T14:30:11Z</dcterms:created>
  <dcterms:modified xsi:type="dcterms:W3CDTF">2020-07-19T00:35:40Z</dcterms:modified>
</cp:coreProperties>
</file>